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notesSlides/notesSlide1.xml" ContentType="application/vnd.openxmlformats-officedocument.presentationml.notesSlide+xml"/>
  <Override PartName="/ppt/charts/chart2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305" r:id="rId18"/>
    <p:sldId id="306"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303" r:id="rId46"/>
    <p:sldId id="304" r:id="rId47"/>
    <p:sldId id="302" r:id="rId48"/>
  </p:sldIdLst>
  <p:sldSz cx="6858000" cy="9144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22396"/>
    <p:restoredTop sz="99079" autoAdjust="0"/>
  </p:normalViewPr>
  <p:slideViewPr>
    <p:cSldViewPr snapToGrid="0" snapToObjects="1">
      <p:cViewPr>
        <p:scale>
          <a:sx n="108" d="100"/>
          <a:sy n="108" d="100"/>
        </p:scale>
        <p:origin x="1448" y="-872"/>
      </p:cViewPr>
      <p:guideLst>
        <p:guide orient="horz" pos="2880"/>
        <p:guide pos="216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takagi:Downloads:rf_histo.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takagi:Dropbox:segregation_male_femal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Macintosh%20HD:Users:takagi:Dropbox:SNP-index_simulation:&#20855;&#26448;.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Macintosh%20HD:Users:takagi:Desktop:Submit_Yam_150803:QTL-seq_simulation:50_individuals_15080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77863531931"/>
          <c:y val="0.0437382135898418"/>
          <c:w val="0.799394169213267"/>
          <c:h val="0.593844089079431"/>
        </c:manualLayout>
      </c:layout>
      <c:barChart>
        <c:barDir val="col"/>
        <c:grouping val="stacked"/>
        <c:varyColors val="0"/>
        <c:ser>
          <c:idx val="1"/>
          <c:order val="0"/>
          <c:spPr>
            <a:solidFill>
              <a:schemeClr val="tx1"/>
            </a:solidFill>
            <a:ln>
              <a:solidFill>
                <a:schemeClr val="tx1"/>
              </a:solidFill>
            </a:ln>
          </c:spPr>
          <c:invertIfNegative val="0"/>
          <c:dPt>
            <c:idx val="0"/>
            <c:invertIfNegative val="0"/>
            <c:bubble3D val="0"/>
          </c:dPt>
          <c:dPt>
            <c:idx val="1"/>
            <c:invertIfNegative val="0"/>
            <c:bubble3D val="0"/>
          </c:dPt>
          <c:cat>
            <c:strRef>
              <c:f>Sheet1!$R$3:$R$28</c:f>
              <c:strCache>
                <c:ptCount val="26"/>
                <c:pt idx="0">
                  <c:v>~ 0.025</c:v>
                </c:pt>
                <c:pt idx="1">
                  <c:v>~ 0.050</c:v>
                </c:pt>
                <c:pt idx="2">
                  <c:v>~ 0.075</c:v>
                </c:pt>
                <c:pt idx="3">
                  <c:v>~ 0.100</c:v>
                </c:pt>
                <c:pt idx="4">
                  <c:v>~ 0.125</c:v>
                </c:pt>
                <c:pt idx="5">
                  <c:v>~ 0.150</c:v>
                </c:pt>
                <c:pt idx="6">
                  <c:v>~ 0.175</c:v>
                </c:pt>
                <c:pt idx="7">
                  <c:v>~ 0.200</c:v>
                </c:pt>
                <c:pt idx="8">
                  <c:v>~ 0.225</c:v>
                </c:pt>
                <c:pt idx="9">
                  <c:v>~ 0.250</c:v>
                </c:pt>
                <c:pt idx="10">
                  <c:v>~ 0.275</c:v>
                </c:pt>
                <c:pt idx="11">
                  <c:v>~ 0.300</c:v>
                </c:pt>
                <c:pt idx="12">
                  <c:v>~ 0.325</c:v>
                </c:pt>
                <c:pt idx="13">
                  <c:v>~ 0.350</c:v>
                </c:pt>
                <c:pt idx="14">
                  <c:v>~ 0.375</c:v>
                </c:pt>
                <c:pt idx="15">
                  <c:v>~ 0.400</c:v>
                </c:pt>
                <c:pt idx="16">
                  <c:v>~ 0.425</c:v>
                </c:pt>
                <c:pt idx="17">
                  <c:v>~ 0.450</c:v>
                </c:pt>
                <c:pt idx="18">
                  <c:v>~ 0.475</c:v>
                </c:pt>
                <c:pt idx="19">
                  <c:v>~ 0.500</c:v>
                </c:pt>
                <c:pt idx="20">
                  <c:v>~ 0.525</c:v>
                </c:pt>
                <c:pt idx="21">
                  <c:v>~ 0.550</c:v>
                </c:pt>
                <c:pt idx="22">
                  <c:v>~ 0.575</c:v>
                </c:pt>
                <c:pt idx="23">
                  <c:v>~ 0.600</c:v>
                </c:pt>
                <c:pt idx="24">
                  <c:v>~ 0.625</c:v>
                </c:pt>
                <c:pt idx="25">
                  <c:v>~ 0.650</c:v>
                </c:pt>
              </c:strCache>
            </c:strRef>
          </c:cat>
          <c:val>
            <c:numRef>
              <c:f>Sheet1!$S$3:$S$28</c:f>
              <c:numCache>
                <c:formatCode>General</c:formatCode>
                <c:ptCount val="26"/>
                <c:pt idx="0">
                  <c:v>243.0</c:v>
                </c:pt>
                <c:pt idx="1">
                  <c:v>265.0</c:v>
                </c:pt>
                <c:pt idx="2">
                  <c:v>105.0</c:v>
                </c:pt>
                <c:pt idx="3">
                  <c:v>62.0</c:v>
                </c:pt>
                <c:pt idx="4">
                  <c:v>57.0</c:v>
                </c:pt>
                <c:pt idx="5">
                  <c:v>45.0</c:v>
                </c:pt>
                <c:pt idx="6">
                  <c:v>16.0</c:v>
                </c:pt>
                <c:pt idx="7">
                  <c:v>8.0</c:v>
                </c:pt>
                <c:pt idx="8">
                  <c:v>21.0</c:v>
                </c:pt>
                <c:pt idx="9">
                  <c:v>4.0</c:v>
                </c:pt>
                <c:pt idx="10">
                  <c:v>5.0</c:v>
                </c:pt>
                <c:pt idx="11">
                  <c:v>5.0</c:v>
                </c:pt>
                <c:pt idx="12">
                  <c:v>3.0</c:v>
                </c:pt>
                <c:pt idx="13">
                  <c:v>3.0</c:v>
                </c:pt>
                <c:pt idx="14">
                  <c:v>8.0</c:v>
                </c:pt>
                <c:pt idx="15">
                  <c:v>6.0</c:v>
                </c:pt>
                <c:pt idx="16">
                  <c:v>19.0</c:v>
                </c:pt>
                <c:pt idx="17">
                  <c:v>30.0</c:v>
                </c:pt>
                <c:pt idx="18">
                  <c:v>46.0</c:v>
                </c:pt>
                <c:pt idx="19">
                  <c:v>66.0</c:v>
                </c:pt>
                <c:pt idx="20">
                  <c:v>42.0</c:v>
                </c:pt>
                <c:pt idx="21">
                  <c:v>19.0</c:v>
                </c:pt>
                <c:pt idx="22">
                  <c:v>8.0</c:v>
                </c:pt>
                <c:pt idx="23">
                  <c:v>1.0</c:v>
                </c:pt>
                <c:pt idx="24">
                  <c:v>0.0</c:v>
                </c:pt>
                <c:pt idx="25">
                  <c:v>0.0</c:v>
                </c:pt>
              </c:numCache>
            </c:numRef>
          </c:val>
        </c:ser>
        <c:ser>
          <c:idx val="0"/>
          <c:order val="1"/>
          <c:spPr>
            <a:solidFill>
              <a:schemeClr val="tx1"/>
            </a:solidFill>
            <a:ln>
              <a:solidFill>
                <a:schemeClr val="tx1"/>
              </a:solidFill>
            </a:ln>
          </c:spPr>
          <c:invertIfNegative val="0"/>
          <c:cat>
            <c:strRef>
              <c:f>Sheet1!$R$3:$R$28</c:f>
              <c:strCache>
                <c:ptCount val="26"/>
                <c:pt idx="0">
                  <c:v>~ 0.025</c:v>
                </c:pt>
                <c:pt idx="1">
                  <c:v>~ 0.050</c:v>
                </c:pt>
                <c:pt idx="2">
                  <c:v>~ 0.075</c:v>
                </c:pt>
                <c:pt idx="3">
                  <c:v>~ 0.100</c:v>
                </c:pt>
                <c:pt idx="4">
                  <c:v>~ 0.125</c:v>
                </c:pt>
                <c:pt idx="5">
                  <c:v>~ 0.150</c:v>
                </c:pt>
                <c:pt idx="6">
                  <c:v>~ 0.175</c:v>
                </c:pt>
                <c:pt idx="7">
                  <c:v>~ 0.200</c:v>
                </c:pt>
                <c:pt idx="8">
                  <c:v>~ 0.225</c:v>
                </c:pt>
                <c:pt idx="9">
                  <c:v>~ 0.250</c:v>
                </c:pt>
                <c:pt idx="10">
                  <c:v>~ 0.275</c:v>
                </c:pt>
                <c:pt idx="11">
                  <c:v>~ 0.300</c:v>
                </c:pt>
                <c:pt idx="12">
                  <c:v>~ 0.325</c:v>
                </c:pt>
                <c:pt idx="13">
                  <c:v>~ 0.350</c:v>
                </c:pt>
                <c:pt idx="14">
                  <c:v>~ 0.375</c:v>
                </c:pt>
                <c:pt idx="15">
                  <c:v>~ 0.400</c:v>
                </c:pt>
                <c:pt idx="16">
                  <c:v>~ 0.425</c:v>
                </c:pt>
                <c:pt idx="17">
                  <c:v>~ 0.450</c:v>
                </c:pt>
                <c:pt idx="18">
                  <c:v>~ 0.475</c:v>
                </c:pt>
                <c:pt idx="19">
                  <c:v>~ 0.500</c:v>
                </c:pt>
                <c:pt idx="20">
                  <c:v>~ 0.525</c:v>
                </c:pt>
                <c:pt idx="21">
                  <c:v>~ 0.550</c:v>
                </c:pt>
                <c:pt idx="22">
                  <c:v>~ 0.575</c:v>
                </c:pt>
                <c:pt idx="23">
                  <c:v>~ 0.600</c:v>
                </c:pt>
                <c:pt idx="24">
                  <c:v>~ 0.625</c:v>
                </c:pt>
                <c:pt idx="25">
                  <c:v>~ 0.650</c:v>
                </c:pt>
              </c:strCache>
            </c:strRef>
          </c:cat>
          <c:val>
            <c:numRef>
              <c:f>Sheet1!$T$3:$T$28</c:f>
              <c:numCache>
                <c:formatCode>General</c:formatCode>
                <c:ptCount val="26"/>
                <c:pt idx="0">
                  <c:v>254.0</c:v>
                </c:pt>
                <c:pt idx="1">
                  <c:v>192.0</c:v>
                </c:pt>
                <c:pt idx="2">
                  <c:v>133.0</c:v>
                </c:pt>
                <c:pt idx="3">
                  <c:v>79.0</c:v>
                </c:pt>
                <c:pt idx="4">
                  <c:v>44.0</c:v>
                </c:pt>
                <c:pt idx="5">
                  <c:v>18.0</c:v>
                </c:pt>
                <c:pt idx="6">
                  <c:v>13.0</c:v>
                </c:pt>
                <c:pt idx="7">
                  <c:v>17.0</c:v>
                </c:pt>
                <c:pt idx="8">
                  <c:v>9.0</c:v>
                </c:pt>
                <c:pt idx="9">
                  <c:v>4.0</c:v>
                </c:pt>
                <c:pt idx="10">
                  <c:v>6.0</c:v>
                </c:pt>
                <c:pt idx="11">
                  <c:v>6.0</c:v>
                </c:pt>
                <c:pt idx="12">
                  <c:v>1.0</c:v>
                </c:pt>
                <c:pt idx="13">
                  <c:v>0.0</c:v>
                </c:pt>
                <c:pt idx="14">
                  <c:v>1.0</c:v>
                </c:pt>
                <c:pt idx="15">
                  <c:v>0.0</c:v>
                </c:pt>
                <c:pt idx="16">
                  <c:v>5.0</c:v>
                </c:pt>
                <c:pt idx="17">
                  <c:v>10.0</c:v>
                </c:pt>
                <c:pt idx="18">
                  <c:v>58.0</c:v>
                </c:pt>
                <c:pt idx="19">
                  <c:v>75.0</c:v>
                </c:pt>
                <c:pt idx="20">
                  <c:v>58.0</c:v>
                </c:pt>
                <c:pt idx="21">
                  <c:v>28.0</c:v>
                </c:pt>
                <c:pt idx="22">
                  <c:v>14.0</c:v>
                </c:pt>
                <c:pt idx="23">
                  <c:v>4.0</c:v>
                </c:pt>
                <c:pt idx="24">
                  <c:v>1.0</c:v>
                </c:pt>
                <c:pt idx="25">
                  <c:v>0.0</c:v>
                </c:pt>
              </c:numCache>
            </c:numRef>
          </c:val>
        </c:ser>
        <c:dLbls>
          <c:showLegendKey val="0"/>
          <c:showVal val="0"/>
          <c:showCatName val="0"/>
          <c:showSerName val="0"/>
          <c:showPercent val="0"/>
          <c:showBubbleSize val="0"/>
        </c:dLbls>
        <c:gapWidth val="50"/>
        <c:overlap val="100"/>
        <c:axId val="-2114425856"/>
        <c:axId val="-2114442656"/>
      </c:barChart>
      <c:catAx>
        <c:axId val="-2114425856"/>
        <c:scaling>
          <c:orientation val="minMax"/>
        </c:scaling>
        <c:delete val="0"/>
        <c:axPos val="b"/>
        <c:title>
          <c:tx>
            <c:strRef>
              <c:f>Sheet1!$AD$28</c:f>
              <c:strCache>
                <c:ptCount val="1"/>
                <c:pt idx="0">
                  <c:v>recombination fraction</c:v>
                </c:pt>
              </c:strCache>
            </c:strRef>
          </c:tx>
          <c:layout>
            <c:manualLayout>
              <c:xMode val="edge"/>
              <c:yMode val="edge"/>
              <c:x val="0.378458209720952"/>
              <c:y val="0.893967967054929"/>
            </c:manualLayout>
          </c:layout>
          <c:overlay val="0"/>
          <c:txPr>
            <a:bodyPr/>
            <a:lstStyle/>
            <a:p>
              <a:pPr>
                <a:defRPr lang="ja-JP" sz="1200" b="0">
                  <a:latin typeface="Helvetica"/>
                  <a:cs typeface="Helvetica"/>
                </a:defRPr>
              </a:pPr>
              <a:endParaRPr lang="ja-JP"/>
            </a:p>
          </c:txPr>
        </c:title>
        <c:numFmt formatCode="General" sourceLinked="0"/>
        <c:majorTickMark val="out"/>
        <c:minorTickMark val="none"/>
        <c:tickLblPos val="nextTo"/>
        <c:spPr>
          <a:ln>
            <a:solidFill>
              <a:schemeClr val="tx1"/>
            </a:solidFill>
          </a:ln>
        </c:spPr>
        <c:txPr>
          <a:bodyPr/>
          <a:lstStyle/>
          <a:p>
            <a:pPr>
              <a:defRPr lang="ja-JP" sz="800" baseline="0">
                <a:solidFill>
                  <a:sysClr val="windowText" lastClr="000000"/>
                </a:solidFill>
                <a:latin typeface="Helvetica"/>
                <a:cs typeface="Helvetica"/>
              </a:defRPr>
            </a:pPr>
            <a:endParaRPr lang="ja-JP"/>
          </a:p>
        </c:txPr>
        <c:crossAx val="-2114442656"/>
        <c:crosses val="autoZero"/>
        <c:auto val="1"/>
        <c:lblAlgn val="ctr"/>
        <c:lblOffset val="100"/>
        <c:noMultiLvlLbl val="0"/>
      </c:catAx>
      <c:valAx>
        <c:axId val="-2114442656"/>
        <c:scaling>
          <c:orientation val="minMax"/>
          <c:max val="550.0"/>
          <c:min val="0.0"/>
        </c:scaling>
        <c:delete val="0"/>
        <c:axPos val="l"/>
        <c:majorGridlines>
          <c:spPr>
            <a:ln>
              <a:noFill/>
            </a:ln>
          </c:spPr>
        </c:majorGridlines>
        <c:title>
          <c:tx>
            <c:strRef>
              <c:f>Sheet1!$AD$27</c:f>
              <c:strCache>
                <c:ptCount val="1"/>
                <c:pt idx="0">
                  <c:v>Frequency</c:v>
                </c:pt>
              </c:strCache>
            </c:strRef>
          </c:tx>
          <c:layout>
            <c:manualLayout>
              <c:xMode val="edge"/>
              <c:yMode val="edge"/>
              <c:x val="0.0084985835694051"/>
              <c:y val="0.113100487267285"/>
            </c:manualLayout>
          </c:layout>
          <c:overlay val="0"/>
          <c:txPr>
            <a:bodyPr rot="-5400000" vert="horz"/>
            <a:lstStyle/>
            <a:p>
              <a:pPr>
                <a:defRPr lang="ja-JP" sz="1200" b="0">
                  <a:latin typeface="Helvetica"/>
                  <a:cs typeface="Helvetica"/>
                </a:defRPr>
              </a:pPr>
              <a:endParaRPr lang="ja-JP"/>
            </a:p>
          </c:txPr>
        </c:title>
        <c:numFmt formatCode="General" sourceLinked="1"/>
        <c:majorTickMark val="out"/>
        <c:minorTickMark val="none"/>
        <c:tickLblPos val="nextTo"/>
        <c:spPr>
          <a:ln>
            <a:solidFill>
              <a:schemeClr val="tx1"/>
            </a:solidFill>
          </a:ln>
        </c:spPr>
        <c:txPr>
          <a:bodyPr/>
          <a:lstStyle/>
          <a:p>
            <a:pPr>
              <a:defRPr lang="ja-JP" sz="1100">
                <a:latin typeface="Arial" panose="020B0604020202020204" pitchFamily="34" charset="0"/>
                <a:cs typeface="Arial" panose="020B0604020202020204" pitchFamily="34" charset="0"/>
              </a:defRPr>
            </a:pPr>
            <a:endParaRPr lang="ja-JP"/>
          </a:p>
        </c:txPr>
        <c:crossAx val="-2114425856"/>
        <c:crosses val="autoZero"/>
        <c:crossBetween val="between"/>
        <c:majorUnit val="100.0"/>
      </c:valAx>
    </c:plotArea>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spPr>
            <a:ln w="19050" cmpd="sng">
              <a:solidFill>
                <a:schemeClr val="tx1"/>
              </a:solidFill>
            </a:ln>
          </c:spPr>
          <c:invertIfNegative val="0"/>
          <c:dPt>
            <c:idx val="0"/>
            <c:invertIfNegative val="0"/>
            <c:bubble3D val="0"/>
            <c:spPr>
              <a:solidFill>
                <a:srgbClr val="008000"/>
              </a:solidFill>
              <a:ln w="19050" cmpd="sng">
                <a:solidFill>
                  <a:schemeClr val="tx1"/>
                </a:solidFill>
              </a:ln>
            </c:spPr>
          </c:dPt>
          <c:dPt>
            <c:idx val="1"/>
            <c:invertIfNegative val="0"/>
            <c:bubble3D val="0"/>
            <c:spPr>
              <a:solidFill>
                <a:schemeClr val="tx1"/>
              </a:solidFill>
              <a:ln w="19050" cmpd="sng">
                <a:solidFill>
                  <a:schemeClr val="tx1"/>
                </a:solidFill>
              </a:ln>
            </c:spPr>
          </c:dPt>
          <c:dPt>
            <c:idx val="2"/>
            <c:invertIfNegative val="0"/>
            <c:bubble3D val="0"/>
            <c:spPr>
              <a:solidFill>
                <a:srgbClr val="000000"/>
              </a:solidFill>
              <a:ln w="19050" cmpd="sng">
                <a:solidFill>
                  <a:schemeClr val="tx1"/>
                </a:solidFill>
              </a:ln>
            </c:spPr>
          </c:dPt>
          <c:dPt>
            <c:idx val="3"/>
            <c:invertIfNegative val="0"/>
            <c:bubble3D val="0"/>
            <c:spPr>
              <a:solidFill>
                <a:srgbClr val="FFCC66"/>
              </a:solidFill>
              <a:ln w="19050" cmpd="sng">
                <a:solidFill>
                  <a:schemeClr val="tx1"/>
                </a:solidFill>
              </a:ln>
            </c:spPr>
          </c:dPt>
          <c:cat>
            <c:strRef>
              <c:f>Sheet1!$B$4:$B$7</c:f>
              <c:strCache>
                <c:ptCount val="4"/>
                <c:pt idx="0">
                  <c:v>Male</c:v>
                </c:pt>
                <c:pt idx="1">
                  <c:v>Monoecious</c:v>
                </c:pt>
                <c:pt idx="2">
                  <c:v>Non-flowering</c:v>
                </c:pt>
                <c:pt idx="3">
                  <c:v>Female</c:v>
                </c:pt>
              </c:strCache>
            </c:strRef>
          </c:cat>
          <c:val>
            <c:numRef>
              <c:f>Sheet1!$C$4:$C$7</c:f>
              <c:numCache>
                <c:formatCode>General</c:formatCode>
                <c:ptCount val="4"/>
                <c:pt idx="0">
                  <c:v>145.0</c:v>
                </c:pt>
                <c:pt idx="1">
                  <c:v>36.0</c:v>
                </c:pt>
                <c:pt idx="2">
                  <c:v>21.0</c:v>
                </c:pt>
                <c:pt idx="3">
                  <c:v>52.0</c:v>
                </c:pt>
              </c:numCache>
            </c:numRef>
          </c:val>
        </c:ser>
        <c:dLbls>
          <c:showLegendKey val="0"/>
          <c:showVal val="0"/>
          <c:showCatName val="0"/>
          <c:showSerName val="0"/>
          <c:showPercent val="0"/>
          <c:showBubbleSize val="0"/>
        </c:dLbls>
        <c:gapWidth val="100"/>
        <c:axId val="-2126448208"/>
        <c:axId val="1065633744"/>
      </c:barChart>
      <c:catAx>
        <c:axId val="-2126448208"/>
        <c:scaling>
          <c:orientation val="minMax"/>
        </c:scaling>
        <c:delete val="0"/>
        <c:axPos val="b"/>
        <c:numFmt formatCode="General" sourceLinked="0"/>
        <c:majorTickMark val="out"/>
        <c:minorTickMark val="none"/>
        <c:tickLblPos val="nextTo"/>
        <c:spPr>
          <a:ln>
            <a:solidFill>
              <a:srgbClr val="000000"/>
            </a:solidFill>
          </a:ln>
        </c:spPr>
        <c:txPr>
          <a:bodyPr/>
          <a:lstStyle/>
          <a:p>
            <a:pPr>
              <a:defRPr lang="ja-JP" sz="1200">
                <a:solidFill>
                  <a:schemeClr val="bg1"/>
                </a:solidFill>
                <a:latin typeface="Helvetica"/>
                <a:cs typeface="Helvetica"/>
              </a:defRPr>
            </a:pPr>
            <a:endParaRPr lang="ja-JP"/>
          </a:p>
        </c:txPr>
        <c:crossAx val="1065633744"/>
        <c:crosses val="autoZero"/>
        <c:auto val="1"/>
        <c:lblAlgn val="ctr"/>
        <c:lblOffset val="100"/>
        <c:noMultiLvlLbl val="0"/>
      </c:catAx>
      <c:valAx>
        <c:axId val="1065633744"/>
        <c:scaling>
          <c:orientation val="minMax"/>
        </c:scaling>
        <c:delete val="0"/>
        <c:axPos val="l"/>
        <c:numFmt formatCode="General" sourceLinked="1"/>
        <c:majorTickMark val="out"/>
        <c:minorTickMark val="none"/>
        <c:tickLblPos val="nextTo"/>
        <c:spPr>
          <a:ln>
            <a:solidFill>
              <a:schemeClr val="tx1"/>
            </a:solidFill>
          </a:ln>
        </c:spPr>
        <c:txPr>
          <a:bodyPr/>
          <a:lstStyle/>
          <a:p>
            <a:pPr>
              <a:defRPr lang="ja-JP">
                <a:latin typeface="Helvetica"/>
                <a:cs typeface="Helvetica"/>
              </a:defRPr>
            </a:pPr>
            <a:endParaRPr lang="ja-JP"/>
          </a:p>
        </c:txPr>
        <c:crossAx val="-2126448208"/>
        <c:crosses val="autoZero"/>
        <c:crossBetween val="between"/>
      </c:valAx>
    </c:plotArea>
    <c:plotVisOnly val="1"/>
    <c:dispBlanksAs val="gap"/>
    <c:showDLblsOverMax val="0"/>
  </c:chart>
  <c:spPr>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solidFill>
                <a:srgbClr val="3366FF"/>
              </a:solidFill>
              <a:ln>
                <a:noFill/>
              </a:ln>
              <a:effectLst/>
            </c:spPr>
          </c:marker>
          <c:yVal>
            <c:numRef>
              <c:f>Sheet1!$A$3:$TF$3</c:f>
              <c:numCache>
                <c:formatCode>General</c:formatCode>
                <c:ptCount val="526"/>
                <c:pt idx="0">
                  <c:v>0.277</c:v>
                </c:pt>
                <c:pt idx="1">
                  <c:v>0.336</c:v>
                </c:pt>
                <c:pt idx="2">
                  <c:v>0.296</c:v>
                </c:pt>
                <c:pt idx="3">
                  <c:v>0.298</c:v>
                </c:pt>
                <c:pt idx="4">
                  <c:v>0.289</c:v>
                </c:pt>
                <c:pt idx="5">
                  <c:v>0.178</c:v>
                </c:pt>
                <c:pt idx="6">
                  <c:v>0.218</c:v>
                </c:pt>
                <c:pt idx="7">
                  <c:v>0.239</c:v>
                </c:pt>
                <c:pt idx="8">
                  <c:v>0.167</c:v>
                </c:pt>
                <c:pt idx="9">
                  <c:v>0.269</c:v>
                </c:pt>
                <c:pt idx="10">
                  <c:v>0.31</c:v>
                </c:pt>
                <c:pt idx="11">
                  <c:v>0.17</c:v>
                </c:pt>
                <c:pt idx="12">
                  <c:v>0.303</c:v>
                </c:pt>
                <c:pt idx="13">
                  <c:v>0.334</c:v>
                </c:pt>
                <c:pt idx="14">
                  <c:v>0.267</c:v>
                </c:pt>
                <c:pt idx="15">
                  <c:v>0.253</c:v>
                </c:pt>
                <c:pt idx="16">
                  <c:v>0.35</c:v>
                </c:pt>
                <c:pt idx="17">
                  <c:v>0.237</c:v>
                </c:pt>
                <c:pt idx="18">
                  <c:v>0.194</c:v>
                </c:pt>
                <c:pt idx="19">
                  <c:v>0.168</c:v>
                </c:pt>
                <c:pt idx="20">
                  <c:v>0.348</c:v>
                </c:pt>
                <c:pt idx="21">
                  <c:v>0.205</c:v>
                </c:pt>
                <c:pt idx="22">
                  <c:v>0.202</c:v>
                </c:pt>
                <c:pt idx="23">
                  <c:v>0.334</c:v>
                </c:pt>
                <c:pt idx="24">
                  <c:v>0.327</c:v>
                </c:pt>
                <c:pt idx="25">
                  <c:v>0.326</c:v>
                </c:pt>
                <c:pt idx="26">
                  <c:v>0.275</c:v>
                </c:pt>
                <c:pt idx="27">
                  <c:v>0.236</c:v>
                </c:pt>
                <c:pt idx="28">
                  <c:v>0.25</c:v>
                </c:pt>
                <c:pt idx="29">
                  <c:v>0.224</c:v>
                </c:pt>
                <c:pt idx="30">
                  <c:v>0.218</c:v>
                </c:pt>
                <c:pt idx="31">
                  <c:v>0.27</c:v>
                </c:pt>
                <c:pt idx="32">
                  <c:v>0.207</c:v>
                </c:pt>
                <c:pt idx="33">
                  <c:v>0.152</c:v>
                </c:pt>
                <c:pt idx="34">
                  <c:v>0.235</c:v>
                </c:pt>
                <c:pt idx="35">
                  <c:v>0.287</c:v>
                </c:pt>
                <c:pt idx="36">
                  <c:v>0.164</c:v>
                </c:pt>
                <c:pt idx="37">
                  <c:v>0.329</c:v>
                </c:pt>
                <c:pt idx="38">
                  <c:v>0.281</c:v>
                </c:pt>
                <c:pt idx="39">
                  <c:v>0.217</c:v>
                </c:pt>
                <c:pt idx="40">
                  <c:v>0.16</c:v>
                </c:pt>
                <c:pt idx="41">
                  <c:v>0.176</c:v>
                </c:pt>
                <c:pt idx="42">
                  <c:v>0.306</c:v>
                </c:pt>
                <c:pt idx="43">
                  <c:v>0.304</c:v>
                </c:pt>
                <c:pt idx="44">
                  <c:v>0.332</c:v>
                </c:pt>
                <c:pt idx="45">
                  <c:v>0.223</c:v>
                </c:pt>
                <c:pt idx="46">
                  <c:v>0.255</c:v>
                </c:pt>
                <c:pt idx="47">
                  <c:v>0.329</c:v>
                </c:pt>
                <c:pt idx="48">
                  <c:v>0.204</c:v>
                </c:pt>
                <c:pt idx="49">
                  <c:v>0.246</c:v>
                </c:pt>
                <c:pt idx="50">
                  <c:v>0.215</c:v>
                </c:pt>
                <c:pt idx="51">
                  <c:v>0.335</c:v>
                </c:pt>
                <c:pt idx="52">
                  <c:v>0.291</c:v>
                </c:pt>
                <c:pt idx="53">
                  <c:v>0.191</c:v>
                </c:pt>
                <c:pt idx="54">
                  <c:v>0.153</c:v>
                </c:pt>
                <c:pt idx="55">
                  <c:v>0.265</c:v>
                </c:pt>
                <c:pt idx="56">
                  <c:v>0.156</c:v>
                </c:pt>
                <c:pt idx="57">
                  <c:v>0.249</c:v>
                </c:pt>
                <c:pt idx="58">
                  <c:v>0.298</c:v>
                </c:pt>
                <c:pt idx="59">
                  <c:v>0.241</c:v>
                </c:pt>
                <c:pt idx="60">
                  <c:v>0.172</c:v>
                </c:pt>
                <c:pt idx="61">
                  <c:v>0.167</c:v>
                </c:pt>
                <c:pt idx="62">
                  <c:v>0.32</c:v>
                </c:pt>
                <c:pt idx="63">
                  <c:v>0.162</c:v>
                </c:pt>
                <c:pt idx="64">
                  <c:v>0.249</c:v>
                </c:pt>
                <c:pt idx="65">
                  <c:v>0.207</c:v>
                </c:pt>
                <c:pt idx="66">
                  <c:v>0.206</c:v>
                </c:pt>
                <c:pt idx="67">
                  <c:v>0.273</c:v>
                </c:pt>
                <c:pt idx="68">
                  <c:v>0.218</c:v>
                </c:pt>
                <c:pt idx="69">
                  <c:v>0.208</c:v>
                </c:pt>
                <c:pt idx="70">
                  <c:v>0.238</c:v>
                </c:pt>
                <c:pt idx="71">
                  <c:v>0.284</c:v>
                </c:pt>
                <c:pt idx="72">
                  <c:v>0.272</c:v>
                </c:pt>
                <c:pt idx="73">
                  <c:v>0.291</c:v>
                </c:pt>
                <c:pt idx="74">
                  <c:v>0.235</c:v>
                </c:pt>
                <c:pt idx="75">
                  <c:v>0.223</c:v>
                </c:pt>
                <c:pt idx="76">
                  <c:v>0.275</c:v>
                </c:pt>
                <c:pt idx="77">
                  <c:v>0.34</c:v>
                </c:pt>
                <c:pt idx="78">
                  <c:v>0.222</c:v>
                </c:pt>
                <c:pt idx="79">
                  <c:v>0.217</c:v>
                </c:pt>
                <c:pt idx="80">
                  <c:v>0.276</c:v>
                </c:pt>
                <c:pt idx="81">
                  <c:v>0.303</c:v>
                </c:pt>
                <c:pt idx="82">
                  <c:v>0.192</c:v>
                </c:pt>
                <c:pt idx="83">
                  <c:v>0.172</c:v>
                </c:pt>
                <c:pt idx="84">
                  <c:v>0.341</c:v>
                </c:pt>
                <c:pt idx="85">
                  <c:v>0.305</c:v>
                </c:pt>
                <c:pt idx="86">
                  <c:v>0.173</c:v>
                </c:pt>
                <c:pt idx="87">
                  <c:v>0.245</c:v>
                </c:pt>
                <c:pt idx="88">
                  <c:v>0.33</c:v>
                </c:pt>
                <c:pt idx="89">
                  <c:v>0.257</c:v>
                </c:pt>
                <c:pt idx="90">
                  <c:v>0.346</c:v>
                </c:pt>
                <c:pt idx="91">
                  <c:v>0.206</c:v>
                </c:pt>
                <c:pt idx="92">
                  <c:v>0.343</c:v>
                </c:pt>
                <c:pt idx="93">
                  <c:v>0.15</c:v>
                </c:pt>
                <c:pt idx="94">
                  <c:v>0.312</c:v>
                </c:pt>
                <c:pt idx="95">
                  <c:v>0.252</c:v>
                </c:pt>
                <c:pt idx="96">
                  <c:v>0.237</c:v>
                </c:pt>
                <c:pt idx="97">
                  <c:v>0.255</c:v>
                </c:pt>
                <c:pt idx="98">
                  <c:v>0.179</c:v>
                </c:pt>
                <c:pt idx="99">
                  <c:v>0.286</c:v>
                </c:pt>
                <c:pt idx="100">
                  <c:v>0.157</c:v>
                </c:pt>
                <c:pt idx="101">
                  <c:v>0.318</c:v>
                </c:pt>
                <c:pt idx="102">
                  <c:v>0.253</c:v>
                </c:pt>
                <c:pt idx="103">
                  <c:v>0.224</c:v>
                </c:pt>
                <c:pt idx="104">
                  <c:v>0.335</c:v>
                </c:pt>
                <c:pt idx="105">
                  <c:v>0.177</c:v>
                </c:pt>
                <c:pt idx="106">
                  <c:v>0.311</c:v>
                </c:pt>
                <c:pt idx="107">
                  <c:v>0.215</c:v>
                </c:pt>
                <c:pt idx="108">
                  <c:v>0.232</c:v>
                </c:pt>
                <c:pt idx="109">
                  <c:v>0.19</c:v>
                </c:pt>
                <c:pt idx="110">
                  <c:v>0.177</c:v>
                </c:pt>
                <c:pt idx="111">
                  <c:v>0.345</c:v>
                </c:pt>
                <c:pt idx="112">
                  <c:v>0.231</c:v>
                </c:pt>
                <c:pt idx="113">
                  <c:v>0.159</c:v>
                </c:pt>
                <c:pt idx="114">
                  <c:v>0.263</c:v>
                </c:pt>
                <c:pt idx="115">
                  <c:v>0.172</c:v>
                </c:pt>
                <c:pt idx="116">
                  <c:v>0.274</c:v>
                </c:pt>
                <c:pt idx="117">
                  <c:v>0.271</c:v>
                </c:pt>
                <c:pt idx="118">
                  <c:v>0.264</c:v>
                </c:pt>
                <c:pt idx="119">
                  <c:v>0.347</c:v>
                </c:pt>
                <c:pt idx="120">
                  <c:v>0.189</c:v>
                </c:pt>
                <c:pt idx="121">
                  <c:v>0.186</c:v>
                </c:pt>
                <c:pt idx="122">
                  <c:v>0.159</c:v>
                </c:pt>
                <c:pt idx="123">
                  <c:v>0.261</c:v>
                </c:pt>
                <c:pt idx="124">
                  <c:v>0.171</c:v>
                </c:pt>
                <c:pt idx="125">
                  <c:v>0.299</c:v>
                </c:pt>
                <c:pt idx="126">
                  <c:v>0.298</c:v>
                </c:pt>
                <c:pt idx="127">
                  <c:v>0.337</c:v>
                </c:pt>
                <c:pt idx="128">
                  <c:v>0.292</c:v>
                </c:pt>
                <c:pt idx="129">
                  <c:v>0.196</c:v>
                </c:pt>
                <c:pt idx="130">
                  <c:v>0.278</c:v>
                </c:pt>
                <c:pt idx="131">
                  <c:v>0.245</c:v>
                </c:pt>
                <c:pt idx="132">
                  <c:v>0.258</c:v>
                </c:pt>
                <c:pt idx="133">
                  <c:v>0.282</c:v>
                </c:pt>
                <c:pt idx="134">
                  <c:v>0.19</c:v>
                </c:pt>
                <c:pt idx="135">
                  <c:v>0.295</c:v>
                </c:pt>
                <c:pt idx="136">
                  <c:v>0.274</c:v>
                </c:pt>
                <c:pt idx="137">
                  <c:v>0.28</c:v>
                </c:pt>
                <c:pt idx="138">
                  <c:v>0.208</c:v>
                </c:pt>
                <c:pt idx="139">
                  <c:v>0.217</c:v>
                </c:pt>
                <c:pt idx="140">
                  <c:v>0.324</c:v>
                </c:pt>
                <c:pt idx="141">
                  <c:v>0.156</c:v>
                </c:pt>
                <c:pt idx="142">
                  <c:v>0.157</c:v>
                </c:pt>
                <c:pt idx="143">
                  <c:v>0.342</c:v>
                </c:pt>
                <c:pt idx="144">
                  <c:v>0.263</c:v>
                </c:pt>
                <c:pt idx="145">
                  <c:v>0.187</c:v>
                </c:pt>
                <c:pt idx="146">
                  <c:v>0.317</c:v>
                </c:pt>
                <c:pt idx="147">
                  <c:v>0.296</c:v>
                </c:pt>
                <c:pt idx="148">
                  <c:v>0.33</c:v>
                </c:pt>
                <c:pt idx="149">
                  <c:v>0.285</c:v>
                </c:pt>
                <c:pt idx="150">
                  <c:v>0.228</c:v>
                </c:pt>
                <c:pt idx="151">
                  <c:v>0.288</c:v>
                </c:pt>
                <c:pt idx="152">
                  <c:v>0.342</c:v>
                </c:pt>
                <c:pt idx="153">
                  <c:v>0.177</c:v>
                </c:pt>
                <c:pt idx="154">
                  <c:v>0.226</c:v>
                </c:pt>
                <c:pt idx="155">
                  <c:v>0.3</c:v>
                </c:pt>
                <c:pt idx="156">
                  <c:v>0.2</c:v>
                </c:pt>
                <c:pt idx="157">
                  <c:v>0.189</c:v>
                </c:pt>
                <c:pt idx="158">
                  <c:v>0.222</c:v>
                </c:pt>
                <c:pt idx="159">
                  <c:v>0.31</c:v>
                </c:pt>
                <c:pt idx="160">
                  <c:v>0.163</c:v>
                </c:pt>
                <c:pt idx="161">
                  <c:v>0.319</c:v>
                </c:pt>
                <c:pt idx="162">
                  <c:v>0.338</c:v>
                </c:pt>
                <c:pt idx="163">
                  <c:v>0.27</c:v>
                </c:pt>
                <c:pt idx="164">
                  <c:v>0.338</c:v>
                </c:pt>
                <c:pt idx="165">
                  <c:v>0.189</c:v>
                </c:pt>
                <c:pt idx="166">
                  <c:v>0.286</c:v>
                </c:pt>
                <c:pt idx="167">
                  <c:v>0.288</c:v>
                </c:pt>
                <c:pt idx="168">
                  <c:v>0.321</c:v>
                </c:pt>
                <c:pt idx="169">
                  <c:v>0.274</c:v>
                </c:pt>
                <c:pt idx="170">
                  <c:v>0.221</c:v>
                </c:pt>
                <c:pt idx="171">
                  <c:v>0.162</c:v>
                </c:pt>
                <c:pt idx="172">
                  <c:v>0.179</c:v>
                </c:pt>
                <c:pt idx="173">
                  <c:v>0.274</c:v>
                </c:pt>
                <c:pt idx="174">
                  <c:v>0.279</c:v>
                </c:pt>
                <c:pt idx="175">
                  <c:v>0.312</c:v>
                </c:pt>
                <c:pt idx="176">
                  <c:v>0.197</c:v>
                </c:pt>
                <c:pt idx="177">
                  <c:v>0.261</c:v>
                </c:pt>
                <c:pt idx="178">
                  <c:v>0.181</c:v>
                </c:pt>
                <c:pt idx="179">
                  <c:v>0.158</c:v>
                </c:pt>
                <c:pt idx="180">
                  <c:v>0.264</c:v>
                </c:pt>
                <c:pt idx="181">
                  <c:v>0.324</c:v>
                </c:pt>
                <c:pt idx="182">
                  <c:v>0.228</c:v>
                </c:pt>
                <c:pt idx="183">
                  <c:v>0.203</c:v>
                </c:pt>
                <c:pt idx="184">
                  <c:v>0.274</c:v>
                </c:pt>
                <c:pt idx="185">
                  <c:v>0.32</c:v>
                </c:pt>
                <c:pt idx="186">
                  <c:v>0.18</c:v>
                </c:pt>
                <c:pt idx="187">
                  <c:v>0.323</c:v>
                </c:pt>
                <c:pt idx="188">
                  <c:v>0.309</c:v>
                </c:pt>
                <c:pt idx="189">
                  <c:v>0.157</c:v>
                </c:pt>
                <c:pt idx="190">
                  <c:v>0.205</c:v>
                </c:pt>
                <c:pt idx="191">
                  <c:v>0.345</c:v>
                </c:pt>
                <c:pt idx="192">
                  <c:v>0.234</c:v>
                </c:pt>
                <c:pt idx="193">
                  <c:v>0.234</c:v>
                </c:pt>
                <c:pt idx="194">
                  <c:v>0.2</c:v>
                </c:pt>
                <c:pt idx="195">
                  <c:v>0.158</c:v>
                </c:pt>
                <c:pt idx="196">
                  <c:v>0.238</c:v>
                </c:pt>
                <c:pt idx="197">
                  <c:v>0.248</c:v>
                </c:pt>
                <c:pt idx="198">
                  <c:v>0.222</c:v>
                </c:pt>
                <c:pt idx="199">
                  <c:v>0.157</c:v>
                </c:pt>
                <c:pt idx="200">
                  <c:v>0.311</c:v>
                </c:pt>
                <c:pt idx="201">
                  <c:v>0.358</c:v>
                </c:pt>
                <c:pt idx="202">
                  <c:v>0.323</c:v>
                </c:pt>
                <c:pt idx="203">
                  <c:v>0.33</c:v>
                </c:pt>
                <c:pt idx="204">
                  <c:v>0.267</c:v>
                </c:pt>
                <c:pt idx="205">
                  <c:v>0.304</c:v>
                </c:pt>
                <c:pt idx="206">
                  <c:v>0.292</c:v>
                </c:pt>
                <c:pt idx="207">
                  <c:v>0.265</c:v>
                </c:pt>
                <c:pt idx="208">
                  <c:v>0.231</c:v>
                </c:pt>
                <c:pt idx="209">
                  <c:v>0.379</c:v>
                </c:pt>
                <c:pt idx="210">
                  <c:v>0.207</c:v>
                </c:pt>
                <c:pt idx="211">
                  <c:v>0.341</c:v>
                </c:pt>
                <c:pt idx="212">
                  <c:v>0.334</c:v>
                </c:pt>
                <c:pt idx="213">
                  <c:v>0.234</c:v>
                </c:pt>
                <c:pt idx="214">
                  <c:v>0.348</c:v>
                </c:pt>
                <c:pt idx="215">
                  <c:v>0.34</c:v>
                </c:pt>
                <c:pt idx="216">
                  <c:v>0.24</c:v>
                </c:pt>
                <c:pt idx="217">
                  <c:v>0.386</c:v>
                </c:pt>
                <c:pt idx="218">
                  <c:v>0.336</c:v>
                </c:pt>
                <c:pt idx="219">
                  <c:v>0.339</c:v>
                </c:pt>
                <c:pt idx="220">
                  <c:v>0.308</c:v>
                </c:pt>
                <c:pt idx="221">
                  <c:v>0.354</c:v>
                </c:pt>
                <c:pt idx="222">
                  <c:v>0.334</c:v>
                </c:pt>
                <c:pt idx="223">
                  <c:v>0.324</c:v>
                </c:pt>
                <c:pt idx="224">
                  <c:v>0.392</c:v>
                </c:pt>
                <c:pt idx="225">
                  <c:v>0.34</c:v>
                </c:pt>
                <c:pt idx="226">
                  <c:v>0.337</c:v>
                </c:pt>
                <c:pt idx="227">
                  <c:v>0.316</c:v>
                </c:pt>
                <c:pt idx="228">
                  <c:v>0.481</c:v>
                </c:pt>
                <c:pt idx="229">
                  <c:v>0.49</c:v>
                </c:pt>
                <c:pt idx="230">
                  <c:v>0.418</c:v>
                </c:pt>
                <c:pt idx="231">
                  <c:v>0.313</c:v>
                </c:pt>
                <c:pt idx="232">
                  <c:v>0.302</c:v>
                </c:pt>
                <c:pt idx="233">
                  <c:v>0.415</c:v>
                </c:pt>
                <c:pt idx="234">
                  <c:v>0.328</c:v>
                </c:pt>
                <c:pt idx="235">
                  <c:v>0.434</c:v>
                </c:pt>
                <c:pt idx="236">
                  <c:v>0.455</c:v>
                </c:pt>
                <c:pt idx="237">
                  <c:v>0.315</c:v>
                </c:pt>
                <c:pt idx="238">
                  <c:v>0.326</c:v>
                </c:pt>
                <c:pt idx="239">
                  <c:v>0.319</c:v>
                </c:pt>
                <c:pt idx="240">
                  <c:v>0.475</c:v>
                </c:pt>
                <c:pt idx="241">
                  <c:v>0.351</c:v>
                </c:pt>
                <c:pt idx="242">
                  <c:v>0.507</c:v>
                </c:pt>
                <c:pt idx="243">
                  <c:v>0.503</c:v>
                </c:pt>
                <c:pt idx="244">
                  <c:v>0.425</c:v>
                </c:pt>
                <c:pt idx="245">
                  <c:v>0.394</c:v>
                </c:pt>
                <c:pt idx="246">
                  <c:v>0.472</c:v>
                </c:pt>
                <c:pt idx="247">
                  <c:v>0.47</c:v>
                </c:pt>
                <c:pt idx="248">
                  <c:v>0.359</c:v>
                </c:pt>
                <c:pt idx="249">
                  <c:v>0.368</c:v>
                </c:pt>
                <c:pt idx="250">
                  <c:v>0.493</c:v>
                </c:pt>
                <c:pt idx="251">
                  <c:v>0.431</c:v>
                </c:pt>
                <c:pt idx="252">
                  <c:v>0.396</c:v>
                </c:pt>
                <c:pt idx="253">
                  <c:v>0.356</c:v>
                </c:pt>
                <c:pt idx="254">
                  <c:v>0.547</c:v>
                </c:pt>
                <c:pt idx="255">
                  <c:v>0.368</c:v>
                </c:pt>
                <c:pt idx="256">
                  <c:v>0.49</c:v>
                </c:pt>
                <c:pt idx="257">
                  <c:v>0.456</c:v>
                </c:pt>
                <c:pt idx="258">
                  <c:v>0.484</c:v>
                </c:pt>
                <c:pt idx="259">
                  <c:v>0.474</c:v>
                </c:pt>
                <c:pt idx="260">
                  <c:v>0.489</c:v>
                </c:pt>
                <c:pt idx="261">
                  <c:v>0.474</c:v>
                </c:pt>
                <c:pt idx="262">
                  <c:v>0.47</c:v>
                </c:pt>
                <c:pt idx="263">
                  <c:v>0.467</c:v>
                </c:pt>
                <c:pt idx="264">
                  <c:v>0.499</c:v>
                </c:pt>
                <c:pt idx="265">
                  <c:v>0.472</c:v>
                </c:pt>
                <c:pt idx="266">
                  <c:v>0.458</c:v>
                </c:pt>
                <c:pt idx="267">
                  <c:v>0.458</c:v>
                </c:pt>
                <c:pt idx="268">
                  <c:v>0.455</c:v>
                </c:pt>
                <c:pt idx="269">
                  <c:v>0.467</c:v>
                </c:pt>
                <c:pt idx="270">
                  <c:v>0.433</c:v>
                </c:pt>
                <c:pt idx="271">
                  <c:v>0.471</c:v>
                </c:pt>
                <c:pt idx="272">
                  <c:v>0.41</c:v>
                </c:pt>
                <c:pt idx="273">
                  <c:v>0.532</c:v>
                </c:pt>
                <c:pt idx="274">
                  <c:v>0.443</c:v>
                </c:pt>
                <c:pt idx="275">
                  <c:v>0.485</c:v>
                </c:pt>
                <c:pt idx="276">
                  <c:v>0.381</c:v>
                </c:pt>
                <c:pt idx="277">
                  <c:v>0.527</c:v>
                </c:pt>
                <c:pt idx="278">
                  <c:v>0.524</c:v>
                </c:pt>
                <c:pt idx="279">
                  <c:v>0.356</c:v>
                </c:pt>
                <c:pt idx="280">
                  <c:v>0.49</c:v>
                </c:pt>
                <c:pt idx="281">
                  <c:v>0.407</c:v>
                </c:pt>
                <c:pt idx="282">
                  <c:v>0.443</c:v>
                </c:pt>
                <c:pt idx="283">
                  <c:v>0.5</c:v>
                </c:pt>
                <c:pt idx="284">
                  <c:v>0.36</c:v>
                </c:pt>
                <c:pt idx="285">
                  <c:v>0.384</c:v>
                </c:pt>
                <c:pt idx="286">
                  <c:v>0.356</c:v>
                </c:pt>
                <c:pt idx="287">
                  <c:v>0.493</c:v>
                </c:pt>
                <c:pt idx="288">
                  <c:v>0.331</c:v>
                </c:pt>
                <c:pt idx="289">
                  <c:v>0.481</c:v>
                </c:pt>
                <c:pt idx="290">
                  <c:v>0.332</c:v>
                </c:pt>
                <c:pt idx="291">
                  <c:v>0.467</c:v>
                </c:pt>
                <c:pt idx="292">
                  <c:v>0.399</c:v>
                </c:pt>
                <c:pt idx="293">
                  <c:v>0.416</c:v>
                </c:pt>
                <c:pt idx="294">
                  <c:v>0.315</c:v>
                </c:pt>
                <c:pt idx="295">
                  <c:v>0.382</c:v>
                </c:pt>
                <c:pt idx="296">
                  <c:v>0.431</c:v>
                </c:pt>
                <c:pt idx="297">
                  <c:v>0.433</c:v>
                </c:pt>
                <c:pt idx="298">
                  <c:v>0.421</c:v>
                </c:pt>
                <c:pt idx="299">
                  <c:v>0.486</c:v>
                </c:pt>
                <c:pt idx="300">
                  <c:v>0.497</c:v>
                </c:pt>
                <c:pt idx="301">
                  <c:v>0.337</c:v>
                </c:pt>
                <c:pt idx="302">
                  <c:v>0.486</c:v>
                </c:pt>
                <c:pt idx="303">
                  <c:v>0.405</c:v>
                </c:pt>
                <c:pt idx="304">
                  <c:v>0.488</c:v>
                </c:pt>
                <c:pt idx="305">
                  <c:v>0.325</c:v>
                </c:pt>
                <c:pt idx="306">
                  <c:v>0.44</c:v>
                </c:pt>
                <c:pt idx="307">
                  <c:v>0.304</c:v>
                </c:pt>
                <c:pt idx="308">
                  <c:v>0.405</c:v>
                </c:pt>
                <c:pt idx="309">
                  <c:v>0.448</c:v>
                </c:pt>
                <c:pt idx="310">
                  <c:v>0.37</c:v>
                </c:pt>
                <c:pt idx="311">
                  <c:v>0.484</c:v>
                </c:pt>
                <c:pt idx="312">
                  <c:v>0.392</c:v>
                </c:pt>
                <c:pt idx="313">
                  <c:v>0.36</c:v>
                </c:pt>
                <c:pt idx="314">
                  <c:v>0.323</c:v>
                </c:pt>
                <c:pt idx="315">
                  <c:v>0.338</c:v>
                </c:pt>
                <c:pt idx="316">
                  <c:v>0.287</c:v>
                </c:pt>
                <c:pt idx="317">
                  <c:v>0.306</c:v>
                </c:pt>
                <c:pt idx="318">
                  <c:v>0.271</c:v>
                </c:pt>
                <c:pt idx="319">
                  <c:v>0.308</c:v>
                </c:pt>
                <c:pt idx="320">
                  <c:v>0.386</c:v>
                </c:pt>
                <c:pt idx="321">
                  <c:v>0.304</c:v>
                </c:pt>
                <c:pt idx="322">
                  <c:v>0.335</c:v>
                </c:pt>
                <c:pt idx="323">
                  <c:v>0.336</c:v>
                </c:pt>
                <c:pt idx="324">
                  <c:v>0.261</c:v>
                </c:pt>
                <c:pt idx="325">
                  <c:v>0.365</c:v>
                </c:pt>
                <c:pt idx="326">
                  <c:v>0.262</c:v>
                </c:pt>
                <c:pt idx="327">
                  <c:v>0.237</c:v>
                </c:pt>
                <c:pt idx="328">
                  <c:v>0.266</c:v>
                </c:pt>
                <c:pt idx="329">
                  <c:v>0.241</c:v>
                </c:pt>
                <c:pt idx="330">
                  <c:v>0.196</c:v>
                </c:pt>
                <c:pt idx="331">
                  <c:v>0.321</c:v>
                </c:pt>
                <c:pt idx="332">
                  <c:v>0.153</c:v>
                </c:pt>
                <c:pt idx="333">
                  <c:v>0.296</c:v>
                </c:pt>
                <c:pt idx="334">
                  <c:v>0.225</c:v>
                </c:pt>
                <c:pt idx="335">
                  <c:v>0.276</c:v>
                </c:pt>
                <c:pt idx="336">
                  <c:v>0.274</c:v>
                </c:pt>
                <c:pt idx="337">
                  <c:v>0.194</c:v>
                </c:pt>
                <c:pt idx="338">
                  <c:v>0.303</c:v>
                </c:pt>
                <c:pt idx="339">
                  <c:v>0.221</c:v>
                </c:pt>
                <c:pt idx="340">
                  <c:v>0.326</c:v>
                </c:pt>
                <c:pt idx="341">
                  <c:v>0.17</c:v>
                </c:pt>
                <c:pt idx="342">
                  <c:v>0.339</c:v>
                </c:pt>
                <c:pt idx="343">
                  <c:v>0.272</c:v>
                </c:pt>
                <c:pt idx="344">
                  <c:v>0.244</c:v>
                </c:pt>
                <c:pt idx="345">
                  <c:v>0.333</c:v>
                </c:pt>
                <c:pt idx="346">
                  <c:v>0.349</c:v>
                </c:pt>
                <c:pt idx="347">
                  <c:v>0.151</c:v>
                </c:pt>
                <c:pt idx="348">
                  <c:v>0.213</c:v>
                </c:pt>
                <c:pt idx="349">
                  <c:v>0.291</c:v>
                </c:pt>
                <c:pt idx="350">
                  <c:v>0.247</c:v>
                </c:pt>
                <c:pt idx="351">
                  <c:v>0.183</c:v>
                </c:pt>
                <c:pt idx="352">
                  <c:v>0.302</c:v>
                </c:pt>
                <c:pt idx="353">
                  <c:v>0.251</c:v>
                </c:pt>
                <c:pt idx="354">
                  <c:v>0.273</c:v>
                </c:pt>
                <c:pt idx="355">
                  <c:v>0.166</c:v>
                </c:pt>
                <c:pt idx="356">
                  <c:v>0.283</c:v>
                </c:pt>
                <c:pt idx="357">
                  <c:v>0.299</c:v>
                </c:pt>
                <c:pt idx="358">
                  <c:v>0.19</c:v>
                </c:pt>
                <c:pt idx="359">
                  <c:v>0.166</c:v>
                </c:pt>
                <c:pt idx="360">
                  <c:v>0.324</c:v>
                </c:pt>
                <c:pt idx="361">
                  <c:v>0.315</c:v>
                </c:pt>
                <c:pt idx="362">
                  <c:v>0.165</c:v>
                </c:pt>
                <c:pt idx="363">
                  <c:v>0.183</c:v>
                </c:pt>
                <c:pt idx="364">
                  <c:v>0.313</c:v>
                </c:pt>
                <c:pt idx="365">
                  <c:v>0.186</c:v>
                </c:pt>
                <c:pt idx="366">
                  <c:v>0.151</c:v>
                </c:pt>
                <c:pt idx="367">
                  <c:v>0.194</c:v>
                </c:pt>
                <c:pt idx="368">
                  <c:v>0.264</c:v>
                </c:pt>
                <c:pt idx="369">
                  <c:v>0.202</c:v>
                </c:pt>
                <c:pt idx="370">
                  <c:v>0.267</c:v>
                </c:pt>
                <c:pt idx="371">
                  <c:v>0.281</c:v>
                </c:pt>
                <c:pt idx="372">
                  <c:v>0.322</c:v>
                </c:pt>
                <c:pt idx="373">
                  <c:v>0.265</c:v>
                </c:pt>
                <c:pt idx="374">
                  <c:v>0.184</c:v>
                </c:pt>
                <c:pt idx="375">
                  <c:v>0.303</c:v>
                </c:pt>
                <c:pt idx="376">
                  <c:v>0.334</c:v>
                </c:pt>
                <c:pt idx="377">
                  <c:v>0.166</c:v>
                </c:pt>
                <c:pt idx="378">
                  <c:v>0.233</c:v>
                </c:pt>
                <c:pt idx="379">
                  <c:v>0.278</c:v>
                </c:pt>
                <c:pt idx="380">
                  <c:v>0.248</c:v>
                </c:pt>
                <c:pt idx="381">
                  <c:v>0.311</c:v>
                </c:pt>
                <c:pt idx="382">
                  <c:v>0.152</c:v>
                </c:pt>
                <c:pt idx="383">
                  <c:v>0.231</c:v>
                </c:pt>
                <c:pt idx="384">
                  <c:v>0.157</c:v>
                </c:pt>
                <c:pt idx="385">
                  <c:v>0.222</c:v>
                </c:pt>
                <c:pt idx="386">
                  <c:v>0.266</c:v>
                </c:pt>
                <c:pt idx="387">
                  <c:v>0.268</c:v>
                </c:pt>
                <c:pt idx="388">
                  <c:v>0.161</c:v>
                </c:pt>
                <c:pt idx="389">
                  <c:v>0.265</c:v>
                </c:pt>
                <c:pt idx="390">
                  <c:v>0.155</c:v>
                </c:pt>
                <c:pt idx="391">
                  <c:v>0.192</c:v>
                </c:pt>
                <c:pt idx="392">
                  <c:v>0.343</c:v>
                </c:pt>
                <c:pt idx="393">
                  <c:v>0.175</c:v>
                </c:pt>
                <c:pt idx="394">
                  <c:v>0.31</c:v>
                </c:pt>
                <c:pt idx="395">
                  <c:v>0.311</c:v>
                </c:pt>
                <c:pt idx="396">
                  <c:v>0.342</c:v>
                </c:pt>
                <c:pt idx="397">
                  <c:v>0.249</c:v>
                </c:pt>
                <c:pt idx="398">
                  <c:v>0.201</c:v>
                </c:pt>
                <c:pt idx="399">
                  <c:v>0.305</c:v>
                </c:pt>
                <c:pt idx="400">
                  <c:v>0.18</c:v>
                </c:pt>
                <c:pt idx="401">
                  <c:v>0.199</c:v>
                </c:pt>
                <c:pt idx="402">
                  <c:v>0.282</c:v>
                </c:pt>
                <c:pt idx="403">
                  <c:v>0.195</c:v>
                </c:pt>
                <c:pt idx="404">
                  <c:v>0.18</c:v>
                </c:pt>
                <c:pt idx="405">
                  <c:v>0.275</c:v>
                </c:pt>
                <c:pt idx="406">
                  <c:v>0.169</c:v>
                </c:pt>
                <c:pt idx="407">
                  <c:v>0.226</c:v>
                </c:pt>
                <c:pt idx="408">
                  <c:v>0.345</c:v>
                </c:pt>
                <c:pt idx="409">
                  <c:v>0.343</c:v>
                </c:pt>
                <c:pt idx="410">
                  <c:v>0.227</c:v>
                </c:pt>
                <c:pt idx="411">
                  <c:v>0.199</c:v>
                </c:pt>
                <c:pt idx="412">
                  <c:v>0.168</c:v>
                </c:pt>
                <c:pt idx="413">
                  <c:v>0.331</c:v>
                </c:pt>
                <c:pt idx="414">
                  <c:v>0.181</c:v>
                </c:pt>
                <c:pt idx="415">
                  <c:v>0.319</c:v>
                </c:pt>
                <c:pt idx="416">
                  <c:v>0.286</c:v>
                </c:pt>
                <c:pt idx="417">
                  <c:v>0.27</c:v>
                </c:pt>
                <c:pt idx="418">
                  <c:v>0.342</c:v>
                </c:pt>
                <c:pt idx="419">
                  <c:v>0.316</c:v>
                </c:pt>
                <c:pt idx="420">
                  <c:v>0.193</c:v>
                </c:pt>
                <c:pt idx="421">
                  <c:v>0.257</c:v>
                </c:pt>
                <c:pt idx="422">
                  <c:v>0.182</c:v>
                </c:pt>
                <c:pt idx="423">
                  <c:v>0.31</c:v>
                </c:pt>
                <c:pt idx="424">
                  <c:v>0.302</c:v>
                </c:pt>
                <c:pt idx="425">
                  <c:v>0.152</c:v>
                </c:pt>
                <c:pt idx="426">
                  <c:v>0.256</c:v>
                </c:pt>
                <c:pt idx="427">
                  <c:v>0.3</c:v>
                </c:pt>
                <c:pt idx="428">
                  <c:v>0.25</c:v>
                </c:pt>
                <c:pt idx="429">
                  <c:v>0.279</c:v>
                </c:pt>
                <c:pt idx="430">
                  <c:v>0.308</c:v>
                </c:pt>
                <c:pt idx="431">
                  <c:v>0.237</c:v>
                </c:pt>
                <c:pt idx="432">
                  <c:v>0.347</c:v>
                </c:pt>
                <c:pt idx="433">
                  <c:v>0.312</c:v>
                </c:pt>
                <c:pt idx="434">
                  <c:v>0.304</c:v>
                </c:pt>
                <c:pt idx="435">
                  <c:v>0.314</c:v>
                </c:pt>
                <c:pt idx="436">
                  <c:v>0.193</c:v>
                </c:pt>
                <c:pt idx="437">
                  <c:v>0.176</c:v>
                </c:pt>
                <c:pt idx="438">
                  <c:v>0.263</c:v>
                </c:pt>
                <c:pt idx="439">
                  <c:v>0.289</c:v>
                </c:pt>
                <c:pt idx="440">
                  <c:v>0.217</c:v>
                </c:pt>
                <c:pt idx="441">
                  <c:v>0.228</c:v>
                </c:pt>
                <c:pt idx="442">
                  <c:v>0.222</c:v>
                </c:pt>
                <c:pt idx="443">
                  <c:v>0.31</c:v>
                </c:pt>
                <c:pt idx="444">
                  <c:v>0.202</c:v>
                </c:pt>
                <c:pt idx="445">
                  <c:v>0.347</c:v>
                </c:pt>
                <c:pt idx="446">
                  <c:v>0.319</c:v>
                </c:pt>
                <c:pt idx="447">
                  <c:v>0.219</c:v>
                </c:pt>
                <c:pt idx="448">
                  <c:v>0.238</c:v>
                </c:pt>
                <c:pt idx="449">
                  <c:v>0.333</c:v>
                </c:pt>
                <c:pt idx="450">
                  <c:v>0.202</c:v>
                </c:pt>
                <c:pt idx="451">
                  <c:v>0.345</c:v>
                </c:pt>
                <c:pt idx="452">
                  <c:v>0.155</c:v>
                </c:pt>
                <c:pt idx="453">
                  <c:v>0.3</c:v>
                </c:pt>
                <c:pt idx="454">
                  <c:v>0.26</c:v>
                </c:pt>
                <c:pt idx="455">
                  <c:v>0.31</c:v>
                </c:pt>
                <c:pt idx="456">
                  <c:v>0.337</c:v>
                </c:pt>
                <c:pt idx="457">
                  <c:v>0.295</c:v>
                </c:pt>
                <c:pt idx="458">
                  <c:v>0.217</c:v>
                </c:pt>
                <c:pt idx="459">
                  <c:v>0.192</c:v>
                </c:pt>
                <c:pt idx="460">
                  <c:v>0.158</c:v>
                </c:pt>
                <c:pt idx="461">
                  <c:v>0.252</c:v>
                </c:pt>
                <c:pt idx="462">
                  <c:v>0.338</c:v>
                </c:pt>
                <c:pt idx="463">
                  <c:v>0.32</c:v>
                </c:pt>
                <c:pt idx="464">
                  <c:v>0.211</c:v>
                </c:pt>
                <c:pt idx="465">
                  <c:v>0.151</c:v>
                </c:pt>
                <c:pt idx="466">
                  <c:v>0.266</c:v>
                </c:pt>
                <c:pt idx="467">
                  <c:v>0.339</c:v>
                </c:pt>
                <c:pt idx="468">
                  <c:v>0.302</c:v>
                </c:pt>
                <c:pt idx="469">
                  <c:v>0.169</c:v>
                </c:pt>
                <c:pt idx="470">
                  <c:v>0.214</c:v>
                </c:pt>
                <c:pt idx="471">
                  <c:v>0.217</c:v>
                </c:pt>
                <c:pt idx="472">
                  <c:v>0.194</c:v>
                </c:pt>
                <c:pt idx="473">
                  <c:v>0.182</c:v>
                </c:pt>
                <c:pt idx="474">
                  <c:v>0.274</c:v>
                </c:pt>
                <c:pt idx="475">
                  <c:v>0.162</c:v>
                </c:pt>
                <c:pt idx="476">
                  <c:v>0.174</c:v>
                </c:pt>
                <c:pt idx="477">
                  <c:v>0.239</c:v>
                </c:pt>
                <c:pt idx="478">
                  <c:v>0.27</c:v>
                </c:pt>
                <c:pt idx="479">
                  <c:v>0.228</c:v>
                </c:pt>
                <c:pt idx="480">
                  <c:v>0.346</c:v>
                </c:pt>
                <c:pt idx="481">
                  <c:v>0.328</c:v>
                </c:pt>
                <c:pt idx="482">
                  <c:v>0.172</c:v>
                </c:pt>
                <c:pt idx="483">
                  <c:v>0.27</c:v>
                </c:pt>
                <c:pt idx="484">
                  <c:v>0.169</c:v>
                </c:pt>
                <c:pt idx="485">
                  <c:v>0.221</c:v>
                </c:pt>
                <c:pt idx="486">
                  <c:v>0.177</c:v>
                </c:pt>
                <c:pt idx="487">
                  <c:v>0.237</c:v>
                </c:pt>
                <c:pt idx="488">
                  <c:v>0.204</c:v>
                </c:pt>
                <c:pt idx="489">
                  <c:v>0.181</c:v>
                </c:pt>
                <c:pt idx="490">
                  <c:v>0.346</c:v>
                </c:pt>
                <c:pt idx="491">
                  <c:v>0.166</c:v>
                </c:pt>
                <c:pt idx="492">
                  <c:v>0.295</c:v>
                </c:pt>
                <c:pt idx="493">
                  <c:v>0.206</c:v>
                </c:pt>
                <c:pt idx="494">
                  <c:v>0.332</c:v>
                </c:pt>
                <c:pt idx="495">
                  <c:v>0.305</c:v>
                </c:pt>
                <c:pt idx="496">
                  <c:v>0.201</c:v>
                </c:pt>
                <c:pt idx="497">
                  <c:v>0.176</c:v>
                </c:pt>
                <c:pt idx="498">
                  <c:v>0.286</c:v>
                </c:pt>
                <c:pt idx="499">
                  <c:v>0.349</c:v>
                </c:pt>
                <c:pt idx="500">
                  <c:v>0.15</c:v>
                </c:pt>
                <c:pt idx="501">
                  <c:v>0.237</c:v>
                </c:pt>
                <c:pt idx="502">
                  <c:v>0.268</c:v>
                </c:pt>
                <c:pt idx="503">
                  <c:v>0.335</c:v>
                </c:pt>
                <c:pt idx="504">
                  <c:v>0.348</c:v>
                </c:pt>
                <c:pt idx="505">
                  <c:v>0.329</c:v>
                </c:pt>
                <c:pt idx="506">
                  <c:v>0.217</c:v>
                </c:pt>
                <c:pt idx="507">
                  <c:v>0.156</c:v>
                </c:pt>
                <c:pt idx="508">
                  <c:v>0.304</c:v>
                </c:pt>
                <c:pt idx="509">
                  <c:v>0.208</c:v>
                </c:pt>
                <c:pt idx="510">
                  <c:v>0.276</c:v>
                </c:pt>
                <c:pt idx="511">
                  <c:v>0.271</c:v>
                </c:pt>
                <c:pt idx="512">
                  <c:v>0.24</c:v>
                </c:pt>
                <c:pt idx="513">
                  <c:v>0.235</c:v>
                </c:pt>
                <c:pt idx="514">
                  <c:v>0.243</c:v>
                </c:pt>
                <c:pt idx="515">
                  <c:v>0.222</c:v>
                </c:pt>
                <c:pt idx="516">
                  <c:v>0.35</c:v>
                </c:pt>
                <c:pt idx="517">
                  <c:v>0.3</c:v>
                </c:pt>
                <c:pt idx="518">
                  <c:v>0.176</c:v>
                </c:pt>
                <c:pt idx="519">
                  <c:v>0.299</c:v>
                </c:pt>
                <c:pt idx="520">
                  <c:v>0.33</c:v>
                </c:pt>
                <c:pt idx="521">
                  <c:v>0.275</c:v>
                </c:pt>
                <c:pt idx="522">
                  <c:v>0.272</c:v>
                </c:pt>
                <c:pt idx="523">
                  <c:v>0.315</c:v>
                </c:pt>
                <c:pt idx="524">
                  <c:v>0.233</c:v>
                </c:pt>
                <c:pt idx="525">
                  <c:v>0.169</c:v>
                </c:pt>
              </c:numCache>
            </c:numRef>
          </c:yVal>
          <c:smooth val="0"/>
        </c:ser>
        <c:dLbls>
          <c:showLegendKey val="0"/>
          <c:showVal val="0"/>
          <c:showCatName val="0"/>
          <c:showSerName val="0"/>
          <c:showPercent val="0"/>
          <c:showBubbleSize val="0"/>
        </c:dLbls>
        <c:axId val="1808102768"/>
        <c:axId val="1857484672"/>
      </c:scatterChart>
      <c:valAx>
        <c:axId val="1808102768"/>
        <c:scaling>
          <c:orientation val="minMax"/>
          <c:max val="525.0"/>
          <c:min val="0.0"/>
        </c:scaling>
        <c:delete val="0"/>
        <c:axPos val="b"/>
        <c:majorTickMark val="out"/>
        <c:minorTickMark val="none"/>
        <c:tickLblPos val="nextTo"/>
        <c:spPr>
          <a:ln w="15875">
            <a:solidFill>
              <a:schemeClr val="tx1"/>
            </a:solidFill>
          </a:ln>
        </c:spPr>
        <c:txPr>
          <a:bodyPr/>
          <a:lstStyle/>
          <a:p>
            <a:pPr>
              <a:defRPr lang="ja-JP">
                <a:solidFill>
                  <a:srgbClr val="FFFFFF"/>
                </a:solidFill>
              </a:defRPr>
            </a:pPr>
            <a:endParaRPr lang="ja-JP"/>
          </a:p>
        </c:txPr>
        <c:crossAx val="1857484672"/>
        <c:crosses val="autoZero"/>
        <c:crossBetween val="midCat"/>
      </c:valAx>
      <c:valAx>
        <c:axId val="1857484672"/>
        <c:scaling>
          <c:orientation val="minMax"/>
          <c:max val="0.5"/>
          <c:min val="0.0"/>
        </c:scaling>
        <c:delete val="0"/>
        <c:axPos val="l"/>
        <c:numFmt formatCode="General" sourceLinked="1"/>
        <c:majorTickMark val="out"/>
        <c:minorTickMark val="none"/>
        <c:tickLblPos val="nextTo"/>
        <c:spPr>
          <a:ln w="15875">
            <a:solidFill>
              <a:schemeClr val="tx1"/>
            </a:solidFill>
          </a:ln>
        </c:spPr>
        <c:txPr>
          <a:bodyPr/>
          <a:lstStyle/>
          <a:p>
            <a:pPr>
              <a:defRPr lang="ja-JP">
                <a:solidFill>
                  <a:srgbClr val="FFFFFF"/>
                </a:solidFill>
              </a:defRPr>
            </a:pPr>
            <a:endParaRPr lang="ja-JP"/>
          </a:p>
        </c:txPr>
        <c:crossAx val="1808102768"/>
        <c:crosses val="autoZero"/>
        <c:crossBetween val="midCat"/>
        <c:majorUnit val="0.25"/>
      </c:valAx>
    </c:plotArea>
    <c:plotVisOnly val="1"/>
    <c:dispBlanksAs val="gap"/>
    <c:showDLblsOverMax val="0"/>
  </c:chart>
  <c:spPr>
    <a:ln>
      <a:noFill/>
    </a:ln>
  </c:spPr>
  <c:txPr>
    <a:bodyPr/>
    <a:lstStyle/>
    <a:p>
      <a:pPr>
        <a:defRPr>
          <a:latin typeface="Helvetica"/>
          <a:cs typeface="Helvetica"/>
        </a:defRPr>
      </a:pPr>
      <a:endParaRPr lang="ja-JP"/>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noFill/>
              <a:ln>
                <a:noFill/>
              </a:ln>
              <a:effectLst/>
            </c:spPr>
          </c:marker>
          <c:trendline>
            <c:spPr>
              <a:ln w="15875">
                <a:solidFill>
                  <a:srgbClr val="FF0000"/>
                </a:solidFill>
              </a:ln>
            </c:spPr>
            <c:trendlineType val="movingAvg"/>
            <c:period val="20"/>
            <c:dispRSqr val="0"/>
            <c:dispEq val="0"/>
          </c:trendline>
          <c:yVal>
            <c:numRef>
              <c:f>Sheet1!$A$3:$TF$3</c:f>
              <c:numCache>
                <c:formatCode>General</c:formatCode>
                <c:ptCount val="526"/>
                <c:pt idx="0">
                  <c:v>0.277</c:v>
                </c:pt>
                <c:pt idx="1">
                  <c:v>0.336</c:v>
                </c:pt>
                <c:pt idx="2">
                  <c:v>0.296</c:v>
                </c:pt>
                <c:pt idx="3">
                  <c:v>0.298</c:v>
                </c:pt>
                <c:pt idx="4">
                  <c:v>0.289</c:v>
                </c:pt>
                <c:pt idx="5">
                  <c:v>0.178</c:v>
                </c:pt>
                <c:pt idx="6">
                  <c:v>0.218</c:v>
                </c:pt>
                <c:pt idx="7">
                  <c:v>0.239</c:v>
                </c:pt>
                <c:pt idx="8">
                  <c:v>0.167</c:v>
                </c:pt>
                <c:pt idx="9">
                  <c:v>0.269</c:v>
                </c:pt>
                <c:pt idx="10">
                  <c:v>0.31</c:v>
                </c:pt>
                <c:pt idx="11">
                  <c:v>0.17</c:v>
                </c:pt>
                <c:pt idx="12">
                  <c:v>0.303</c:v>
                </c:pt>
                <c:pt idx="13">
                  <c:v>0.334</c:v>
                </c:pt>
                <c:pt idx="14">
                  <c:v>0.267</c:v>
                </c:pt>
                <c:pt idx="15">
                  <c:v>0.253</c:v>
                </c:pt>
                <c:pt idx="16">
                  <c:v>0.35</c:v>
                </c:pt>
                <c:pt idx="17">
                  <c:v>0.237</c:v>
                </c:pt>
                <c:pt idx="18">
                  <c:v>0.194</c:v>
                </c:pt>
                <c:pt idx="19">
                  <c:v>0.168</c:v>
                </c:pt>
                <c:pt idx="20">
                  <c:v>0.348</c:v>
                </c:pt>
                <c:pt idx="21">
                  <c:v>0.205</c:v>
                </c:pt>
                <c:pt idx="22">
                  <c:v>0.202</c:v>
                </c:pt>
                <c:pt idx="23">
                  <c:v>0.334</c:v>
                </c:pt>
                <c:pt idx="24">
                  <c:v>0.327</c:v>
                </c:pt>
                <c:pt idx="25">
                  <c:v>0.326</c:v>
                </c:pt>
                <c:pt idx="26">
                  <c:v>0.275</c:v>
                </c:pt>
                <c:pt idx="27">
                  <c:v>0.236</c:v>
                </c:pt>
                <c:pt idx="28">
                  <c:v>0.25</c:v>
                </c:pt>
                <c:pt idx="29">
                  <c:v>0.224</c:v>
                </c:pt>
                <c:pt idx="30">
                  <c:v>0.218</c:v>
                </c:pt>
                <c:pt idx="31">
                  <c:v>0.27</c:v>
                </c:pt>
                <c:pt idx="32">
                  <c:v>0.207</c:v>
                </c:pt>
                <c:pt idx="33">
                  <c:v>0.152</c:v>
                </c:pt>
                <c:pt idx="34">
                  <c:v>0.235</c:v>
                </c:pt>
                <c:pt idx="35">
                  <c:v>0.287</c:v>
                </c:pt>
                <c:pt idx="36">
                  <c:v>0.164</c:v>
                </c:pt>
                <c:pt idx="37">
                  <c:v>0.329</c:v>
                </c:pt>
                <c:pt idx="38">
                  <c:v>0.281</c:v>
                </c:pt>
                <c:pt idx="39">
                  <c:v>0.217</c:v>
                </c:pt>
                <c:pt idx="40">
                  <c:v>0.16</c:v>
                </c:pt>
                <c:pt idx="41">
                  <c:v>0.176</c:v>
                </c:pt>
                <c:pt idx="42">
                  <c:v>0.306</c:v>
                </c:pt>
                <c:pt idx="43">
                  <c:v>0.304</c:v>
                </c:pt>
                <c:pt idx="44">
                  <c:v>0.332</c:v>
                </c:pt>
                <c:pt idx="45">
                  <c:v>0.223</c:v>
                </c:pt>
                <c:pt idx="46">
                  <c:v>0.255</c:v>
                </c:pt>
                <c:pt idx="47">
                  <c:v>0.329</c:v>
                </c:pt>
                <c:pt idx="48">
                  <c:v>0.204</c:v>
                </c:pt>
                <c:pt idx="49">
                  <c:v>0.246</c:v>
                </c:pt>
                <c:pt idx="50">
                  <c:v>0.215</c:v>
                </c:pt>
                <c:pt idx="51">
                  <c:v>0.335</c:v>
                </c:pt>
                <c:pt idx="52">
                  <c:v>0.291</c:v>
                </c:pt>
                <c:pt idx="53">
                  <c:v>0.191</c:v>
                </c:pt>
                <c:pt idx="54">
                  <c:v>0.153</c:v>
                </c:pt>
                <c:pt idx="55">
                  <c:v>0.265</c:v>
                </c:pt>
                <c:pt idx="56">
                  <c:v>0.156</c:v>
                </c:pt>
                <c:pt idx="57">
                  <c:v>0.249</c:v>
                </c:pt>
                <c:pt idx="58">
                  <c:v>0.298</c:v>
                </c:pt>
                <c:pt idx="59">
                  <c:v>0.241</c:v>
                </c:pt>
                <c:pt idx="60">
                  <c:v>0.172</c:v>
                </c:pt>
                <c:pt idx="61">
                  <c:v>0.167</c:v>
                </c:pt>
                <c:pt idx="62">
                  <c:v>0.32</c:v>
                </c:pt>
                <c:pt idx="63">
                  <c:v>0.162</c:v>
                </c:pt>
                <c:pt idx="64">
                  <c:v>0.249</c:v>
                </c:pt>
                <c:pt idx="65">
                  <c:v>0.207</c:v>
                </c:pt>
                <c:pt idx="66">
                  <c:v>0.206</c:v>
                </c:pt>
                <c:pt idx="67">
                  <c:v>0.273</c:v>
                </c:pt>
                <c:pt idx="68">
                  <c:v>0.218</c:v>
                </c:pt>
                <c:pt idx="69">
                  <c:v>0.208</c:v>
                </c:pt>
                <c:pt idx="70">
                  <c:v>0.238</c:v>
                </c:pt>
                <c:pt idx="71">
                  <c:v>0.284</c:v>
                </c:pt>
                <c:pt idx="72">
                  <c:v>0.272</c:v>
                </c:pt>
                <c:pt idx="73">
                  <c:v>0.291</c:v>
                </c:pt>
                <c:pt idx="74">
                  <c:v>0.235</c:v>
                </c:pt>
                <c:pt idx="75">
                  <c:v>0.223</c:v>
                </c:pt>
                <c:pt idx="76">
                  <c:v>0.275</c:v>
                </c:pt>
                <c:pt idx="77">
                  <c:v>0.34</c:v>
                </c:pt>
                <c:pt idx="78">
                  <c:v>0.222</c:v>
                </c:pt>
                <c:pt idx="79">
                  <c:v>0.217</c:v>
                </c:pt>
                <c:pt idx="80">
                  <c:v>0.276</c:v>
                </c:pt>
                <c:pt idx="81">
                  <c:v>0.303</c:v>
                </c:pt>
                <c:pt idx="82">
                  <c:v>0.192</c:v>
                </c:pt>
                <c:pt idx="83">
                  <c:v>0.172</c:v>
                </c:pt>
                <c:pt idx="84">
                  <c:v>0.341</c:v>
                </c:pt>
                <c:pt idx="85">
                  <c:v>0.305</c:v>
                </c:pt>
                <c:pt idx="86">
                  <c:v>0.173</c:v>
                </c:pt>
                <c:pt idx="87">
                  <c:v>0.245</c:v>
                </c:pt>
                <c:pt idx="88">
                  <c:v>0.33</c:v>
                </c:pt>
                <c:pt idx="89">
                  <c:v>0.257</c:v>
                </c:pt>
                <c:pt idx="90">
                  <c:v>0.346</c:v>
                </c:pt>
                <c:pt idx="91">
                  <c:v>0.206</c:v>
                </c:pt>
                <c:pt idx="92">
                  <c:v>0.343</c:v>
                </c:pt>
                <c:pt idx="93">
                  <c:v>0.15</c:v>
                </c:pt>
                <c:pt idx="94">
                  <c:v>0.312</c:v>
                </c:pt>
                <c:pt idx="95">
                  <c:v>0.252</c:v>
                </c:pt>
                <c:pt idx="96">
                  <c:v>0.237</c:v>
                </c:pt>
                <c:pt idx="97">
                  <c:v>0.255</c:v>
                </c:pt>
                <c:pt idx="98">
                  <c:v>0.179</c:v>
                </c:pt>
                <c:pt idx="99">
                  <c:v>0.286</c:v>
                </c:pt>
                <c:pt idx="100">
                  <c:v>0.157</c:v>
                </c:pt>
                <c:pt idx="101">
                  <c:v>0.318</c:v>
                </c:pt>
                <c:pt idx="102">
                  <c:v>0.253</c:v>
                </c:pt>
                <c:pt idx="103">
                  <c:v>0.224</c:v>
                </c:pt>
                <c:pt idx="104">
                  <c:v>0.335</c:v>
                </c:pt>
                <c:pt idx="105">
                  <c:v>0.177</c:v>
                </c:pt>
                <c:pt idx="106">
                  <c:v>0.311</c:v>
                </c:pt>
                <c:pt idx="107">
                  <c:v>0.215</c:v>
                </c:pt>
                <c:pt idx="108">
                  <c:v>0.232</c:v>
                </c:pt>
                <c:pt idx="109">
                  <c:v>0.19</c:v>
                </c:pt>
                <c:pt idx="110">
                  <c:v>0.177</c:v>
                </c:pt>
                <c:pt idx="111">
                  <c:v>0.345</c:v>
                </c:pt>
                <c:pt idx="112">
                  <c:v>0.231</c:v>
                </c:pt>
                <c:pt idx="113">
                  <c:v>0.159</c:v>
                </c:pt>
                <c:pt idx="114">
                  <c:v>0.263</c:v>
                </c:pt>
                <c:pt idx="115">
                  <c:v>0.172</c:v>
                </c:pt>
                <c:pt idx="116">
                  <c:v>0.274</c:v>
                </c:pt>
                <c:pt idx="117">
                  <c:v>0.271</c:v>
                </c:pt>
                <c:pt idx="118">
                  <c:v>0.264</c:v>
                </c:pt>
                <c:pt idx="119">
                  <c:v>0.347</c:v>
                </c:pt>
                <c:pt idx="120">
                  <c:v>0.189</c:v>
                </c:pt>
                <c:pt idx="121">
                  <c:v>0.186</c:v>
                </c:pt>
                <c:pt idx="122">
                  <c:v>0.159</c:v>
                </c:pt>
                <c:pt idx="123">
                  <c:v>0.261</c:v>
                </c:pt>
                <c:pt idx="124">
                  <c:v>0.171</c:v>
                </c:pt>
                <c:pt idx="125">
                  <c:v>0.299</c:v>
                </c:pt>
                <c:pt idx="126">
                  <c:v>0.298</c:v>
                </c:pt>
                <c:pt idx="127">
                  <c:v>0.337</c:v>
                </c:pt>
                <c:pt idx="128">
                  <c:v>0.292</c:v>
                </c:pt>
                <c:pt idx="129">
                  <c:v>0.196</c:v>
                </c:pt>
                <c:pt idx="130">
                  <c:v>0.278</c:v>
                </c:pt>
                <c:pt idx="131">
                  <c:v>0.245</c:v>
                </c:pt>
                <c:pt idx="132">
                  <c:v>0.258</c:v>
                </c:pt>
                <c:pt idx="133">
                  <c:v>0.282</c:v>
                </c:pt>
                <c:pt idx="134">
                  <c:v>0.19</c:v>
                </c:pt>
                <c:pt idx="135">
                  <c:v>0.295</c:v>
                </c:pt>
                <c:pt idx="136">
                  <c:v>0.274</c:v>
                </c:pt>
                <c:pt idx="137">
                  <c:v>0.28</c:v>
                </c:pt>
                <c:pt idx="138">
                  <c:v>0.208</c:v>
                </c:pt>
                <c:pt idx="139">
                  <c:v>0.217</c:v>
                </c:pt>
                <c:pt idx="140">
                  <c:v>0.324</c:v>
                </c:pt>
                <c:pt idx="141">
                  <c:v>0.156</c:v>
                </c:pt>
                <c:pt idx="142">
                  <c:v>0.157</c:v>
                </c:pt>
                <c:pt idx="143">
                  <c:v>0.342</c:v>
                </c:pt>
                <c:pt idx="144">
                  <c:v>0.263</c:v>
                </c:pt>
                <c:pt idx="145">
                  <c:v>0.187</c:v>
                </c:pt>
                <c:pt idx="146">
                  <c:v>0.317</c:v>
                </c:pt>
                <c:pt idx="147">
                  <c:v>0.296</c:v>
                </c:pt>
                <c:pt idx="148">
                  <c:v>0.33</c:v>
                </c:pt>
                <c:pt idx="149">
                  <c:v>0.285</c:v>
                </c:pt>
                <c:pt idx="150">
                  <c:v>0.228</c:v>
                </c:pt>
                <c:pt idx="151">
                  <c:v>0.288</c:v>
                </c:pt>
                <c:pt idx="152">
                  <c:v>0.342</c:v>
                </c:pt>
                <c:pt idx="153">
                  <c:v>0.177</c:v>
                </c:pt>
                <c:pt idx="154">
                  <c:v>0.226</c:v>
                </c:pt>
                <c:pt idx="155">
                  <c:v>0.3</c:v>
                </c:pt>
                <c:pt idx="156">
                  <c:v>0.2</c:v>
                </c:pt>
                <c:pt idx="157">
                  <c:v>0.189</c:v>
                </c:pt>
                <c:pt idx="158">
                  <c:v>0.222</c:v>
                </c:pt>
                <c:pt idx="159">
                  <c:v>0.31</c:v>
                </c:pt>
                <c:pt idx="160">
                  <c:v>0.163</c:v>
                </c:pt>
                <c:pt idx="161">
                  <c:v>0.319</c:v>
                </c:pt>
                <c:pt idx="162">
                  <c:v>0.338</c:v>
                </c:pt>
                <c:pt idx="163">
                  <c:v>0.27</c:v>
                </c:pt>
                <c:pt idx="164">
                  <c:v>0.338</c:v>
                </c:pt>
                <c:pt idx="165">
                  <c:v>0.189</c:v>
                </c:pt>
                <c:pt idx="166">
                  <c:v>0.286</c:v>
                </c:pt>
                <c:pt idx="167">
                  <c:v>0.288</c:v>
                </c:pt>
                <c:pt idx="168">
                  <c:v>0.321</c:v>
                </c:pt>
                <c:pt idx="169">
                  <c:v>0.274</c:v>
                </c:pt>
                <c:pt idx="170">
                  <c:v>0.221</c:v>
                </c:pt>
                <c:pt idx="171">
                  <c:v>0.162</c:v>
                </c:pt>
                <c:pt idx="172">
                  <c:v>0.179</c:v>
                </c:pt>
                <c:pt idx="173">
                  <c:v>0.274</c:v>
                </c:pt>
                <c:pt idx="174">
                  <c:v>0.279</c:v>
                </c:pt>
                <c:pt idx="175">
                  <c:v>0.312</c:v>
                </c:pt>
                <c:pt idx="176">
                  <c:v>0.197</c:v>
                </c:pt>
                <c:pt idx="177">
                  <c:v>0.261</c:v>
                </c:pt>
                <c:pt idx="178">
                  <c:v>0.181</c:v>
                </c:pt>
                <c:pt idx="179">
                  <c:v>0.158</c:v>
                </c:pt>
                <c:pt idx="180">
                  <c:v>0.264</c:v>
                </c:pt>
                <c:pt idx="181">
                  <c:v>0.324</c:v>
                </c:pt>
                <c:pt idx="182">
                  <c:v>0.228</c:v>
                </c:pt>
                <c:pt idx="183">
                  <c:v>0.203</c:v>
                </c:pt>
                <c:pt idx="184">
                  <c:v>0.274</c:v>
                </c:pt>
                <c:pt idx="185">
                  <c:v>0.32</c:v>
                </c:pt>
                <c:pt idx="186">
                  <c:v>0.18</c:v>
                </c:pt>
                <c:pt idx="187">
                  <c:v>0.323</c:v>
                </c:pt>
                <c:pt idx="188">
                  <c:v>0.309</c:v>
                </c:pt>
                <c:pt idx="189">
                  <c:v>0.157</c:v>
                </c:pt>
                <c:pt idx="190">
                  <c:v>0.205</c:v>
                </c:pt>
                <c:pt idx="191">
                  <c:v>0.345</c:v>
                </c:pt>
                <c:pt idx="192">
                  <c:v>0.234</c:v>
                </c:pt>
                <c:pt idx="193">
                  <c:v>0.234</c:v>
                </c:pt>
                <c:pt idx="194">
                  <c:v>0.2</c:v>
                </c:pt>
                <c:pt idx="195">
                  <c:v>0.158</c:v>
                </c:pt>
                <c:pt idx="196">
                  <c:v>0.238</c:v>
                </c:pt>
                <c:pt idx="197">
                  <c:v>0.248</c:v>
                </c:pt>
                <c:pt idx="198">
                  <c:v>0.222</c:v>
                </c:pt>
                <c:pt idx="199">
                  <c:v>0.157</c:v>
                </c:pt>
                <c:pt idx="200">
                  <c:v>0.311</c:v>
                </c:pt>
                <c:pt idx="201">
                  <c:v>0.358</c:v>
                </c:pt>
                <c:pt idx="202">
                  <c:v>0.323</c:v>
                </c:pt>
                <c:pt idx="203">
                  <c:v>0.33</c:v>
                </c:pt>
                <c:pt idx="204">
                  <c:v>0.267</c:v>
                </c:pt>
                <c:pt idx="205">
                  <c:v>0.304</c:v>
                </c:pt>
                <c:pt idx="206">
                  <c:v>0.292</c:v>
                </c:pt>
                <c:pt idx="207">
                  <c:v>0.265</c:v>
                </c:pt>
                <c:pt idx="208">
                  <c:v>0.231</c:v>
                </c:pt>
                <c:pt idx="209">
                  <c:v>0.379</c:v>
                </c:pt>
                <c:pt idx="210">
                  <c:v>0.207</c:v>
                </c:pt>
                <c:pt idx="211">
                  <c:v>0.341</c:v>
                </c:pt>
                <c:pt idx="212">
                  <c:v>0.334</c:v>
                </c:pt>
                <c:pt idx="213">
                  <c:v>0.234</c:v>
                </c:pt>
                <c:pt idx="214">
                  <c:v>0.348</c:v>
                </c:pt>
                <c:pt idx="215">
                  <c:v>0.34</c:v>
                </c:pt>
                <c:pt idx="216">
                  <c:v>0.24</c:v>
                </c:pt>
                <c:pt idx="217">
                  <c:v>0.386</c:v>
                </c:pt>
                <c:pt idx="218">
                  <c:v>0.336</c:v>
                </c:pt>
                <c:pt idx="219">
                  <c:v>0.339</c:v>
                </c:pt>
                <c:pt idx="220">
                  <c:v>0.308</c:v>
                </c:pt>
                <c:pt idx="221">
                  <c:v>0.354</c:v>
                </c:pt>
                <c:pt idx="222">
                  <c:v>0.334</c:v>
                </c:pt>
                <c:pt idx="223">
                  <c:v>0.324</c:v>
                </c:pt>
                <c:pt idx="224">
                  <c:v>0.392</c:v>
                </c:pt>
                <c:pt idx="225">
                  <c:v>0.34</c:v>
                </c:pt>
                <c:pt idx="226">
                  <c:v>0.337</c:v>
                </c:pt>
                <c:pt idx="227">
                  <c:v>0.316</c:v>
                </c:pt>
                <c:pt idx="228">
                  <c:v>0.481</c:v>
                </c:pt>
                <c:pt idx="229">
                  <c:v>0.49</c:v>
                </c:pt>
                <c:pt idx="230">
                  <c:v>0.418</c:v>
                </c:pt>
                <c:pt idx="231">
                  <c:v>0.313</c:v>
                </c:pt>
                <c:pt idx="232">
                  <c:v>0.302</c:v>
                </c:pt>
                <c:pt idx="233">
                  <c:v>0.415</c:v>
                </c:pt>
                <c:pt idx="234">
                  <c:v>0.328</c:v>
                </c:pt>
                <c:pt idx="235">
                  <c:v>0.434</c:v>
                </c:pt>
                <c:pt idx="236">
                  <c:v>0.455</c:v>
                </c:pt>
                <c:pt idx="237">
                  <c:v>0.315</c:v>
                </c:pt>
                <c:pt idx="238">
                  <c:v>0.326</c:v>
                </c:pt>
                <c:pt idx="239">
                  <c:v>0.319</c:v>
                </c:pt>
                <c:pt idx="240">
                  <c:v>0.475</c:v>
                </c:pt>
                <c:pt idx="241">
                  <c:v>0.351</c:v>
                </c:pt>
                <c:pt idx="242">
                  <c:v>0.507</c:v>
                </c:pt>
                <c:pt idx="243">
                  <c:v>0.503</c:v>
                </c:pt>
                <c:pt idx="244">
                  <c:v>0.425</c:v>
                </c:pt>
                <c:pt idx="245">
                  <c:v>0.394</c:v>
                </c:pt>
                <c:pt idx="246">
                  <c:v>0.472</c:v>
                </c:pt>
                <c:pt idx="247">
                  <c:v>0.47</c:v>
                </c:pt>
                <c:pt idx="248">
                  <c:v>0.359</c:v>
                </c:pt>
                <c:pt idx="249">
                  <c:v>0.368</c:v>
                </c:pt>
                <c:pt idx="250">
                  <c:v>0.493</c:v>
                </c:pt>
                <c:pt idx="251">
                  <c:v>0.431</c:v>
                </c:pt>
                <c:pt idx="252">
                  <c:v>0.396</c:v>
                </c:pt>
                <c:pt idx="253">
                  <c:v>0.356</c:v>
                </c:pt>
                <c:pt idx="254">
                  <c:v>0.547</c:v>
                </c:pt>
                <c:pt idx="255">
                  <c:v>0.368</c:v>
                </c:pt>
                <c:pt idx="256">
                  <c:v>0.49</c:v>
                </c:pt>
                <c:pt idx="257">
                  <c:v>0.456</c:v>
                </c:pt>
                <c:pt idx="258">
                  <c:v>0.484</c:v>
                </c:pt>
                <c:pt idx="259">
                  <c:v>0.474</c:v>
                </c:pt>
                <c:pt idx="260">
                  <c:v>0.489</c:v>
                </c:pt>
                <c:pt idx="261">
                  <c:v>0.474</c:v>
                </c:pt>
                <c:pt idx="262">
                  <c:v>0.47</c:v>
                </c:pt>
                <c:pt idx="263">
                  <c:v>0.467</c:v>
                </c:pt>
                <c:pt idx="264">
                  <c:v>0.499</c:v>
                </c:pt>
                <c:pt idx="265">
                  <c:v>0.472</c:v>
                </c:pt>
                <c:pt idx="266">
                  <c:v>0.458</c:v>
                </c:pt>
                <c:pt idx="267">
                  <c:v>0.458</c:v>
                </c:pt>
                <c:pt idx="268">
                  <c:v>0.455</c:v>
                </c:pt>
                <c:pt idx="269">
                  <c:v>0.467</c:v>
                </c:pt>
                <c:pt idx="270">
                  <c:v>0.433</c:v>
                </c:pt>
                <c:pt idx="271">
                  <c:v>0.471</c:v>
                </c:pt>
                <c:pt idx="272">
                  <c:v>0.41</c:v>
                </c:pt>
                <c:pt idx="273">
                  <c:v>0.532</c:v>
                </c:pt>
                <c:pt idx="274">
                  <c:v>0.443</c:v>
                </c:pt>
                <c:pt idx="275">
                  <c:v>0.485</c:v>
                </c:pt>
                <c:pt idx="276">
                  <c:v>0.381</c:v>
                </c:pt>
                <c:pt idx="277">
                  <c:v>0.527</c:v>
                </c:pt>
                <c:pt idx="278">
                  <c:v>0.524</c:v>
                </c:pt>
                <c:pt idx="279">
                  <c:v>0.356</c:v>
                </c:pt>
                <c:pt idx="280">
                  <c:v>0.49</c:v>
                </c:pt>
                <c:pt idx="281">
                  <c:v>0.407</c:v>
                </c:pt>
                <c:pt idx="282">
                  <c:v>0.443</c:v>
                </c:pt>
                <c:pt idx="283">
                  <c:v>0.5</c:v>
                </c:pt>
                <c:pt idx="284">
                  <c:v>0.36</c:v>
                </c:pt>
                <c:pt idx="285">
                  <c:v>0.384</c:v>
                </c:pt>
                <c:pt idx="286">
                  <c:v>0.356</c:v>
                </c:pt>
                <c:pt idx="287">
                  <c:v>0.493</c:v>
                </c:pt>
                <c:pt idx="288">
                  <c:v>0.331</c:v>
                </c:pt>
                <c:pt idx="289">
                  <c:v>0.481</c:v>
                </c:pt>
                <c:pt idx="290">
                  <c:v>0.332</c:v>
                </c:pt>
                <c:pt idx="291">
                  <c:v>0.467</c:v>
                </c:pt>
                <c:pt idx="292">
                  <c:v>0.399</c:v>
                </c:pt>
                <c:pt idx="293">
                  <c:v>0.416</c:v>
                </c:pt>
                <c:pt idx="294">
                  <c:v>0.315</c:v>
                </c:pt>
                <c:pt idx="295">
                  <c:v>0.382</c:v>
                </c:pt>
                <c:pt idx="296">
                  <c:v>0.431</c:v>
                </c:pt>
                <c:pt idx="297">
                  <c:v>0.433</c:v>
                </c:pt>
                <c:pt idx="298">
                  <c:v>0.421</c:v>
                </c:pt>
                <c:pt idx="299">
                  <c:v>0.486</c:v>
                </c:pt>
                <c:pt idx="300">
                  <c:v>0.497</c:v>
                </c:pt>
                <c:pt idx="301">
                  <c:v>0.337</c:v>
                </c:pt>
                <c:pt idx="302">
                  <c:v>0.486</c:v>
                </c:pt>
                <c:pt idx="303">
                  <c:v>0.405</c:v>
                </c:pt>
                <c:pt idx="304">
                  <c:v>0.488</c:v>
                </c:pt>
                <c:pt idx="305">
                  <c:v>0.325</c:v>
                </c:pt>
                <c:pt idx="306">
                  <c:v>0.44</c:v>
                </c:pt>
                <c:pt idx="307">
                  <c:v>0.304</c:v>
                </c:pt>
                <c:pt idx="308">
                  <c:v>0.405</c:v>
                </c:pt>
                <c:pt idx="309">
                  <c:v>0.448</c:v>
                </c:pt>
                <c:pt idx="310">
                  <c:v>0.37</c:v>
                </c:pt>
                <c:pt idx="311">
                  <c:v>0.484</c:v>
                </c:pt>
                <c:pt idx="312">
                  <c:v>0.392</c:v>
                </c:pt>
                <c:pt idx="313">
                  <c:v>0.36</c:v>
                </c:pt>
                <c:pt idx="314">
                  <c:v>0.323</c:v>
                </c:pt>
                <c:pt idx="315">
                  <c:v>0.338</c:v>
                </c:pt>
                <c:pt idx="316">
                  <c:v>0.287</c:v>
                </c:pt>
                <c:pt idx="317">
                  <c:v>0.306</c:v>
                </c:pt>
                <c:pt idx="318">
                  <c:v>0.271</c:v>
                </c:pt>
                <c:pt idx="319">
                  <c:v>0.308</c:v>
                </c:pt>
                <c:pt idx="320">
                  <c:v>0.386</c:v>
                </c:pt>
                <c:pt idx="321">
                  <c:v>0.304</c:v>
                </c:pt>
                <c:pt idx="322">
                  <c:v>0.335</c:v>
                </c:pt>
                <c:pt idx="323">
                  <c:v>0.336</c:v>
                </c:pt>
                <c:pt idx="324">
                  <c:v>0.261</c:v>
                </c:pt>
                <c:pt idx="325">
                  <c:v>0.365</c:v>
                </c:pt>
                <c:pt idx="326">
                  <c:v>0.262</c:v>
                </c:pt>
                <c:pt idx="327">
                  <c:v>0.237</c:v>
                </c:pt>
                <c:pt idx="328">
                  <c:v>0.266</c:v>
                </c:pt>
                <c:pt idx="329">
                  <c:v>0.241</c:v>
                </c:pt>
                <c:pt idx="330">
                  <c:v>0.196</c:v>
                </c:pt>
                <c:pt idx="331">
                  <c:v>0.321</c:v>
                </c:pt>
                <c:pt idx="332">
                  <c:v>0.153</c:v>
                </c:pt>
                <c:pt idx="333">
                  <c:v>0.296</c:v>
                </c:pt>
                <c:pt idx="334">
                  <c:v>0.225</c:v>
                </c:pt>
                <c:pt idx="335">
                  <c:v>0.276</c:v>
                </c:pt>
                <c:pt idx="336">
                  <c:v>0.274</c:v>
                </c:pt>
                <c:pt idx="337">
                  <c:v>0.194</c:v>
                </c:pt>
                <c:pt idx="338">
                  <c:v>0.303</c:v>
                </c:pt>
                <c:pt idx="339">
                  <c:v>0.221</c:v>
                </c:pt>
                <c:pt idx="340">
                  <c:v>0.326</c:v>
                </c:pt>
                <c:pt idx="341">
                  <c:v>0.17</c:v>
                </c:pt>
                <c:pt idx="342">
                  <c:v>0.339</c:v>
                </c:pt>
                <c:pt idx="343">
                  <c:v>0.272</c:v>
                </c:pt>
                <c:pt idx="344">
                  <c:v>0.244</c:v>
                </c:pt>
                <c:pt idx="345">
                  <c:v>0.333</c:v>
                </c:pt>
                <c:pt idx="346">
                  <c:v>0.349</c:v>
                </c:pt>
                <c:pt idx="347">
                  <c:v>0.151</c:v>
                </c:pt>
                <c:pt idx="348">
                  <c:v>0.213</c:v>
                </c:pt>
                <c:pt idx="349">
                  <c:v>0.291</c:v>
                </c:pt>
                <c:pt idx="350">
                  <c:v>0.247</c:v>
                </c:pt>
                <c:pt idx="351">
                  <c:v>0.183</c:v>
                </c:pt>
                <c:pt idx="352">
                  <c:v>0.302</c:v>
                </c:pt>
                <c:pt idx="353">
                  <c:v>0.251</c:v>
                </c:pt>
                <c:pt idx="354">
                  <c:v>0.273</c:v>
                </c:pt>
                <c:pt idx="355">
                  <c:v>0.166</c:v>
                </c:pt>
                <c:pt idx="356">
                  <c:v>0.283</c:v>
                </c:pt>
                <c:pt idx="357">
                  <c:v>0.299</c:v>
                </c:pt>
                <c:pt idx="358">
                  <c:v>0.19</c:v>
                </c:pt>
                <c:pt idx="359">
                  <c:v>0.166</c:v>
                </c:pt>
                <c:pt idx="360">
                  <c:v>0.324</c:v>
                </c:pt>
                <c:pt idx="361">
                  <c:v>0.315</c:v>
                </c:pt>
                <c:pt idx="362">
                  <c:v>0.165</c:v>
                </c:pt>
                <c:pt idx="363">
                  <c:v>0.183</c:v>
                </c:pt>
                <c:pt idx="364">
                  <c:v>0.313</c:v>
                </c:pt>
                <c:pt idx="365">
                  <c:v>0.186</c:v>
                </c:pt>
                <c:pt idx="366">
                  <c:v>0.151</c:v>
                </c:pt>
                <c:pt idx="367">
                  <c:v>0.194</c:v>
                </c:pt>
                <c:pt idx="368">
                  <c:v>0.264</c:v>
                </c:pt>
                <c:pt idx="369">
                  <c:v>0.202</c:v>
                </c:pt>
                <c:pt idx="370">
                  <c:v>0.267</c:v>
                </c:pt>
                <c:pt idx="371">
                  <c:v>0.281</c:v>
                </c:pt>
                <c:pt idx="372">
                  <c:v>0.322</c:v>
                </c:pt>
                <c:pt idx="373">
                  <c:v>0.265</c:v>
                </c:pt>
                <c:pt idx="374">
                  <c:v>0.184</c:v>
                </c:pt>
                <c:pt idx="375">
                  <c:v>0.303</c:v>
                </c:pt>
                <c:pt idx="376">
                  <c:v>0.334</c:v>
                </c:pt>
                <c:pt idx="377">
                  <c:v>0.166</c:v>
                </c:pt>
                <c:pt idx="378">
                  <c:v>0.233</c:v>
                </c:pt>
                <c:pt idx="379">
                  <c:v>0.278</c:v>
                </c:pt>
                <c:pt idx="380">
                  <c:v>0.248</c:v>
                </c:pt>
                <c:pt idx="381">
                  <c:v>0.311</c:v>
                </c:pt>
                <c:pt idx="382">
                  <c:v>0.152</c:v>
                </c:pt>
                <c:pt idx="383">
                  <c:v>0.231</c:v>
                </c:pt>
                <c:pt idx="384">
                  <c:v>0.157</c:v>
                </c:pt>
                <c:pt idx="385">
                  <c:v>0.222</c:v>
                </c:pt>
                <c:pt idx="386">
                  <c:v>0.266</c:v>
                </c:pt>
                <c:pt idx="387">
                  <c:v>0.268</c:v>
                </c:pt>
                <c:pt idx="388">
                  <c:v>0.161</c:v>
                </c:pt>
                <c:pt idx="389">
                  <c:v>0.265</c:v>
                </c:pt>
                <c:pt idx="390">
                  <c:v>0.155</c:v>
                </c:pt>
                <c:pt idx="391">
                  <c:v>0.192</c:v>
                </c:pt>
                <c:pt idx="392">
                  <c:v>0.343</c:v>
                </c:pt>
                <c:pt idx="393">
                  <c:v>0.175</c:v>
                </c:pt>
                <c:pt idx="394">
                  <c:v>0.31</c:v>
                </c:pt>
                <c:pt idx="395">
                  <c:v>0.311</c:v>
                </c:pt>
                <c:pt idx="396">
                  <c:v>0.342</c:v>
                </c:pt>
                <c:pt idx="397">
                  <c:v>0.249</c:v>
                </c:pt>
                <c:pt idx="398">
                  <c:v>0.201</c:v>
                </c:pt>
                <c:pt idx="399">
                  <c:v>0.305</c:v>
                </c:pt>
                <c:pt idx="400">
                  <c:v>0.18</c:v>
                </c:pt>
                <c:pt idx="401">
                  <c:v>0.199</c:v>
                </c:pt>
                <c:pt idx="402">
                  <c:v>0.282</c:v>
                </c:pt>
                <c:pt idx="403">
                  <c:v>0.195</c:v>
                </c:pt>
                <c:pt idx="404">
                  <c:v>0.18</c:v>
                </c:pt>
                <c:pt idx="405">
                  <c:v>0.275</c:v>
                </c:pt>
                <c:pt idx="406">
                  <c:v>0.169</c:v>
                </c:pt>
                <c:pt idx="407">
                  <c:v>0.226</c:v>
                </c:pt>
                <c:pt idx="408">
                  <c:v>0.345</c:v>
                </c:pt>
                <c:pt idx="409">
                  <c:v>0.343</c:v>
                </c:pt>
                <c:pt idx="410">
                  <c:v>0.227</c:v>
                </c:pt>
                <c:pt idx="411">
                  <c:v>0.199</c:v>
                </c:pt>
                <c:pt idx="412">
                  <c:v>0.168</c:v>
                </c:pt>
                <c:pt idx="413">
                  <c:v>0.331</c:v>
                </c:pt>
                <c:pt idx="414">
                  <c:v>0.181</c:v>
                </c:pt>
                <c:pt idx="415">
                  <c:v>0.319</c:v>
                </c:pt>
                <c:pt idx="416">
                  <c:v>0.286</c:v>
                </c:pt>
                <c:pt idx="417">
                  <c:v>0.27</c:v>
                </c:pt>
                <c:pt idx="418">
                  <c:v>0.342</c:v>
                </c:pt>
                <c:pt idx="419">
                  <c:v>0.316</c:v>
                </c:pt>
                <c:pt idx="420">
                  <c:v>0.193</c:v>
                </c:pt>
                <c:pt idx="421">
                  <c:v>0.257</c:v>
                </c:pt>
                <c:pt idx="422">
                  <c:v>0.182</c:v>
                </c:pt>
                <c:pt idx="423">
                  <c:v>0.31</c:v>
                </c:pt>
                <c:pt idx="424">
                  <c:v>0.302</c:v>
                </c:pt>
                <c:pt idx="425">
                  <c:v>0.152</c:v>
                </c:pt>
                <c:pt idx="426">
                  <c:v>0.256</c:v>
                </c:pt>
                <c:pt idx="427">
                  <c:v>0.3</c:v>
                </c:pt>
                <c:pt idx="428">
                  <c:v>0.25</c:v>
                </c:pt>
                <c:pt idx="429">
                  <c:v>0.279</c:v>
                </c:pt>
                <c:pt idx="430">
                  <c:v>0.308</c:v>
                </c:pt>
                <c:pt idx="431">
                  <c:v>0.237</c:v>
                </c:pt>
                <c:pt idx="432">
                  <c:v>0.347</c:v>
                </c:pt>
                <c:pt idx="433">
                  <c:v>0.312</c:v>
                </c:pt>
                <c:pt idx="434">
                  <c:v>0.304</c:v>
                </c:pt>
                <c:pt idx="435">
                  <c:v>0.314</c:v>
                </c:pt>
                <c:pt idx="436">
                  <c:v>0.193</c:v>
                </c:pt>
                <c:pt idx="437">
                  <c:v>0.176</c:v>
                </c:pt>
                <c:pt idx="438">
                  <c:v>0.263</c:v>
                </c:pt>
                <c:pt idx="439">
                  <c:v>0.289</c:v>
                </c:pt>
                <c:pt idx="440">
                  <c:v>0.217</c:v>
                </c:pt>
                <c:pt idx="441">
                  <c:v>0.228</c:v>
                </c:pt>
                <c:pt idx="442">
                  <c:v>0.222</c:v>
                </c:pt>
                <c:pt idx="443">
                  <c:v>0.31</c:v>
                </c:pt>
                <c:pt idx="444">
                  <c:v>0.202</c:v>
                </c:pt>
                <c:pt idx="445">
                  <c:v>0.347</c:v>
                </c:pt>
                <c:pt idx="446">
                  <c:v>0.319</c:v>
                </c:pt>
                <c:pt idx="447">
                  <c:v>0.219</c:v>
                </c:pt>
                <c:pt idx="448">
                  <c:v>0.238</c:v>
                </c:pt>
                <c:pt idx="449">
                  <c:v>0.333</c:v>
                </c:pt>
                <c:pt idx="450">
                  <c:v>0.202</c:v>
                </c:pt>
                <c:pt idx="451">
                  <c:v>0.345</c:v>
                </c:pt>
                <c:pt idx="452">
                  <c:v>0.155</c:v>
                </c:pt>
                <c:pt idx="453">
                  <c:v>0.3</c:v>
                </c:pt>
                <c:pt idx="454">
                  <c:v>0.26</c:v>
                </c:pt>
                <c:pt idx="455">
                  <c:v>0.31</c:v>
                </c:pt>
                <c:pt idx="456">
                  <c:v>0.337</c:v>
                </c:pt>
                <c:pt idx="457">
                  <c:v>0.295</c:v>
                </c:pt>
                <c:pt idx="458">
                  <c:v>0.217</c:v>
                </c:pt>
                <c:pt idx="459">
                  <c:v>0.192</c:v>
                </c:pt>
                <c:pt idx="460">
                  <c:v>0.158</c:v>
                </c:pt>
                <c:pt idx="461">
                  <c:v>0.252</c:v>
                </c:pt>
                <c:pt idx="462">
                  <c:v>0.338</c:v>
                </c:pt>
                <c:pt idx="463">
                  <c:v>0.32</c:v>
                </c:pt>
                <c:pt idx="464">
                  <c:v>0.211</c:v>
                </c:pt>
                <c:pt idx="465">
                  <c:v>0.151</c:v>
                </c:pt>
                <c:pt idx="466">
                  <c:v>0.266</c:v>
                </c:pt>
                <c:pt idx="467">
                  <c:v>0.339</c:v>
                </c:pt>
                <c:pt idx="468">
                  <c:v>0.302</c:v>
                </c:pt>
                <c:pt idx="469">
                  <c:v>0.169</c:v>
                </c:pt>
                <c:pt idx="470">
                  <c:v>0.214</c:v>
                </c:pt>
                <c:pt idx="471">
                  <c:v>0.217</c:v>
                </c:pt>
                <c:pt idx="472">
                  <c:v>0.194</c:v>
                </c:pt>
                <c:pt idx="473">
                  <c:v>0.182</c:v>
                </c:pt>
                <c:pt idx="474">
                  <c:v>0.274</c:v>
                </c:pt>
                <c:pt idx="475">
                  <c:v>0.162</c:v>
                </c:pt>
                <c:pt idx="476">
                  <c:v>0.174</c:v>
                </c:pt>
                <c:pt idx="477">
                  <c:v>0.239</c:v>
                </c:pt>
                <c:pt idx="478">
                  <c:v>0.27</c:v>
                </c:pt>
                <c:pt idx="479">
                  <c:v>0.228</c:v>
                </c:pt>
                <c:pt idx="480">
                  <c:v>0.346</c:v>
                </c:pt>
                <c:pt idx="481">
                  <c:v>0.328</c:v>
                </c:pt>
                <c:pt idx="482">
                  <c:v>0.172</c:v>
                </c:pt>
                <c:pt idx="483">
                  <c:v>0.27</c:v>
                </c:pt>
                <c:pt idx="484">
                  <c:v>0.169</c:v>
                </c:pt>
                <c:pt idx="485">
                  <c:v>0.221</c:v>
                </c:pt>
                <c:pt idx="486">
                  <c:v>0.177</c:v>
                </c:pt>
                <c:pt idx="487">
                  <c:v>0.237</c:v>
                </c:pt>
                <c:pt idx="488">
                  <c:v>0.204</c:v>
                </c:pt>
                <c:pt idx="489">
                  <c:v>0.181</c:v>
                </c:pt>
                <c:pt idx="490">
                  <c:v>0.346</c:v>
                </c:pt>
                <c:pt idx="491">
                  <c:v>0.166</c:v>
                </c:pt>
                <c:pt idx="492">
                  <c:v>0.295</c:v>
                </c:pt>
                <c:pt idx="493">
                  <c:v>0.206</c:v>
                </c:pt>
                <c:pt idx="494">
                  <c:v>0.332</c:v>
                </c:pt>
                <c:pt idx="495">
                  <c:v>0.305</c:v>
                </c:pt>
                <c:pt idx="496">
                  <c:v>0.201</c:v>
                </c:pt>
                <c:pt idx="497">
                  <c:v>0.176</c:v>
                </c:pt>
                <c:pt idx="498">
                  <c:v>0.286</c:v>
                </c:pt>
                <c:pt idx="499">
                  <c:v>0.349</c:v>
                </c:pt>
                <c:pt idx="500">
                  <c:v>0.15</c:v>
                </c:pt>
                <c:pt idx="501">
                  <c:v>0.237</c:v>
                </c:pt>
                <c:pt idx="502">
                  <c:v>0.268</c:v>
                </c:pt>
                <c:pt idx="503">
                  <c:v>0.335</c:v>
                </c:pt>
                <c:pt idx="504">
                  <c:v>0.348</c:v>
                </c:pt>
                <c:pt idx="505">
                  <c:v>0.329</c:v>
                </c:pt>
                <c:pt idx="506">
                  <c:v>0.217</c:v>
                </c:pt>
                <c:pt idx="507">
                  <c:v>0.156</c:v>
                </c:pt>
                <c:pt idx="508">
                  <c:v>0.304</c:v>
                </c:pt>
                <c:pt idx="509">
                  <c:v>0.208</c:v>
                </c:pt>
                <c:pt idx="510">
                  <c:v>0.276</c:v>
                </c:pt>
                <c:pt idx="511">
                  <c:v>0.271</c:v>
                </c:pt>
                <c:pt idx="512">
                  <c:v>0.24</c:v>
                </c:pt>
                <c:pt idx="513">
                  <c:v>0.235</c:v>
                </c:pt>
                <c:pt idx="514">
                  <c:v>0.243</c:v>
                </c:pt>
                <c:pt idx="515">
                  <c:v>0.222</c:v>
                </c:pt>
                <c:pt idx="516">
                  <c:v>0.35</c:v>
                </c:pt>
                <c:pt idx="517">
                  <c:v>0.3</c:v>
                </c:pt>
                <c:pt idx="518">
                  <c:v>0.176</c:v>
                </c:pt>
                <c:pt idx="519">
                  <c:v>0.299</c:v>
                </c:pt>
                <c:pt idx="520">
                  <c:v>0.33</c:v>
                </c:pt>
                <c:pt idx="521">
                  <c:v>0.275</c:v>
                </c:pt>
                <c:pt idx="522">
                  <c:v>0.272</c:v>
                </c:pt>
                <c:pt idx="523">
                  <c:v>0.315</c:v>
                </c:pt>
                <c:pt idx="524">
                  <c:v>0.233</c:v>
                </c:pt>
                <c:pt idx="525">
                  <c:v>0.169</c:v>
                </c:pt>
              </c:numCache>
            </c:numRef>
          </c:yVal>
          <c:smooth val="0"/>
        </c:ser>
        <c:dLbls>
          <c:showLegendKey val="0"/>
          <c:showVal val="0"/>
          <c:showCatName val="0"/>
          <c:showSerName val="0"/>
          <c:showPercent val="0"/>
          <c:showBubbleSize val="0"/>
        </c:dLbls>
        <c:axId val="1042833904"/>
        <c:axId val="-2122409504"/>
      </c:scatterChart>
      <c:valAx>
        <c:axId val="1042833904"/>
        <c:scaling>
          <c:orientation val="minMax"/>
          <c:max val="525.0"/>
          <c:min val="0.0"/>
        </c:scaling>
        <c:delete val="1"/>
        <c:axPos val="b"/>
        <c:majorTickMark val="out"/>
        <c:minorTickMark val="none"/>
        <c:tickLblPos val="nextTo"/>
        <c:crossAx val="-2122409504"/>
        <c:crosses val="autoZero"/>
        <c:crossBetween val="midCat"/>
      </c:valAx>
      <c:valAx>
        <c:axId val="-2122409504"/>
        <c:scaling>
          <c:orientation val="minMax"/>
          <c:max val="0.5"/>
          <c:min val="0.0"/>
        </c:scaling>
        <c:delete val="1"/>
        <c:axPos val="l"/>
        <c:numFmt formatCode="General" sourceLinked="1"/>
        <c:majorTickMark val="out"/>
        <c:minorTickMark val="none"/>
        <c:tickLblPos val="nextTo"/>
        <c:crossAx val="1042833904"/>
        <c:crosses val="autoZero"/>
        <c:crossBetween val="midCat"/>
        <c:majorUnit val="0.25"/>
      </c:valAx>
      <c:spPr>
        <a:noFill/>
      </c:spPr>
    </c:plotArea>
    <c:plotVisOnly val="1"/>
    <c:dispBlanksAs val="gap"/>
    <c:showDLblsOverMax val="0"/>
  </c:chart>
  <c:spPr>
    <a:noFill/>
    <a:ln>
      <a:noFill/>
    </a:ln>
  </c:spPr>
  <c:txPr>
    <a:bodyPr/>
    <a:lstStyle/>
    <a:p>
      <a:pPr>
        <a:defRPr>
          <a:latin typeface="Helvetica"/>
          <a:cs typeface="Helvetica"/>
        </a:defRPr>
      </a:pPr>
      <a:endParaRPr lang="ja-JP"/>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solidFill>
                <a:srgbClr val="008000"/>
              </a:solidFill>
              <a:ln>
                <a:noFill/>
              </a:ln>
              <a:effectLst/>
            </c:spPr>
          </c:marker>
          <c:yVal>
            <c:numRef>
              <c:f>Sheet1!$A$3:$TF$3</c:f>
              <c:numCache>
                <c:formatCode>General</c:formatCode>
                <c:ptCount val="526"/>
                <c:pt idx="0">
                  <c:v>0.277</c:v>
                </c:pt>
                <c:pt idx="1">
                  <c:v>0.336</c:v>
                </c:pt>
                <c:pt idx="2">
                  <c:v>0.296</c:v>
                </c:pt>
                <c:pt idx="3">
                  <c:v>0.298</c:v>
                </c:pt>
                <c:pt idx="4">
                  <c:v>0.289</c:v>
                </c:pt>
                <c:pt idx="5">
                  <c:v>0.178</c:v>
                </c:pt>
                <c:pt idx="6">
                  <c:v>0.218</c:v>
                </c:pt>
                <c:pt idx="7">
                  <c:v>0.239</c:v>
                </c:pt>
                <c:pt idx="8">
                  <c:v>0.167</c:v>
                </c:pt>
                <c:pt idx="9">
                  <c:v>0.269</c:v>
                </c:pt>
                <c:pt idx="10">
                  <c:v>0.31</c:v>
                </c:pt>
                <c:pt idx="11">
                  <c:v>0.17</c:v>
                </c:pt>
                <c:pt idx="12">
                  <c:v>0.303</c:v>
                </c:pt>
                <c:pt idx="13">
                  <c:v>0.334</c:v>
                </c:pt>
                <c:pt idx="14">
                  <c:v>0.267</c:v>
                </c:pt>
                <c:pt idx="15">
                  <c:v>0.253</c:v>
                </c:pt>
                <c:pt idx="16">
                  <c:v>0.35</c:v>
                </c:pt>
                <c:pt idx="17">
                  <c:v>0.237</c:v>
                </c:pt>
                <c:pt idx="18">
                  <c:v>0.194</c:v>
                </c:pt>
                <c:pt idx="19">
                  <c:v>0.168</c:v>
                </c:pt>
                <c:pt idx="20">
                  <c:v>0.348</c:v>
                </c:pt>
                <c:pt idx="21">
                  <c:v>0.205</c:v>
                </c:pt>
                <c:pt idx="22">
                  <c:v>0.202</c:v>
                </c:pt>
                <c:pt idx="23">
                  <c:v>0.334</c:v>
                </c:pt>
                <c:pt idx="24">
                  <c:v>0.327</c:v>
                </c:pt>
                <c:pt idx="25">
                  <c:v>0.326</c:v>
                </c:pt>
                <c:pt idx="26">
                  <c:v>0.275</c:v>
                </c:pt>
                <c:pt idx="27">
                  <c:v>0.236</c:v>
                </c:pt>
                <c:pt idx="28">
                  <c:v>0.25</c:v>
                </c:pt>
                <c:pt idx="29">
                  <c:v>0.224</c:v>
                </c:pt>
                <c:pt idx="30">
                  <c:v>0.218</c:v>
                </c:pt>
                <c:pt idx="31">
                  <c:v>0.27</c:v>
                </c:pt>
                <c:pt idx="32">
                  <c:v>0.207</c:v>
                </c:pt>
                <c:pt idx="33">
                  <c:v>0.152</c:v>
                </c:pt>
                <c:pt idx="34">
                  <c:v>0.235</c:v>
                </c:pt>
                <c:pt idx="35">
                  <c:v>0.287</c:v>
                </c:pt>
                <c:pt idx="36">
                  <c:v>0.164</c:v>
                </c:pt>
                <c:pt idx="37">
                  <c:v>0.329</c:v>
                </c:pt>
                <c:pt idx="38">
                  <c:v>0.281</c:v>
                </c:pt>
                <c:pt idx="39">
                  <c:v>0.217</c:v>
                </c:pt>
                <c:pt idx="40">
                  <c:v>0.16</c:v>
                </c:pt>
                <c:pt idx="41">
                  <c:v>0.176</c:v>
                </c:pt>
                <c:pt idx="42">
                  <c:v>0.306</c:v>
                </c:pt>
                <c:pt idx="43">
                  <c:v>0.304</c:v>
                </c:pt>
                <c:pt idx="44">
                  <c:v>0.332</c:v>
                </c:pt>
                <c:pt idx="45">
                  <c:v>0.223</c:v>
                </c:pt>
                <c:pt idx="46">
                  <c:v>0.255</c:v>
                </c:pt>
                <c:pt idx="47">
                  <c:v>0.329</c:v>
                </c:pt>
                <c:pt idx="48">
                  <c:v>0.204</c:v>
                </c:pt>
                <c:pt idx="49">
                  <c:v>0.246</c:v>
                </c:pt>
                <c:pt idx="50">
                  <c:v>0.215</c:v>
                </c:pt>
                <c:pt idx="51">
                  <c:v>0.335</c:v>
                </c:pt>
                <c:pt idx="52">
                  <c:v>0.291</c:v>
                </c:pt>
                <c:pt idx="53">
                  <c:v>0.191</c:v>
                </c:pt>
                <c:pt idx="54">
                  <c:v>0.153</c:v>
                </c:pt>
                <c:pt idx="55">
                  <c:v>0.265</c:v>
                </c:pt>
                <c:pt idx="56">
                  <c:v>0.156</c:v>
                </c:pt>
                <c:pt idx="57">
                  <c:v>0.249</c:v>
                </c:pt>
                <c:pt idx="58">
                  <c:v>0.298</c:v>
                </c:pt>
                <c:pt idx="59">
                  <c:v>0.241</c:v>
                </c:pt>
                <c:pt idx="60">
                  <c:v>0.172</c:v>
                </c:pt>
                <c:pt idx="61">
                  <c:v>0.167</c:v>
                </c:pt>
                <c:pt idx="62">
                  <c:v>0.32</c:v>
                </c:pt>
                <c:pt idx="63">
                  <c:v>0.162</c:v>
                </c:pt>
                <c:pt idx="64">
                  <c:v>0.249</c:v>
                </c:pt>
                <c:pt idx="65">
                  <c:v>0.207</c:v>
                </c:pt>
                <c:pt idx="66">
                  <c:v>0.206</c:v>
                </c:pt>
                <c:pt idx="67">
                  <c:v>0.273</c:v>
                </c:pt>
                <c:pt idx="68">
                  <c:v>0.218</c:v>
                </c:pt>
                <c:pt idx="69">
                  <c:v>0.208</c:v>
                </c:pt>
                <c:pt idx="70">
                  <c:v>0.238</c:v>
                </c:pt>
                <c:pt idx="71">
                  <c:v>0.284</c:v>
                </c:pt>
                <c:pt idx="72">
                  <c:v>0.272</c:v>
                </c:pt>
                <c:pt idx="73">
                  <c:v>0.291</c:v>
                </c:pt>
                <c:pt idx="74">
                  <c:v>0.235</c:v>
                </c:pt>
                <c:pt idx="75">
                  <c:v>0.223</c:v>
                </c:pt>
                <c:pt idx="76">
                  <c:v>0.275</c:v>
                </c:pt>
                <c:pt idx="77">
                  <c:v>0.34</c:v>
                </c:pt>
                <c:pt idx="78">
                  <c:v>0.222</c:v>
                </c:pt>
                <c:pt idx="79">
                  <c:v>0.217</c:v>
                </c:pt>
                <c:pt idx="80">
                  <c:v>0.276</c:v>
                </c:pt>
                <c:pt idx="81">
                  <c:v>0.303</c:v>
                </c:pt>
                <c:pt idx="82">
                  <c:v>0.192</c:v>
                </c:pt>
                <c:pt idx="83">
                  <c:v>0.172</c:v>
                </c:pt>
                <c:pt idx="84">
                  <c:v>0.341</c:v>
                </c:pt>
                <c:pt idx="85">
                  <c:v>0.305</c:v>
                </c:pt>
                <c:pt idx="86">
                  <c:v>0.173</c:v>
                </c:pt>
                <c:pt idx="87">
                  <c:v>0.245</c:v>
                </c:pt>
                <c:pt idx="88">
                  <c:v>0.33</c:v>
                </c:pt>
                <c:pt idx="89">
                  <c:v>0.257</c:v>
                </c:pt>
                <c:pt idx="90">
                  <c:v>0.346</c:v>
                </c:pt>
                <c:pt idx="91">
                  <c:v>0.206</c:v>
                </c:pt>
                <c:pt idx="92">
                  <c:v>0.343</c:v>
                </c:pt>
                <c:pt idx="93">
                  <c:v>0.15</c:v>
                </c:pt>
                <c:pt idx="94">
                  <c:v>0.312</c:v>
                </c:pt>
                <c:pt idx="95">
                  <c:v>0.252</c:v>
                </c:pt>
                <c:pt idx="96">
                  <c:v>0.237</c:v>
                </c:pt>
                <c:pt idx="97">
                  <c:v>0.255</c:v>
                </c:pt>
                <c:pt idx="98">
                  <c:v>0.179</c:v>
                </c:pt>
                <c:pt idx="99">
                  <c:v>0.286</c:v>
                </c:pt>
                <c:pt idx="100">
                  <c:v>0.157</c:v>
                </c:pt>
                <c:pt idx="101">
                  <c:v>0.318</c:v>
                </c:pt>
                <c:pt idx="102">
                  <c:v>0.253</c:v>
                </c:pt>
                <c:pt idx="103">
                  <c:v>0.224</c:v>
                </c:pt>
                <c:pt idx="104">
                  <c:v>0.335</c:v>
                </c:pt>
                <c:pt idx="105">
                  <c:v>0.177</c:v>
                </c:pt>
                <c:pt idx="106">
                  <c:v>0.311</c:v>
                </c:pt>
                <c:pt idx="107">
                  <c:v>0.215</c:v>
                </c:pt>
                <c:pt idx="108">
                  <c:v>0.232</c:v>
                </c:pt>
                <c:pt idx="109">
                  <c:v>0.19</c:v>
                </c:pt>
                <c:pt idx="110">
                  <c:v>0.177</c:v>
                </c:pt>
                <c:pt idx="111">
                  <c:v>0.345</c:v>
                </c:pt>
                <c:pt idx="112">
                  <c:v>0.231</c:v>
                </c:pt>
                <c:pt idx="113">
                  <c:v>0.159</c:v>
                </c:pt>
                <c:pt idx="114">
                  <c:v>0.263</c:v>
                </c:pt>
                <c:pt idx="115">
                  <c:v>0.172</c:v>
                </c:pt>
                <c:pt idx="116">
                  <c:v>0.274</c:v>
                </c:pt>
                <c:pt idx="117">
                  <c:v>0.271</c:v>
                </c:pt>
                <c:pt idx="118">
                  <c:v>0.264</c:v>
                </c:pt>
                <c:pt idx="119">
                  <c:v>0.347</c:v>
                </c:pt>
                <c:pt idx="120">
                  <c:v>0.189</c:v>
                </c:pt>
                <c:pt idx="121">
                  <c:v>0.186</c:v>
                </c:pt>
                <c:pt idx="122">
                  <c:v>0.159</c:v>
                </c:pt>
                <c:pt idx="123">
                  <c:v>0.261</c:v>
                </c:pt>
                <c:pt idx="124">
                  <c:v>0.171</c:v>
                </c:pt>
                <c:pt idx="125">
                  <c:v>0.299</c:v>
                </c:pt>
                <c:pt idx="126">
                  <c:v>0.298</c:v>
                </c:pt>
                <c:pt idx="127">
                  <c:v>0.337</c:v>
                </c:pt>
                <c:pt idx="128">
                  <c:v>0.292</c:v>
                </c:pt>
                <c:pt idx="129">
                  <c:v>0.196</c:v>
                </c:pt>
                <c:pt idx="130">
                  <c:v>0.278</c:v>
                </c:pt>
                <c:pt idx="131">
                  <c:v>0.245</c:v>
                </c:pt>
                <c:pt idx="132">
                  <c:v>0.258</c:v>
                </c:pt>
                <c:pt idx="133">
                  <c:v>0.282</c:v>
                </c:pt>
                <c:pt idx="134">
                  <c:v>0.19</c:v>
                </c:pt>
                <c:pt idx="135">
                  <c:v>0.295</c:v>
                </c:pt>
                <c:pt idx="136">
                  <c:v>0.274</c:v>
                </c:pt>
                <c:pt idx="137">
                  <c:v>0.28</c:v>
                </c:pt>
                <c:pt idx="138">
                  <c:v>0.208</c:v>
                </c:pt>
                <c:pt idx="139">
                  <c:v>0.217</c:v>
                </c:pt>
                <c:pt idx="140">
                  <c:v>0.324</c:v>
                </c:pt>
                <c:pt idx="141">
                  <c:v>0.156</c:v>
                </c:pt>
                <c:pt idx="142">
                  <c:v>0.157</c:v>
                </c:pt>
                <c:pt idx="143">
                  <c:v>0.342</c:v>
                </c:pt>
                <c:pt idx="144">
                  <c:v>0.263</c:v>
                </c:pt>
                <c:pt idx="145">
                  <c:v>0.187</c:v>
                </c:pt>
                <c:pt idx="146">
                  <c:v>0.317</c:v>
                </c:pt>
                <c:pt idx="147">
                  <c:v>0.296</c:v>
                </c:pt>
                <c:pt idx="148">
                  <c:v>0.33</c:v>
                </c:pt>
                <c:pt idx="149">
                  <c:v>0.285</c:v>
                </c:pt>
                <c:pt idx="150">
                  <c:v>0.228</c:v>
                </c:pt>
                <c:pt idx="151">
                  <c:v>0.288</c:v>
                </c:pt>
                <c:pt idx="152">
                  <c:v>0.342</c:v>
                </c:pt>
                <c:pt idx="153">
                  <c:v>0.177</c:v>
                </c:pt>
                <c:pt idx="154">
                  <c:v>0.226</c:v>
                </c:pt>
                <c:pt idx="155">
                  <c:v>0.3</c:v>
                </c:pt>
                <c:pt idx="156">
                  <c:v>0.2</c:v>
                </c:pt>
                <c:pt idx="157">
                  <c:v>0.189</c:v>
                </c:pt>
                <c:pt idx="158">
                  <c:v>0.222</c:v>
                </c:pt>
                <c:pt idx="159">
                  <c:v>0.31</c:v>
                </c:pt>
                <c:pt idx="160">
                  <c:v>0.163</c:v>
                </c:pt>
                <c:pt idx="161">
                  <c:v>0.319</c:v>
                </c:pt>
                <c:pt idx="162">
                  <c:v>0.338</c:v>
                </c:pt>
                <c:pt idx="163">
                  <c:v>0.27</c:v>
                </c:pt>
                <c:pt idx="164">
                  <c:v>0.338</c:v>
                </c:pt>
                <c:pt idx="165">
                  <c:v>0.189</c:v>
                </c:pt>
                <c:pt idx="166">
                  <c:v>0.286</c:v>
                </c:pt>
                <c:pt idx="167">
                  <c:v>0.288</c:v>
                </c:pt>
                <c:pt idx="168">
                  <c:v>0.321</c:v>
                </c:pt>
                <c:pt idx="169">
                  <c:v>0.274</c:v>
                </c:pt>
                <c:pt idx="170">
                  <c:v>0.221</c:v>
                </c:pt>
                <c:pt idx="171">
                  <c:v>0.162</c:v>
                </c:pt>
                <c:pt idx="172">
                  <c:v>0.179</c:v>
                </c:pt>
                <c:pt idx="173">
                  <c:v>0.274</c:v>
                </c:pt>
                <c:pt idx="174">
                  <c:v>0.279</c:v>
                </c:pt>
                <c:pt idx="175">
                  <c:v>0.312</c:v>
                </c:pt>
                <c:pt idx="176">
                  <c:v>0.197</c:v>
                </c:pt>
                <c:pt idx="177">
                  <c:v>0.261</c:v>
                </c:pt>
                <c:pt idx="178">
                  <c:v>0.181</c:v>
                </c:pt>
                <c:pt idx="179">
                  <c:v>0.158</c:v>
                </c:pt>
                <c:pt idx="180">
                  <c:v>0.264</c:v>
                </c:pt>
                <c:pt idx="181">
                  <c:v>0.324</c:v>
                </c:pt>
                <c:pt idx="182">
                  <c:v>0.228</c:v>
                </c:pt>
                <c:pt idx="183">
                  <c:v>0.203</c:v>
                </c:pt>
                <c:pt idx="184">
                  <c:v>0.274</c:v>
                </c:pt>
                <c:pt idx="185">
                  <c:v>0.32</c:v>
                </c:pt>
                <c:pt idx="186">
                  <c:v>0.18</c:v>
                </c:pt>
                <c:pt idx="187">
                  <c:v>0.323</c:v>
                </c:pt>
                <c:pt idx="188">
                  <c:v>0.309</c:v>
                </c:pt>
                <c:pt idx="189">
                  <c:v>0.157</c:v>
                </c:pt>
                <c:pt idx="190">
                  <c:v>0.205</c:v>
                </c:pt>
                <c:pt idx="191">
                  <c:v>0.345</c:v>
                </c:pt>
                <c:pt idx="192">
                  <c:v>0.234</c:v>
                </c:pt>
                <c:pt idx="193">
                  <c:v>0.234</c:v>
                </c:pt>
                <c:pt idx="194">
                  <c:v>0.2</c:v>
                </c:pt>
                <c:pt idx="195">
                  <c:v>0.158</c:v>
                </c:pt>
                <c:pt idx="196">
                  <c:v>0.238</c:v>
                </c:pt>
                <c:pt idx="197">
                  <c:v>0.248</c:v>
                </c:pt>
                <c:pt idx="198">
                  <c:v>0.222</c:v>
                </c:pt>
                <c:pt idx="199">
                  <c:v>0.157</c:v>
                </c:pt>
                <c:pt idx="200">
                  <c:v>0.311</c:v>
                </c:pt>
                <c:pt idx="201">
                  <c:v>0.358</c:v>
                </c:pt>
                <c:pt idx="202">
                  <c:v>0.323</c:v>
                </c:pt>
                <c:pt idx="203">
                  <c:v>0.33</c:v>
                </c:pt>
                <c:pt idx="204">
                  <c:v>0.267</c:v>
                </c:pt>
                <c:pt idx="205">
                  <c:v>0.304</c:v>
                </c:pt>
                <c:pt idx="206">
                  <c:v>0.292</c:v>
                </c:pt>
                <c:pt idx="207">
                  <c:v>0.265</c:v>
                </c:pt>
                <c:pt idx="208">
                  <c:v>0.231</c:v>
                </c:pt>
                <c:pt idx="209">
                  <c:v>0.379</c:v>
                </c:pt>
                <c:pt idx="210">
                  <c:v>0.207</c:v>
                </c:pt>
                <c:pt idx="211">
                  <c:v>0.341</c:v>
                </c:pt>
                <c:pt idx="212">
                  <c:v>0.334</c:v>
                </c:pt>
                <c:pt idx="213">
                  <c:v>0.234</c:v>
                </c:pt>
                <c:pt idx="214">
                  <c:v>0.348</c:v>
                </c:pt>
                <c:pt idx="215">
                  <c:v>0.34</c:v>
                </c:pt>
                <c:pt idx="216">
                  <c:v>0.24</c:v>
                </c:pt>
                <c:pt idx="217">
                  <c:v>0.386</c:v>
                </c:pt>
                <c:pt idx="218">
                  <c:v>0.336</c:v>
                </c:pt>
                <c:pt idx="219">
                  <c:v>0.339</c:v>
                </c:pt>
                <c:pt idx="220">
                  <c:v>0.308</c:v>
                </c:pt>
                <c:pt idx="221">
                  <c:v>0.354</c:v>
                </c:pt>
                <c:pt idx="222">
                  <c:v>0.334</c:v>
                </c:pt>
                <c:pt idx="223">
                  <c:v>0.324</c:v>
                </c:pt>
                <c:pt idx="224">
                  <c:v>0.392</c:v>
                </c:pt>
                <c:pt idx="225">
                  <c:v>0.34</c:v>
                </c:pt>
                <c:pt idx="226">
                  <c:v>0.337</c:v>
                </c:pt>
                <c:pt idx="227">
                  <c:v>0.316</c:v>
                </c:pt>
                <c:pt idx="228">
                  <c:v>0.481</c:v>
                </c:pt>
                <c:pt idx="229">
                  <c:v>0.49</c:v>
                </c:pt>
                <c:pt idx="230">
                  <c:v>0.418</c:v>
                </c:pt>
                <c:pt idx="231">
                  <c:v>0.313</c:v>
                </c:pt>
                <c:pt idx="232">
                  <c:v>0.302</c:v>
                </c:pt>
                <c:pt idx="233">
                  <c:v>0.415</c:v>
                </c:pt>
                <c:pt idx="234">
                  <c:v>0.328</c:v>
                </c:pt>
                <c:pt idx="235">
                  <c:v>0.434</c:v>
                </c:pt>
                <c:pt idx="236">
                  <c:v>0.455</c:v>
                </c:pt>
                <c:pt idx="237">
                  <c:v>0.315</c:v>
                </c:pt>
                <c:pt idx="238">
                  <c:v>0.326</c:v>
                </c:pt>
                <c:pt idx="239">
                  <c:v>0.319</c:v>
                </c:pt>
                <c:pt idx="240">
                  <c:v>0.475</c:v>
                </c:pt>
                <c:pt idx="241">
                  <c:v>0.351</c:v>
                </c:pt>
                <c:pt idx="242">
                  <c:v>0.507</c:v>
                </c:pt>
                <c:pt idx="243">
                  <c:v>0.503</c:v>
                </c:pt>
                <c:pt idx="244">
                  <c:v>0.425</c:v>
                </c:pt>
                <c:pt idx="245">
                  <c:v>0.394</c:v>
                </c:pt>
                <c:pt idx="246">
                  <c:v>0.472</c:v>
                </c:pt>
                <c:pt idx="247">
                  <c:v>0.47</c:v>
                </c:pt>
                <c:pt idx="248">
                  <c:v>0.359</c:v>
                </c:pt>
                <c:pt idx="249">
                  <c:v>0.368</c:v>
                </c:pt>
                <c:pt idx="250">
                  <c:v>0.493</c:v>
                </c:pt>
                <c:pt idx="251">
                  <c:v>0.431</c:v>
                </c:pt>
                <c:pt idx="252">
                  <c:v>0.396</c:v>
                </c:pt>
                <c:pt idx="253">
                  <c:v>0.356</c:v>
                </c:pt>
                <c:pt idx="254">
                  <c:v>0.547</c:v>
                </c:pt>
                <c:pt idx="255">
                  <c:v>0.368</c:v>
                </c:pt>
                <c:pt idx="256">
                  <c:v>0.49</c:v>
                </c:pt>
                <c:pt idx="257">
                  <c:v>0.456</c:v>
                </c:pt>
                <c:pt idx="258">
                  <c:v>0.484</c:v>
                </c:pt>
                <c:pt idx="259">
                  <c:v>0.474</c:v>
                </c:pt>
                <c:pt idx="260">
                  <c:v>0.489</c:v>
                </c:pt>
                <c:pt idx="261">
                  <c:v>0.474</c:v>
                </c:pt>
                <c:pt idx="262">
                  <c:v>0.47</c:v>
                </c:pt>
                <c:pt idx="263">
                  <c:v>0.467</c:v>
                </c:pt>
                <c:pt idx="264">
                  <c:v>0.499</c:v>
                </c:pt>
                <c:pt idx="265">
                  <c:v>0.472</c:v>
                </c:pt>
                <c:pt idx="266">
                  <c:v>0.458</c:v>
                </c:pt>
                <c:pt idx="267">
                  <c:v>0.458</c:v>
                </c:pt>
                <c:pt idx="268">
                  <c:v>0.455</c:v>
                </c:pt>
                <c:pt idx="269">
                  <c:v>0.467</c:v>
                </c:pt>
                <c:pt idx="270">
                  <c:v>0.433</c:v>
                </c:pt>
                <c:pt idx="271">
                  <c:v>0.471</c:v>
                </c:pt>
                <c:pt idx="272">
                  <c:v>0.41</c:v>
                </c:pt>
                <c:pt idx="273">
                  <c:v>0.532</c:v>
                </c:pt>
                <c:pt idx="274">
                  <c:v>0.443</c:v>
                </c:pt>
                <c:pt idx="275">
                  <c:v>0.485</c:v>
                </c:pt>
                <c:pt idx="276">
                  <c:v>0.381</c:v>
                </c:pt>
                <c:pt idx="277">
                  <c:v>0.527</c:v>
                </c:pt>
                <c:pt idx="278">
                  <c:v>0.524</c:v>
                </c:pt>
                <c:pt idx="279">
                  <c:v>0.356</c:v>
                </c:pt>
                <c:pt idx="280">
                  <c:v>0.49</c:v>
                </c:pt>
                <c:pt idx="281">
                  <c:v>0.407</c:v>
                </c:pt>
                <c:pt idx="282">
                  <c:v>0.443</c:v>
                </c:pt>
                <c:pt idx="283">
                  <c:v>0.5</c:v>
                </c:pt>
                <c:pt idx="284">
                  <c:v>0.36</c:v>
                </c:pt>
                <c:pt idx="285">
                  <c:v>0.384</c:v>
                </c:pt>
                <c:pt idx="286">
                  <c:v>0.356</c:v>
                </c:pt>
                <c:pt idx="287">
                  <c:v>0.493</c:v>
                </c:pt>
                <c:pt idx="288">
                  <c:v>0.331</c:v>
                </c:pt>
                <c:pt idx="289">
                  <c:v>0.481</c:v>
                </c:pt>
                <c:pt idx="290">
                  <c:v>0.332</c:v>
                </c:pt>
                <c:pt idx="291">
                  <c:v>0.467</c:v>
                </c:pt>
                <c:pt idx="292">
                  <c:v>0.399</c:v>
                </c:pt>
                <c:pt idx="293">
                  <c:v>0.416</c:v>
                </c:pt>
                <c:pt idx="294">
                  <c:v>0.315</c:v>
                </c:pt>
                <c:pt idx="295">
                  <c:v>0.382</c:v>
                </c:pt>
                <c:pt idx="296">
                  <c:v>0.431</c:v>
                </c:pt>
                <c:pt idx="297">
                  <c:v>0.433</c:v>
                </c:pt>
                <c:pt idx="298">
                  <c:v>0.421</c:v>
                </c:pt>
                <c:pt idx="299">
                  <c:v>0.486</c:v>
                </c:pt>
                <c:pt idx="300">
                  <c:v>0.497</c:v>
                </c:pt>
                <c:pt idx="301">
                  <c:v>0.337</c:v>
                </c:pt>
                <c:pt idx="302">
                  <c:v>0.486</c:v>
                </c:pt>
                <c:pt idx="303">
                  <c:v>0.405</c:v>
                </c:pt>
                <c:pt idx="304">
                  <c:v>0.488</c:v>
                </c:pt>
                <c:pt idx="305">
                  <c:v>0.325</c:v>
                </c:pt>
                <c:pt idx="306">
                  <c:v>0.44</c:v>
                </c:pt>
                <c:pt idx="307">
                  <c:v>0.304</c:v>
                </c:pt>
                <c:pt idx="308">
                  <c:v>0.405</c:v>
                </c:pt>
                <c:pt idx="309">
                  <c:v>0.448</c:v>
                </c:pt>
                <c:pt idx="310">
                  <c:v>0.37</c:v>
                </c:pt>
                <c:pt idx="311">
                  <c:v>0.484</c:v>
                </c:pt>
                <c:pt idx="312">
                  <c:v>0.392</c:v>
                </c:pt>
                <c:pt idx="313">
                  <c:v>0.36</c:v>
                </c:pt>
                <c:pt idx="314">
                  <c:v>0.323</c:v>
                </c:pt>
                <c:pt idx="315">
                  <c:v>0.338</c:v>
                </c:pt>
                <c:pt idx="316">
                  <c:v>0.287</c:v>
                </c:pt>
                <c:pt idx="317">
                  <c:v>0.306</c:v>
                </c:pt>
                <c:pt idx="318">
                  <c:v>0.271</c:v>
                </c:pt>
                <c:pt idx="319">
                  <c:v>0.308</c:v>
                </c:pt>
                <c:pt idx="320">
                  <c:v>0.386</c:v>
                </c:pt>
                <c:pt idx="321">
                  <c:v>0.304</c:v>
                </c:pt>
                <c:pt idx="322">
                  <c:v>0.335</c:v>
                </c:pt>
                <c:pt idx="323">
                  <c:v>0.336</c:v>
                </c:pt>
                <c:pt idx="324">
                  <c:v>0.261</c:v>
                </c:pt>
                <c:pt idx="325">
                  <c:v>0.365</c:v>
                </c:pt>
                <c:pt idx="326">
                  <c:v>0.262</c:v>
                </c:pt>
                <c:pt idx="327">
                  <c:v>0.237</c:v>
                </c:pt>
                <c:pt idx="328">
                  <c:v>0.266</c:v>
                </c:pt>
                <c:pt idx="329">
                  <c:v>0.241</c:v>
                </c:pt>
                <c:pt idx="330">
                  <c:v>0.196</c:v>
                </c:pt>
                <c:pt idx="331">
                  <c:v>0.321</c:v>
                </c:pt>
                <c:pt idx="332">
                  <c:v>0.153</c:v>
                </c:pt>
                <c:pt idx="333">
                  <c:v>0.296</c:v>
                </c:pt>
                <c:pt idx="334">
                  <c:v>0.225</c:v>
                </c:pt>
                <c:pt idx="335">
                  <c:v>0.276</c:v>
                </c:pt>
                <c:pt idx="336">
                  <c:v>0.274</c:v>
                </c:pt>
                <c:pt idx="337">
                  <c:v>0.194</c:v>
                </c:pt>
                <c:pt idx="338">
                  <c:v>0.303</c:v>
                </c:pt>
                <c:pt idx="339">
                  <c:v>0.221</c:v>
                </c:pt>
                <c:pt idx="340">
                  <c:v>0.326</c:v>
                </c:pt>
                <c:pt idx="341">
                  <c:v>0.17</c:v>
                </c:pt>
                <c:pt idx="342">
                  <c:v>0.339</c:v>
                </c:pt>
                <c:pt idx="343">
                  <c:v>0.272</c:v>
                </c:pt>
                <c:pt idx="344">
                  <c:v>0.244</c:v>
                </c:pt>
                <c:pt idx="345">
                  <c:v>0.333</c:v>
                </c:pt>
                <c:pt idx="346">
                  <c:v>0.349</c:v>
                </c:pt>
                <c:pt idx="347">
                  <c:v>0.151</c:v>
                </c:pt>
                <c:pt idx="348">
                  <c:v>0.213</c:v>
                </c:pt>
                <c:pt idx="349">
                  <c:v>0.291</c:v>
                </c:pt>
                <c:pt idx="350">
                  <c:v>0.247</c:v>
                </c:pt>
                <c:pt idx="351">
                  <c:v>0.183</c:v>
                </c:pt>
                <c:pt idx="352">
                  <c:v>0.302</c:v>
                </c:pt>
                <c:pt idx="353">
                  <c:v>0.251</c:v>
                </c:pt>
                <c:pt idx="354">
                  <c:v>0.273</c:v>
                </c:pt>
                <c:pt idx="355">
                  <c:v>0.166</c:v>
                </c:pt>
                <c:pt idx="356">
                  <c:v>0.283</c:v>
                </c:pt>
                <c:pt idx="357">
                  <c:v>0.299</c:v>
                </c:pt>
                <c:pt idx="358">
                  <c:v>0.19</c:v>
                </c:pt>
                <c:pt idx="359">
                  <c:v>0.166</c:v>
                </c:pt>
                <c:pt idx="360">
                  <c:v>0.324</c:v>
                </c:pt>
                <c:pt idx="361">
                  <c:v>0.315</c:v>
                </c:pt>
                <c:pt idx="362">
                  <c:v>0.165</c:v>
                </c:pt>
                <c:pt idx="363">
                  <c:v>0.183</c:v>
                </c:pt>
                <c:pt idx="364">
                  <c:v>0.313</c:v>
                </c:pt>
                <c:pt idx="365">
                  <c:v>0.186</c:v>
                </c:pt>
                <c:pt idx="366">
                  <c:v>0.151</c:v>
                </c:pt>
                <c:pt idx="367">
                  <c:v>0.194</c:v>
                </c:pt>
                <c:pt idx="368">
                  <c:v>0.264</c:v>
                </c:pt>
                <c:pt idx="369">
                  <c:v>0.202</c:v>
                </c:pt>
                <c:pt idx="370">
                  <c:v>0.267</c:v>
                </c:pt>
                <c:pt idx="371">
                  <c:v>0.281</c:v>
                </c:pt>
                <c:pt idx="372">
                  <c:v>0.322</c:v>
                </c:pt>
                <c:pt idx="373">
                  <c:v>0.265</c:v>
                </c:pt>
                <c:pt idx="374">
                  <c:v>0.184</c:v>
                </c:pt>
                <c:pt idx="375">
                  <c:v>0.303</c:v>
                </c:pt>
                <c:pt idx="376">
                  <c:v>0.334</c:v>
                </c:pt>
                <c:pt idx="377">
                  <c:v>0.166</c:v>
                </c:pt>
                <c:pt idx="378">
                  <c:v>0.233</c:v>
                </c:pt>
                <c:pt idx="379">
                  <c:v>0.278</c:v>
                </c:pt>
                <c:pt idx="380">
                  <c:v>0.248</c:v>
                </c:pt>
                <c:pt idx="381">
                  <c:v>0.311</c:v>
                </c:pt>
                <c:pt idx="382">
                  <c:v>0.152</c:v>
                </c:pt>
                <c:pt idx="383">
                  <c:v>0.231</c:v>
                </c:pt>
                <c:pt idx="384">
                  <c:v>0.157</c:v>
                </c:pt>
                <c:pt idx="385">
                  <c:v>0.222</c:v>
                </c:pt>
                <c:pt idx="386">
                  <c:v>0.266</c:v>
                </c:pt>
                <c:pt idx="387">
                  <c:v>0.268</c:v>
                </c:pt>
                <c:pt idx="388">
                  <c:v>0.161</c:v>
                </c:pt>
                <c:pt idx="389">
                  <c:v>0.265</c:v>
                </c:pt>
                <c:pt idx="390">
                  <c:v>0.155</c:v>
                </c:pt>
                <c:pt idx="391">
                  <c:v>0.192</c:v>
                </c:pt>
                <c:pt idx="392">
                  <c:v>0.343</c:v>
                </c:pt>
                <c:pt idx="393">
                  <c:v>0.175</c:v>
                </c:pt>
                <c:pt idx="394">
                  <c:v>0.31</c:v>
                </c:pt>
                <c:pt idx="395">
                  <c:v>0.311</c:v>
                </c:pt>
                <c:pt idx="396">
                  <c:v>0.342</c:v>
                </c:pt>
                <c:pt idx="397">
                  <c:v>0.249</c:v>
                </c:pt>
                <c:pt idx="398">
                  <c:v>0.201</c:v>
                </c:pt>
                <c:pt idx="399">
                  <c:v>0.305</c:v>
                </c:pt>
                <c:pt idx="400">
                  <c:v>0.18</c:v>
                </c:pt>
                <c:pt idx="401">
                  <c:v>0.199</c:v>
                </c:pt>
                <c:pt idx="402">
                  <c:v>0.282</c:v>
                </c:pt>
                <c:pt idx="403">
                  <c:v>0.195</c:v>
                </c:pt>
                <c:pt idx="404">
                  <c:v>0.18</c:v>
                </c:pt>
                <c:pt idx="405">
                  <c:v>0.275</c:v>
                </c:pt>
                <c:pt idx="406">
                  <c:v>0.169</c:v>
                </c:pt>
                <c:pt idx="407">
                  <c:v>0.226</c:v>
                </c:pt>
                <c:pt idx="408">
                  <c:v>0.345</c:v>
                </c:pt>
                <c:pt idx="409">
                  <c:v>0.343</c:v>
                </c:pt>
                <c:pt idx="410">
                  <c:v>0.227</c:v>
                </c:pt>
                <c:pt idx="411">
                  <c:v>0.199</c:v>
                </c:pt>
                <c:pt idx="412">
                  <c:v>0.168</c:v>
                </c:pt>
                <c:pt idx="413">
                  <c:v>0.331</c:v>
                </c:pt>
                <c:pt idx="414">
                  <c:v>0.181</c:v>
                </c:pt>
                <c:pt idx="415">
                  <c:v>0.319</c:v>
                </c:pt>
                <c:pt idx="416">
                  <c:v>0.286</c:v>
                </c:pt>
                <c:pt idx="417">
                  <c:v>0.27</c:v>
                </c:pt>
                <c:pt idx="418">
                  <c:v>0.342</c:v>
                </c:pt>
                <c:pt idx="419">
                  <c:v>0.316</c:v>
                </c:pt>
                <c:pt idx="420">
                  <c:v>0.193</c:v>
                </c:pt>
                <c:pt idx="421">
                  <c:v>0.257</c:v>
                </c:pt>
                <c:pt idx="422">
                  <c:v>0.182</c:v>
                </c:pt>
                <c:pt idx="423">
                  <c:v>0.31</c:v>
                </c:pt>
                <c:pt idx="424">
                  <c:v>0.302</c:v>
                </c:pt>
                <c:pt idx="425">
                  <c:v>0.152</c:v>
                </c:pt>
                <c:pt idx="426">
                  <c:v>0.256</c:v>
                </c:pt>
                <c:pt idx="427">
                  <c:v>0.3</c:v>
                </c:pt>
                <c:pt idx="428">
                  <c:v>0.25</c:v>
                </c:pt>
                <c:pt idx="429">
                  <c:v>0.279</c:v>
                </c:pt>
                <c:pt idx="430">
                  <c:v>0.308</c:v>
                </c:pt>
                <c:pt idx="431">
                  <c:v>0.237</c:v>
                </c:pt>
                <c:pt idx="432">
                  <c:v>0.347</c:v>
                </c:pt>
                <c:pt idx="433">
                  <c:v>0.312</c:v>
                </c:pt>
                <c:pt idx="434">
                  <c:v>0.304</c:v>
                </c:pt>
                <c:pt idx="435">
                  <c:v>0.314</c:v>
                </c:pt>
                <c:pt idx="436">
                  <c:v>0.193</c:v>
                </c:pt>
                <c:pt idx="437">
                  <c:v>0.176</c:v>
                </c:pt>
                <c:pt idx="438">
                  <c:v>0.263</c:v>
                </c:pt>
                <c:pt idx="439">
                  <c:v>0.289</c:v>
                </c:pt>
                <c:pt idx="440">
                  <c:v>0.217</c:v>
                </c:pt>
                <c:pt idx="441">
                  <c:v>0.228</c:v>
                </c:pt>
                <c:pt idx="442">
                  <c:v>0.222</c:v>
                </c:pt>
                <c:pt idx="443">
                  <c:v>0.31</c:v>
                </c:pt>
                <c:pt idx="444">
                  <c:v>0.202</c:v>
                </c:pt>
                <c:pt idx="445">
                  <c:v>0.347</c:v>
                </c:pt>
                <c:pt idx="446">
                  <c:v>0.319</c:v>
                </c:pt>
                <c:pt idx="447">
                  <c:v>0.219</c:v>
                </c:pt>
                <c:pt idx="448">
                  <c:v>0.238</c:v>
                </c:pt>
                <c:pt idx="449">
                  <c:v>0.333</c:v>
                </c:pt>
                <c:pt idx="450">
                  <c:v>0.202</c:v>
                </c:pt>
                <c:pt idx="451">
                  <c:v>0.345</c:v>
                </c:pt>
                <c:pt idx="452">
                  <c:v>0.155</c:v>
                </c:pt>
                <c:pt idx="453">
                  <c:v>0.3</c:v>
                </c:pt>
                <c:pt idx="454">
                  <c:v>0.26</c:v>
                </c:pt>
                <c:pt idx="455">
                  <c:v>0.31</c:v>
                </c:pt>
                <c:pt idx="456">
                  <c:v>0.337</c:v>
                </c:pt>
                <c:pt idx="457">
                  <c:v>0.295</c:v>
                </c:pt>
                <c:pt idx="458">
                  <c:v>0.217</c:v>
                </c:pt>
                <c:pt idx="459">
                  <c:v>0.192</c:v>
                </c:pt>
                <c:pt idx="460">
                  <c:v>0.158</c:v>
                </c:pt>
                <c:pt idx="461">
                  <c:v>0.252</c:v>
                </c:pt>
                <c:pt idx="462">
                  <c:v>0.338</c:v>
                </c:pt>
                <c:pt idx="463">
                  <c:v>0.32</c:v>
                </c:pt>
                <c:pt idx="464">
                  <c:v>0.211</c:v>
                </c:pt>
                <c:pt idx="465">
                  <c:v>0.151</c:v>
                </c:pt>
                <c:pt idx="466">
                  <c:v>0.266</c:v>
                </c:pt>
                <c:pt idx="467">
                  <c:v>0.339</c:v>
                </c:pt>
                <c:pt idx="468">
                  <c:v>0.302</c:v>
                </c:pt>
                <c:pt idx="469">
                  <c:v>0.169</c:v>
                </c:pt>
                <c:pt idx="470">
                  <c:v>0.214</c:v>
                </c:pt>
                <c:pt idx="471">
                  <c:v>0.217</c:v>
                </c:pt>
                <c:pt idx="472">
                  <c:v>0.194</c:v>
                </c:pt>
                <c:pt idx="473">
                  <c:v>0.182</c:v>
                </c:pt>
                <c:pt idx="474">
                  <c:v>0.274</c:v>
                </c:pt>
                <c:pt idx="475">
                  <c:v>0.162</c:v>
                </c:pt>
                <c:pt idx="476">
                  <c:v>0.174</c:v>
                </c:pt>
                <c:pt idx="477">
                  <c:v>0.239</c:v>
                </c:pt>
                <c:pt idx="478">
                  <c:v>0.27</c:v>
                </c:pt>
                <c:pt idx="479">
                  <c:v>0.228</c:v>
                </c:pt>
                <c:pt idx="480">
                  <c:v>0.346</c:v>
                </c:pt>
                <c:pt idx="481">
                  <c:v>0.328</c:v>
                </c:pt>
                <c:pt idx="482">
                  <c:v>0.172</c:v>
                </c:pt>
                <c:pt idx="483">
                  <c:v>0.27</c:v>
                </c:pt>
                <c:pt idx="484">
                  <c:v>0.169</c:v>
                </c:pt>
                <c:pt idx="485">
                  <c:v>0.221</c:v>
                </c:pt>
                <c:pt idx="486">
                  <c:v>0.177</c:v>
                </c:pt>
                <c:pt idx="487">
                  <c:v>0.237</c:v>
                </c:pt>
                <c:pt idx="488">
                  <c:v>0.204</c:v>
                </c:pt>
                <c:pt idx="489">
                  <c:v>0.181</c:v>
                </c:pt>
                <c:pt idx="490">
                  <c:v>0.346</c:v>
                </c:pt>
                <c:pt idx="491">
                  <c:v>0.166</c:v>
                </c:pt>
                <c:pt idx="492">
                  <c:v>0.295</c:v>
                </c:pt>
                <c:pt idx="493">
                  <c:v>0.206</c:v>
                </c:pt>
                <c:pt idx="494">
                  <c:v>0.332</c:v>
                </c:pt>
                <c:pt idx="495">
                  <c:v>0.305</c:v>
                </c:pt>
                <c:pt idx="496">
                  <c:v>0.201</c:v>
                </c:pt>
                <c:pt idx="497">
                  <c:v>0.176</c:v>
                </c:pt>
                <c:pt idx="498">
                  <c:v>0.286</c:v>
                </c:pt>
                <c:pt idx="499">
                  <c:v>0.349</c:v>
                </c:pt>
                <c:pt idx="500">
                  <c:v>0.15</c:v>
                </c:pt>
                <c:pt idx="501">
                  <c:v>0.237</c:v>
                </c:pt>
                <c:pt idx="502">
                  <c:v>0.268</c:v>
                </c:pt>
                <c:pt idx="503">
                  <c:v>0.335</c:v>
                </c:pt>
                <c:pt idx="504">
                  <c:v>0.348</c:v>
                </c:pt>
                <c:pt idx="505">
                  <c:v>0.329</c:v>
                </c:pt>
                <c:pt idx="506">
                  <c:v>0.217</c:v>
                </c:pt>
                <c:pt idx="507">
                  <c:v>0.156</c:v>
                </c:pt>
                <c:pt idx="508">
                  <c:v>0.304</c:v>
                </c:pt>
                <c:pt idx="509">
                  <c:v>0.208</c:v>
                </c:pt>
                <c:pt idx="510">
                  <c:v>0.276</c:v>
                </c:pt>
                <c:pt idx="511">
                  <c:v>0.271</c:v>
                </c:pt>
                <c:pt idx="512">
                  <c:v>0.24</c:v>
                </c:pt>
                <c:pt idx="513">
                  <c:v>0.235</c:v>
                </c:pt>
                <c:pt idx="514">
                  <c:v>0.243</c:v>
                </c:pt>
                <c:pt idx="515">
                  <c:v>0.222</c:v>
                </c:pt>
                <c:pt idx="516">
                  <c:v>0.35</c:v>
                </c:pt>
                <c:pt idx="517">
                  <c:v>0.3</c:v>
                </c:pt>
                <c:pt idx="518">
                  <c:v>0.176</c:v>
                </c:pt>
                <c:pt idx="519">
                  <c:v>0.299</c:v>
                </c:pt>
                <c:pt idx="520">
                  <c:v>0.33</c:v>
                </c:pt>
                <c:pt idx="521">
                  <c:v>0.275</c:v>
                </c:pt>
                <c:pt idx="522">
                  <c:v>0.272</c:v>
                </c:pt>
                <c:pt idx="523">
                  <c:v>0.315</c:v>
                </c:pt>
                <c:pt idx="524">
                  <c:v>0.233</c:v>
                </c:pt>
                <c:pt idx="525">
                  <c:v>0.169</c:v>
                </c:pt>
              </c:numCache>
            </c:numRef>
          </c:yVal>
          <c:smooth val="0"/>
        </c:ser>
        <c:dLbls>
          <c:showLegendKey val="0"/>
          <c:showVal val="0"/>
          <c:showCatName val="0"/>
          <c:showSerName val="0"/>
          <c:showPercent val="0"/>
          <c:showBubbleSize val="0"/>
        </c:dLbls>
        <c:axId val="1043288160"/>
        <c:axId val="1041490224"/>
      </c:scatterChart>
      <c:valAx>
        <c:axId val="1043288160"/>
        <c:scaling>
          <c:orientation val="minMax"/>
          <c:max val="525.0"/>
          <c:min val="0.0"/>
        </c:scaling>
        <c:delete val="0"/>
        <c:axPos val="b"/>
        <c:majorTickMark val="out"/>
        <c:minorTickMark val="none"/>
        <c:tickLblPos val="nextTo"/>
        <c:spPr>
          <a:ln w="15875">
            <a:solidFill>
              <a:schemeClr val="tx1"/>
            </a:solidFill>
          </a:ln>
        </c:spPr>
        <c:txPr>
          <a:bodyPr/>
          <a:lstStyle/>
          <a:p>
            <a:pPr>
              <a:defRPr lang="ja-JP">
                <a:solidFill>
                  <a:srgbClr val="FFFFFF"/>
                </a:solidFill>
              </a:defRPr>
            </a:pPr>
            <a:endParaRPr lang="ja-JP"/>
          </a:p>
        </c:txPr>
        <c:crossAx val="1041490224"/>
        <c:crosses val="autoZero"/>
        <c:crossBetween val="midCat"/>
      </c:valAx>
      <c:valAx>
        <c:axId val="1041490224"/>
        <c:scaling>
          <c:orientation val="minMax"/>
          <c:max val="0.5"/>
          <c:min val="0.0"/>
        </c:scaling>
        <c:delete val="0"/>
        <c:axPos val="l"/>
        <c:numFmt formatCode="General" sourceLinked="1"/>
        <c:majorTickMark val="out"/>
        <c:minorTickMark val="none"/>
        <c:tickLblPos val="nextTo"/>
        <c:spPr>
          <a:ln w="15875">
            <a:solidFill>
              <a:schemeClr val="tx1"/>
            </a:solidFill>
          </a:ln>
        </c:spPr>
        <c:txPr>
          <a:bodyPr/>
          <a:lstStyle/>
          <a:p>
            <a:pPr>
              <a:defRPr lang="ja-JP">
                <a:solidFill>
                  <a:srgbClr val="FFFFFF"/>
                </a:solidFill>
              </a:defRPr>
            </a:pPr>
            <a:endParaRPr lang="ja-JP"/>
          </a:p>
        </c:txPr>
        <c:crossAx val="1043288160"/>
        <c:crosses val="autoZero"/>
        <c:crossBetween val="midCat"/>
        <c:majorUnit val="0.25"/>
      </c:valAx>
    </c:plotArea>
    <c:plotVisOnly val="1"/>
    <c:dispBlanksAs val="gap"/>
    <c:showDLblsOverMax val="0"/>
  </c:chart>
  <c:spPr>
    <a:ln>
      <a:noFill/>
    </a:ln>
  </c:spPr>
  <c:txPr>
    <a:bodyPr/>
    <a:lstStyle/>
    <a:p>
      <a:pPr>
        <a:defRPr>
          <a:latin typeface="Helvetica"/>
          <a:cs typeface="Helvetica"/>
        </a:defRPr>
      </a:pPr>
      <a:endParaRPr lang="ja-JP"/>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noFill/>
              <a:ln>
                <a:noFill/>
              </a:ln>
              <a:effectLst/>
            </c:spPr>
          </c:marker>
          <c:trendline>
            <c:spPr>
              <a:ln w="19050">
                <a:solidFill>
                  <a:srgbClr val="FF0000"/>
                </a:solidFill>
              </a:ln>
            </c:spPr>
            <c:trendlineType val="movingAvg"/>
            <c:period val="20"/>
            <c:dispRSqr val="0"/>
            <c:dispEq val="0"/>
          </c:trendline>
          <c:yVal>
            <c:numRef>
              <c:f>Sheet1!$A$3:$TF$3</c:f>
              <c:numCache>
                <c:formatCode>General</c:formatCode>
                <c:ptCount val="526"/>
                <c:pt idx="0">
                  <c:v>0.277</c:v>
                </c:pt>
                <c:pt idx="1">
                  <c:v>0.336</c:v>
                </c:pt>
                <c:pt idx="2">
                  <c:v>0.296</c:v>
                </c:pt>
                <c:pt idx="3">
                  <c:v>0.298</c:v>
                </c:pt>
                <c:pt idx="4">
                  <c:v>0.289</c:v>
                </c:pt>
                <c:pt idx="5">
                  <c:v>0.178</c:v>
                </c:pt>
                <c:pt idx="6">
                  <c:v>0.218</c:v>
                </c:pt>
                <c:pt idx="7">
                  <c:v>0.239</c:v>
                </c:pt>
                <c:pt idx="8">
                  <c:v>0.167</c:v>
                </c:pt>
                <c:pt idx="9">
                  <c:v>0.269</c:v>
                </c:pt>
                <c:pt idx="10">
                  <c:v>0.31</c:v>
                </c:pt>
                <c:pt idx="11">
                  <c:v>0.17</c:v>
                </c:pt>
                <c:pt idx="12">
                  <c:v>0.303</c:v>
                </c:pt>
                <c:pt idx="13">
                  <c:v>0.334</c:v>
                </c:pt>
                <c:pt idx="14">
                  <c:v>0.267</c:v>
                </c:pt>
                <c:pt idx="15">
                  <c:v>0.253</c:v>
                </c:pt>
                <c:pt idx="16">
                  <c:v>0.35</c:v>
                </c:pt>
                <c:pt idx="17">
                  <c:v>0.237</c:v>
                </c:pt>
                <c:pt idx="18">
                  <c:v>0.194</c:v>
                </c:pt>
                <c:pt idx="19">
                  <c:v>0.168</c:v>
                </c:pt>
                <c:pt idx="20">
                  <c:v>0.348</c:v>
                </c:pt>
                <c:pt idx="21">
                  <c:v>0.205</c:v>
                </c:pt>
                <c:pt idx="22">
                  <c:v>0.202</c:v>
                </c:pt>
                <c:pt idx="23">
                  <c:v>0.334</c:v>
                </c:pt>
                <c:pt idx="24">
                  <c:v>0.327</c:v>
                </c:pt>
                <c:pt idx="25">
                  <c:v>0.326</c:v>
                </c:pt>
                <c:pt idx="26">
                  <c:v>0.275</c:v>
                </c:pt>
                <c:pt idx="27">
                  <c:v>0.236</c:v>
                </c:pt>
                <c:pt idx="28">
                  <c:v>0.25</c:v>
                </c:pt>
                <c:pt idx="29">
                  <c:v>0.224</c:v>
                </c:pt>
                <c:pt idx="30">
                  <c:v>0.218</c:v>
                </c:pt>
                <c:pt idx="31">
                  <c:v>0.27</c:v>
                </c:pt>
                <c:pt idx="32">
                  <c:v>0.207</c:v>
                </c:pt>
                <c:pt idx="33">
                  <c:v>0.152</c:v>
                </c:pt>
                <c:pt idx="34">
                  <c:v>0.235</c:v>
                </c:pt>
                <c:pt idx="35">
                  <c:v>0.287</c:v>
                </c:pt>
                <c:pt idx="36">
                  <c:v>0.164</c:v>
                </c:pt>
                <c:pt idx="37">
                  <c:v>0.329</c:v>
                </c:pt>
                <c:pt idx="38">
                  <c:v>0.281</c:v>
                </c:pt>
                <c:pt idx="39">
                  <c:v>0.217</c:v>
                </c:pt>
                <c:pt idx="40">
                  <c:v>0.16</c:v>
                </c:pt>
                <c:pt idx="41">
                  <c:v>0.176</c:v>
                </c:pt>
                <c:pt idx="42">
                  <c:v>0.306</c:v>
                </c:pt>
                <c:pt idx="43">
                  <c:v>0.304</c:v>
                </c:pt>
                <c:pt idx="44">
                  <c:v>0.332</c:v>
                </c:pt>
                <c:pt idx="45">
                  <c:v>0.223</c:v>
                </c:pt>
                <c:pt idx="46">
                  <c:v>0.255</c:v>
                </c:pt>
                <c:pt idx="47">
                  <c:v>0.329</c:v>
                </c:pt>
                <c:pt idx="48">
                  <c:v>0.204</c:v>
                </c:pt>
                <c:pt idx="49">
                  <c:v>0.246</c:v>
                </c:pt>
                <c:pt idx="50">
                  <c:v>0.215</c:v>
                </c:pt>
                <c:pt idx="51">
                  <c:v>0.335</c:v>
                </c:pt>
                <c:pt idx="52">
                  <c:v>0.291</c:v>
                </c:pt>
                <c:pt idx="53">
                  <c:v>0.191</c:v>
                </c:pt>
                <c:pt idx="54">
                  <c:v>0.153</c:v>
                </c:pt>
                <c:pt idx="55">
                  <c:v>0.265</c:v>
                </c:pt>
                <c:pt idx="56">
                  <c:v>0.156</c:v>
                </c:pt>
                <c:pt idx="57">
                  <c:v>0.249</c:v>
                </c:pt>
                <c:pt idx="58">
                  <c:v>0.298</c:v>
                </c:pt>
                <c:pt idx="59">
                  <c:v>0.241</c:v>
                </c:pt>
                <c:pt idx="60">
                  <c:v>0.172</c:v>
                </c:pt>
                <c:pt idx="61">
                  <c:v>0.167</c:v>
                </c:pt>
                <c:pt idx="62">
                  <c:v>0.32</c:v>
                </c:pt>
                <c:pt idx="63">
                  <c:v>0.162</c:v>
                </c:pt>
                <c:pt idx="64">
                  <c:v>0.249</c:v>
                </c:pt>
                <c:pt idx="65">
                  <c:v>0.207</c:v>
                </c:pt>
                <c:pt idx="66">
                  <c:v>0.206</c:v>
                </c:pt>
                <c:pt idx="67">
                  <c:v>0.273</c:v>
                </c:pt>
                <c:pt idx="68">
                  <c:v>0.218</c:v>
                </c:pt>
                <c:pt idx="69">
                  <c:v>0.208</c:v>
                </c:pt>
                <c:pt idx="70">
                  <c:v>0.238</c:v>
                </c:pt>
                <c:pt idx="71">
                  <c:v>0.284</c:v>
                </c:pt>
                <c:pt idx="72">
                  <c:v>0.272</c:v>
                </c:pt>
                <c:pt idx="73">
                  <c:v>0.291</c:v>
                </c:pt>
                <c:pt idx="74">
                  <c:v>0.235</c:v>
                </c:pt>
                <c:pt idx="75">
                  <c:v>0.223</c:v>
                </c:pt>
                <c:pt idx="76">
                  <c:v>0.275</c:v>
                </c:pt>
                <c:pt idx="77">
                  <c:v>0.34</c:v>
                </c:pt>
                <c:pt idx="78">
                  <c:v>0.222</c:v>
                </c:pt>
                <c:pt idx="79">
                  <c:v>0.217</c:v>
                </c:pt>
                <c:pt idx="80">
                  <c:v>0.276</c:v>
                </c:pt>
                <c:pt idx="81">
                  <c:v>0.303</c:v>
                </c:pt>
                <c:pt idx="82">
                  <c:v>0.192</c:v>
                </c:pt>
                <c:pt idx="83">
                  <c:v>0.172</c:v>
                </c:pt>
                <c:pt idx="84">
                  <c:v>0.341</c:v>
                </c:pt>
                <c:pt idx="85">
                  <c:v>0.305</c:v>
                </c:pt>
                <c:pt idx="86">
                  <c:v>0.173</c:v>
                </c:pt>
                <c:pt idx="87">
                  <c:v>0.245</c:v>
                </c:pt>
                <c:pt idx="88">
                  <c:v>0.33</c:v>
                </c:pt>
                <c:pt idx="89">
                  <c:v>0.257</c:v>
                </c:pt>
                <c:pt idx="90">
                  <c:v>0.346</c:v>
                </c:pt>
                <c:pt idx="91">
                  <c:v>0.206</c:v>
                </c:pt>
                <c:pt idx="92">
                  <c:v>0.343</c:v>
                </c:pt>
                <c:pt idx="93">
                  <c:v>0.15</c:v>
                </c:pt>
                <c:pt idx="94">
                  <c:v>0.312</c:v>
                </c:pt>
                <c:pt idx="95">
                  <c:v>0.252</c:v>
                </c:pt>
                <c:pt idx="96">
                  <c:v>0.237</c:v>
                </c:pt>
                <c:pt idx="97">
                  <c:v>0.255</c:v>
                </c:pt>
                <c:pt idx="98">
                  <c:v>0.179</c:v>
                </c:pt>
                <c:pt idx="99">
                  <c:v>0.286</c:v>
                </c:pt>
                <c:pt idx="100">
                  <c:v>0.157</c:v>
                </c:pt>
                <c:pt idx="101">
                  <c:v>0.318</c:v>
                </c:pt>
                <c:pt idx="102">
                  <c:v>0.253</c:v>
                </c:pt>
                <c:pt idx="103">
                  <c:v>0.224</c:v>
                </c:pt>
                <c:pt idx="104">
                  <c:v>0.335</c:v>
                </c:pt>
                <c:pt idx="105">
                  <c:v>0.177</c:v>
                </c:pt>
                <c:pt idx="106">
                  <c:v>0.311</c:v>
                </c:pt>
                <c:pt idx="107">
                  <c:v>0.215</c:v>
                </c:pt>
                <c:pt idx="108">
                  <c:v>0.232</c:v>
                </c:pt>
                <c:pt idx="109">
                  <c:v>0.19</c:v>
                </c:pt>
                <c:pt idx="110">
                  <c:v>0.177</c:v>
                </c:pt>
                <c:pt idx="111">
                  <c:v>0.345</c:v>
                </c:pt>
                <c:pt idx="112">
                  <c:v>0.231</c:v>
                </c:pt>
                <c:pt idx="113">
                  <c:v>0.159</c:v>
                </c:pt>
                <c:pt idx="114">
                  <c:v>0.263</c:v>
                </c:pt>
                <c:pt idx="115">
                  <c:v>0.172</c:v>
                </c:pt>
                <c:pt idx="116">
                  <c:v>0.274</c:v>
                </c:pt>
                <c:pt idx="117">
                  <c:v>0.271</c:v>
                </c:pt>
                <c:pt idx="118">
                  <c:v>0.264</c:v>
                </c:pt>
                <c:pt idx="119">
                  <c:v>0.347</c:v>
                </c:pt>
                <c:pt idx="120">
                  <c:v>0.189</c:v>
                </c:pt>
                <c:pt idx="121">
                  <c:v>0.186</c:v>
                </c:pt>
                <c:pt idx="122">
                  <c:v>0.159</c:v>
                </c:pt>
                <c:pt idx="123">
                  <c:v>0.261</c:v>
                </c:pt>
                <c:pt idx="124">
                  <c:v>0.171</c:v>
                </c:pt>
                <c:pt idx="125">
                  <c:v>0.299</c:v>
                </c:pt>
                <c:pt idx="126">
                  <c:v>0.298</c:v>
                </c:pt>
                <c:pt idx="127">
                  <c:v>0.337</c:v>
                </c:pt>
                <c:pt idx="128">
                  <c:v>0.292</c:v>
                </c:pt>
                <c:pt idx="129">
                  <c:v>0.196</c:v>
                </c:pt>
                <c:pt idx="130">
                  <c:v>0.278</c:v>
                </c:pt>
                <c:pt idx="131">
                  <c:v>0.245</c:v>
                </c:pt>
                <c:pt idx="132">
                  <c:v>0.258</c:v>
                </c:pt>
                <c:pt idx="133">
                  <c:v>0.282</c:v>
                </c:pt>
                <c:pt idx="134">
                  <c:v>0.19</c:v>
                </c:pt>
                <c:pt idx="135">
                  <c:v>0.295</c:v>
                </c:pt>
                <c:pt idx="136">
                  <c:v>0.274</c:v>
                </c:pt>
                <c:pt idx="137">
                  <c:v>0.28</c:v>
                </c:pt>
                <c:pt idx="138">
                  <c:v>0.208</c:v>
                </c:pt>
                <c:pt idx="139">
                  <c:v>0.217</c:v>
                </c:pt>
                <c:pt idx="140">
                  <c:v>0.324</c:v>
                </c:pt>
                <c:pt idx="141">
                  <c:v>0.156</c:v>
                </c:pt>
                <c:pt idx="142">
                  <c:v>0.157</c:v>
                </c:pt>
                <c:pt idx="143">
                  <c:v>0.342</c:v>
                </c:pt>
                <c:pt idx="144">
                  <c:v>0.263</c:v>
                </c:pt>
                <c:pt idx="145">
                  <c:v>0.187</c:v>
                </c:pt>
                <c:pt idx="146">
                  <c:v>0.317</c:v>
                </c:pt>
                <c:pt idx="147">
                  <c:v>0.296</c:v>
                </c:pt>
                <c:pt idx="148">
                  <c:v>0.33</c:v>
                </c:pt>
                <c:pt idx="149">
                  <c:v>0.285</c:v>
                </c:pt>
                <c:pt idx="150">
                  <c:v>0.228</c:v>
                </c:pt>
                <c:pt idx="151">
                  <c:v>0.288</c:v>
                </c:pt>
                <c:pt idx="152">
                  <c:v>0.342</c:v>
                </c:pt>
                <c:pt idx="153">
                  <c:v>0.177</c:v>
                </c:pt>
                <c:pt idx="154">
                  <c:v>0.226</c:v>
                </c:pt>
                <c:pt idx="155">
                  <c:v>0.3</c:v>
                </c:pt>
                <c:pt idx="156">
                  <c:v>0.2</c:v>
                </c:pt>
                <c:pt idx="157">
                  <c:v>0.189</c:v>
                </c:pt>
                <c:pt idx="158">
                  <c:v>0.222</c:v>
                </c:pt>
                <c:pt idx="159">
                  <c:v>0.31</c:v>
                </c:pt>
                <c:pt idx="160">
                  <c:v>0.163</c:v>
                </c:pt>
                <c:pt idx="161">
                  <c:v>0.319</c:v>
                </c:pt>
                <c:pt idx="162">
                  <c:v>0.338</c:v>
                </c:pt>
                <c:pt idx="163">
                  <c:v>0.27</c:v>
                </c:pt>
                <c:pt idx="164">
                  <c:v>0.338</c:v>
                </c:pt>
                <c:pt idx="165">
                  <c:v>0.189</c:v>
                </c:pt>
                <c:pt idx="166">
                  <c:v>0.286</c:v>
                </c:pt>
                <c:pt idx="167">
                  <c:v>0.288</c:v>
                </c:pt>
                <c:pt idx="168">
                  <c:v>0.321</c:v>
                </c:pt>
                <c:pt idx="169">
                  <c:v>0.274</c:v>
                </c:pt>
                <c:pt idx="170">
                  <c:v>0.221</c:v>
                </c:pt>
                <c:pt idx="171">
                  <c:v>0.162</c:v>
                </c:pt>
                <c:pt idx="172">
                  <c:v>0.179</c:v>
                </c:pt>
                <c:pt idx="173">
                  <c:v>0.274</c:v>
                </c:pt>
                <c:pt idx="174">
                  <c:v>0.279</c:v>
                </c:pt>
                <c:pt idx="175">
                  <c:v>0.312</c:v>
                </c:pt>
                <c:pt idx="176">
                  <c:v>0.197</c:v>
                </c:pt>
                <c:pt idx="177">
                  <c:v>0.261</c:v>
                </c:pt>
                <c:pt idx="178">
                  <c:v>0.181</c:v>
                </c:pt>
                <c:pt idx="179">
                  <c:v>0.158</c:v>
                </c:pt>
                <c:pt idx="180">
                  <c:v>0.264</c:v>
                </c:pt>
                <c:pt idx="181">
                  <c:v>0.324</c:v>
                </c:pt>
                <c:pt idx="182">
                  <c:v>0.228</c:v>
                </c:pt>
                <c:pt idx="183">
                  <c:v>0.203</c:v>
                </c:pt>
                <c:pt idx="184">
                  <c:v>0.274</c:v>
                </c:pt>
                <c:pt idx="185">
                  <c:v>0.32</c:v>
                </c:pt>
                <c:pt idx="186">
                  <c:v>0.18</c:v>
                </c:pt>
                <c:pt idx="187">
                  <c:v>0.323</c:v>
                </c:pt>
                <c:pt idx="188">
                  <c:v>0.309</c:v>
                </c:pt>
                <c:pt idx="189">
                  <c:v>0.157</c:v>
                </c:pt>
                <c:pt idx="190">
                  <c:v>0.205</c:v>
                </c:pt>
                <c:pt idx="191">
                  <c:v>0.345</c:v>
                </c:pt>
                <c:pt idx="192">
                  <c:v>0.234</c:v>
                </c:pt>
                <c:pt idx="193">
                  <c:v>0.234</c:v>
                </c:pt>
                <c:pt idx="194">
                  <c:v>0.2</c:v>
                </c:pt>
                <c:pt idx="195">
                  <c:v>0.158</c:v>
                </c:pt>
                <c:pt idx="196">
                  <c:v>0.238</c:v>
                </c:pt>
                <c:pt idx="197">
                  <c:v>0.248</c:v>
                </c:pt>
                <c:pt idx="198">
                  <c:v>0.222</c:v>
                </c:pt>
                <c:pt idx="199">
                  <c:v>0.157</c:v>
                </c:pt>
                <c:pt idx="200">
                  <c:v>0.311</c:v>
                </c:pt>
                <c:pt idx="201">
                  <c:v>0.358</c:v>
                </c:pt>
                <c:pt idx="202">
                  <c:v>0.323</c:v>
                </c:pt>
                <c:pt idx="203">
                  <c:v>0.33</c:v>
                </c:pt>
                <c:pt idx="204">
                  <c:v>0.267</c:v>
                </c:pt>
                <c:pt idx="205">
                  <c:v>0.304</c:v>
                </c:pt>
                <c:pt idx="206">
                  <c:v>0.292</c:v>
                </c:pt>
                <c:pt idx="207">
                  <c:v>0.265</c:v>
                </c:pt>
                <c:pt idx="208">
                  <c:v>0.231</c:v>
                </c:pt>
                <c:pt idx="209">
                  <c:v>0.379</c:v>
                </c:pt>
                <c:pt idx="210">
                  <c:v>0.207</c:v>
                </c:pt>
                <c:pt idx="211">
                  <c:v>0.341</c:v>
                </c:pt>
                <c:pt idx="212">
                  <c:v>0.334</c:v>
                </c:pt>
                <c:pt idx="213">
                  <c:v>0.234</c:v>
                </c:pt>
                <c:pt idx="214">
                  <c:v>0.348</c:v>
                </c:pt>
                <c:pt idx="215">
                  <c:v>0.34</c:v>
                </c:pt>
                <c:pt idx="216">
                  <c:v>0.24</c:v>
                </c:pt>
                <c:pt idx="217">
                  <c:v>0.386</c:v>
                </c:pt>
                <c:pt idx="218">
                  <c:v>0.336</c:v>
                </c:pt>
                <c:pt idx="219">
                  <c:v>0.339</c:v>
                </c:pt>
                <c:pt idx="220">
                  <c:v>0.308</c:v>
                </c:pt>
                <c:pt idx="221">
                  <c:v>0.354</c:v>
                </c:pt>
                <c:pt idx="222">
                  <c:v>0.334</c:v>
                </c:pt>
                <c:pt idx="223">
                  <c:v>0.324</c:v>
                </c:pt>
                <c:pt idx="224">
                  <c:v>0.392</c:v>
                </c:pt>
                <c:pt idx="225">
                  <c:v>0.34</c:v>
                </c:pt>
                <c:pt idx="226">
                  <c:v>0.337</c:v>
                </c:pt>
                <c:pt idx="227">
                  <c:v>0.316</c:v>
                </c:pt>
                <c:pt idx="228">
                  <c:v>0.481</c:v>
                </c:pt>
                <c:pt idx="229">
                  <c:v>0.49</c:v>
                </c:pt>
                <c:pt idx="230">
                  <c:v>0.418</c:v>
                </c:pt>
                <c:pt idx="231">
                  <c:v>0.313</c:v>
                </c:pt>
                <c:pt idx="232">
                  <c:v>0.302</c:v>
                </c:pt>
                <c:pt idx="233">
                  <c:v>0.415</c:v>
                </c:pt>
                <c:pt idx="234">
                  <c:v>0.328</c:v>
                </c:pt>
                <c:pt idx="235">
                  <c:v>0.434</c:v>
                </c:pt>
                <c:pt idx="236">
                  <c:v>0.455</c:v>
                </c:pt>
                <c:pt idx="237">
                  <c:v>0.315</c:v>
                </c:pt>
                <c:pt idx="238">
                  <c:v>0.326</c:v>
                </c:pt>
                <c:pt idx="239">
                  <c:v>0.319</c:v>
                </c:pt>
                <c:pt idx="240">
                  <c:v>0.475</c:v>
                </c:pt>
                <c:pt idx="241">
                  <c:v>0.351</c:v>
                </c:pt>
                <c:pt idx="242">
                  <c:v>0.507</c:v>
                </c:pt>
                <c:pt idx="243">
                  <c:v>0.503</c:v>
                </c:pt>
                <c:pt idx="244">
                  <c:v>0.425</c:v>
                </c:pt>
                <c:pt idx="245">
                  <c:v>0.394</c:v>
                </c:pt>
                <c:pt idx="246">
                  <c:v>0.472</c:v>
                </c:pt>
                <c:pt idx="247">
                  <c:v>0.47</c:v>
                </c:pt>
                <c:pt idx="248">
                  <c:v>0.359</c:v>
                </c:pt>
                <c:pt idx="249">
                  <c:v>0.368</c:v>
                </c:pt>
                <c:pt idx="250">
                  <c:v>0.493</c:v>
                </c:pt>
                <c:pt idx="251">
                  <c:v>0.431</c:v>
                </c:pt>
                <c:pt idx="252">
                  <c:v>0.396</c:v>
                </c:pt>
                <c:pt idx="253">
                  <c:v>0.356</c:v>
                </c:pt>
                <c:pt idx="254">
                  <c:v>0.547</c:v>
                </c:pt>
                <c:pt idx="255">
                  <c:v>0.368</c:v>
                </c:pt>
                <c:pt idx="256">
                  <c:v>0.49</c:v>
                </c:pt>
                <c:pt idx="257">
                  <c:v>0.456</c:v>
                </c:pt>
                <c:pt idx="258">
                  <c:v>0.484</c:v>
                </c:pt>
                <c:pt idx="259">
                  <c:v>0.474</c:v>
                </c:pt>
                <c:pt idx="260">
                  <c:v>0.489</c:v>
                </c:pt>
                <c:pt idx="261">
                  <c:v>0.474</c:v>
                </c:pt>
                <c:pt idx="262">
                  <c:v>0.47</c:v>
                </c:pt>
                <c:pt idx="263">
                  <c:v>0.467</c:v>
                </c:pt>
                <c:pt idx="264">
                  <c:v>0.499</c:v>
                </c:pt>
                <c:pt idx="265">
                  <c:v>0.472</c:v>
                </c:pt>
                <c:pt idx="266">
                  <c:v>0.458</c:v>
                </c:pt>
                <c:pt idx="267">
                  <c:v>0.458</c:v>
                </c:pt>
                <c:pt idx="268">
                  <c:v>0.455</c:v>
                </c:pt>
                <c:pt idx="269">
                  <c:v>0.467</c:v>
                </c:pt>
                <c:pt idx="270">
                  <c:v>0.433</c:v>
                </c:pt>
                <c:pt idx="271">
                  <c:v>0.471</c:v>
                </c:pt>
                <c:pt idx="272">
                  <c:v>0.41</c:v>
                </c:pt>
                <c:pt idx="273">
                  <c:v>0.532</c:v>
                </c:pt>
                <c:pt idx="274">
                  <c:v>0.443</c:v>
                </c:pt>
                <c:pt idx="275">
                  <c:v>0.485</c:v>
                </c:pt>
                <c:pt idx="276">
                  <c:v>0.381</c:v>
                </c:pt>
                <c:pt idx="277">
                  <c:v>0.527</c:v>
                </c:pt>
                <c:pt idx="278">
                  <c:v>0.524</c:v>
                </c:pt>
                <c:pt idx="279">
                  <c:v>0.356</c:v>
                </c:pt>
                <c:pt idx="280">
                  <c:v>0.49</c:v>
                </c:pt>
                <c:pt idx="281">
                  <c:v>0.407</c:v>
                </c:pt>
                <c:pt idx="282">
                  <c:v>0.443</c:v>
                </c:pt>
                <c:pt idx="283">
                  <c:v>0.5</c:v>
                </c:pt>
                <c:pt idx="284">
                  <c:v>0.36</c:v>
                </c:pt>
                <c:pt idx="285">
                  <c:v>0.384</c:v>
                </c:pt>
                <c:pt idx="286">
                  <c:v>0.356</c:v>
                </c:pt>
                <c:pt idx="287">
                  <c:v>0.493</c:v>
                </c:pt>
                <c:pt idx="288">
                  <c:v>0.331</c:v>
                </c:pt>
                <c:pt idx="289">
                  <c:v>0.481</c:v>
                </c:pt>
                <c:pt idx="290">
                  <c:v>0.332</c:v>
                </c:pt>
                <c:pt idx="291">
                  <c:v>0.467</c:v>
                </c:pt>
                <c:pt idx="292">
                  <c:v>0.399</c:v>
                </c:pt>
                <c:pt idx="293">
                  <c:v>0.416</c:v>
                </c:pt>
                <c:pt idx="294">
                  <c:v>0.315</c:v>
                </c:pt>
                <c:pt idx="295">
                  <c:v>0.382</c:v>
                </c:pt>
                <c:pt idx="296">
                  <c:v>0.431</c:v>
                </c:pt>
                <c:pt idx="297">
                  <c:v>0.433</c:v>
                </c:pt>
                <c:pt idx="298">
                  <c:v>0.421</c:v>
                </c:pt>
                <c:pt idx="299">
                  <c:v>0.486</c:v>
                </c:pt>
                <c:pt idx="300">
                  <c:v>0.497</c:v>
                </c:pt>
                <c:pt idx="301">
                  <c:v>0.337</c:v>
                </c:pt>
                <c:pt idx="302">
                  <c:v>0.486</c:v>
                </c:pt>
                <c:pt idx="303">
                  <c:v>0.405</c:v>
                </c:pt>
                <c:pt idx="304">
                  <c:v>0.488</c:v>
                </c:pt>
                <c:pt idx="305">
                  <c:v>0.325</c:v>
                </c:pt>
                <c:pt idx="306">
                  <c:v>0.44</c:v>
                </c:pt>
                <c:pt idx="307">
                  <c:v>0.304</c:v>
                </c:pt>
                <c:pt idx="308">
                  <c:v>0.405</c:v>
                </c:pt>
                <c:pt idx="309">
                  <c:v>0.448</c:v>
                </c:pt>
                <c:pt idx="310">
                  <c:v>0.37</c:v>
                </c:pt>
                <c:pt idx="311">
                  <c:v>0.484</c:v>
                </c:pt>
                <c:pt idx="312">
                  <c:v>0.392</c:v>
                </c:pt>
                <c:pt idx="313">
                  <c:v>0.36</c:v>
                </c:pt>
                <c:pt idx="314">
                  <c:v>0.323</c:v>
                </c:pt>
                <c:pt idx="315">
                  <c:v>0.338</c:v>
                </c:pt>
                <c:pt idx="316">
                  <c:v>0.287</c:v>
                </c:pt>
                <c:pt idx="317">
                  <c:v>0.306</c:v>
                </c:pt>
                <c:pt idx="318">
                  <c:v>0.271</c:v>
                </c:pt>
                <c:pt idx="319">
                  <c:v>0.308</c:v>
                </c:pt>
                <c:pt idx="320">
                  <c:v>0.386</c:v>
                </c:pt>
                <c:pt idx="321">
                  <c:v>0.304</c:v>
                </c:pt>
                <c:pt idx="322">
                  <c:v>0.335</c:v>
                </c:pt>
                <c:pt idx="323">
                  <c:v>0.336</c:v>
                </c:pt>
                <c:pt idx="324">
                  <c:v>0.261</c:v>
                </c:pt>
                <c:pt idx="325">
                  <c:v>0.365</c:v>
                </c:pt>
                <c:pt idx="326">
                  <c:v>0.262</c:v>
                </c:pt>
                <c:pt idx="327">
                  <c:v>0.237</c:v>
                </c:pt>
                <c:pt idx="328">
                  <c:v>0.266</c:v>
                </c:pt>
                <c:pt idx="329">
                  <c:v>0.241</c:v>
                </c:pt>
                <c:pt idx="330">
                  <c:v>0.196</c:v>
                </c:pt>
                <c:pt idx="331">
                  <c:v>0.321</c:v>
                </c:pt>
                <c:pt idx="332">
                  <c:v>0.153</c:v>
                </c:pt>
                <c:pt idx="333">
                  <c:v>0.296</c:v>
                </c:pt>
                <c:pt idx="334">
                  <c:v>0.225</c:v>
                </c:pt>
                <c:pt idx="335">
                  <c:v>0.276</c:v>
                </c:pt>
                <c:pt idx="336">
                  <c:v>0.274</c:v>
                </c:pt>
                <c:pt idx="337">
                  <c:v>0.194</c:v>
                </c:pt>
                <c:pt idx="338">
                  <c:v>0.303</c:v>
                </c:pt>
                <c:pt idx="339">
                  <c:v>0.221</c:v>
                </c:pt>
                <c:pt idx="340">
                  <c:v>0.326</c:v>
                </c:pt>
                <c:pt idx="341">
                  <c:v>0.17</c:v>
                </c:pt>
                <c:pt idx="342">
                  <c:v>0.339</c:v>
                </c:pt>
                <c:pt idx="343">
                  <c:v>0.272</c:v>
                </c:pt>
                <c:pt idx="344">
                  <c:v>0.244</c:v>
                </c:pt>
                <c:pt idx="345">
                  <c:v>0.333</c:v>
                </c:pt>
                <c:pt idx="346">
                  <c:v>0.349</c:v>
                </c:pt>
                <c:pt idx="347">
                  <c:v>0.151</c:v>
                </c:pt>
                <c:pt idx="348">
                  <c:v>0.213</c:v>
                </c:pt>
                <c:pt idx="349">
                  <c:v>0.291</c:v>
                </c:pt>
                <c:pt idx="350">
                  <c:v>0.247</c:v>
                </c:pt>
                <c:pt idx="351">
                  <c:v>0.183</c:v>
                </c:pt>
                <c:pt idx="352">
                  <c:v>0.302</c:v>
                </c:pt>
                <c:pt idx="353">
                  <c:v>0.251</c:v>
                </c:pt>
                <c:pt idx="354">
                  <c:v>0.273</c:v>
                </c:pt>
                <c:pt idx="355">
                  <c:v>0.166</c:v>
                </c:pt>
                <c:pt idx="356">
                  <c:v>0.283</c:v>
                </c:pt>
                <c:pt idx="357">
                  <c:v>0.299</c:v>
                </c:pt>
                <c:pt idx="358">
                  <c:v>0.19</c:v>
                </c:pt>
                <c:pt idx="359">
                  <c:v>0.166</c:v>
                </c:pt>
                <c:pt idx="360">
                  <c:v>0.324</c:v>
                </c:pt>
                <c:pt idx="361">
                  <c:v>0.315</c:v>
                </c:pt>
                <c:pt idx="362">
                  <c:v>0.165</c:v>
                </c:pt>
                <c:pt idx="363">
                  <c:v>0.183</c:v>
                </c:pt>
                <c:pt idx="364">
                  <c:v>0.313</c:v>
                </c:pt>
                <c:pt idx="365">
                  <c:v>0.186</c:v>
                </c:pt>
                <c:pt idx="366">
                  <c:v>0.151</c:v>
                </c:pt>
                <c:pt idx="367">
                  <c:v>0.194</c:v>
                </c:pt>
                <c:pt idx="368">
                  <c:v>0.264</c:v>
                </c:pt>
                <c:pt idx="369">
                  <c:v>0.202</c:v>
                </c:pt>
                <c:pt idx="370">
                  <c:v>0.267</c:v>
                </c:pt>
                <c:pt idx="371">
                  <c:v>0.281</c:v>
                </c:pt>
                <c:pt idx="372">
                  <c:v>0.322</c:v>
                </c:pt>
                <c:pt idx="373">
                  <c:v>0.265</c:v>
                </c:pt>
                <c:pt idx="374">
                  <c:v>0.184</c:v>
                </c:pt>
                <c:pt idx="375">
                  <c:v>0.303</c:v>
                </c:pt>
                <c:pt idx="376">
                  <c:v>0.334</c:v>
                </c:pt>
                <c:pt idx="377">
                  <c:v>0.166</c:v>
                </c:pt>
                <c:pt idx="378">
                  <c:v>0.233</c:v>
                </c:pt>
                <c:pt idx="379">
                  <c:v>0.278</c:v>
                </c:pt>
                <c:pt idx="380">
                  <c:v>0.248</c:v>
                </c:pt>
                <c:pt idx="381">
                  <c:v>0.311</c:v>
                </c:pt>
                <c:pt idx="382">
                  <c:v>0.152</c:v>
                </c:pt>
                <c:pt idx="383">
                  <c:v>0.231</c:v>
                </c:pt>
                <c:pt idx="384">
                  <c:v>0.157</c:v>
                </c:pt>
                <c:pt idx="385">
                  <c:v>0.222</c:v>
                </c:pt>
                <c:pt idx="386">
                  <c:v>0.266</c:v>
                </c:pt>
                <c:pt idx="387">
                  <c:v>0.268</c:v>
                </c:pt>
                <c:pt idx="388">
                  <c:v>0.161</c:v>
                </c:pt>
                <c:pt idx="389">
                  <c:v>0.265</c:v>
                </c:pt>
                <c:pt idx="390">
                  <c:v>0.155</c:v>
                </c:pt>
                <c:pt idx="391">
                  <c:v>0.192</c:v>
                </c:pt>
                <c:pt idx="392">
                  <c:v>0.343</c:v>
                </c:pt>
                <c:pt idx="393">
                  <c:v>0.175</c:v>
                </c:pt>
                <c:pt idx="394">
                  <c:v>0.31</c:v>
                </c:pt>
                <c:pt idx="395">
                  <c:v>0.311</c:v>
                </c:pt>
                <c:pt idx="396">
                  <c:v>0.342</c:v>
                </c:pt>
                <c:pt idx="397">
                  <c:v>0.249</c:v>
                </c:pt>
                <c:pt idx="398">
                  <c:v>0.201</c:v>
                </c:pt>
                <c:pt idx="399">
                  <c:v>0.305</c:v>
                </c:pt>
                <c:pt idx="400">
                  <c:v>0.18</c:v>
                </c:pt>
                <c:pt idx="401">
                  <c:v>0.199</c:v>
                </c:pt>
                <c:pt idx="402">
                  <c:v>0.282</c:v>
                </c:pt>
                <c:pt idx="403">
                  <c:v>0.195</c:v>
                </c:pt>
                <c:pt idx="404">
                  <c:v>0.18</c:v>
                </c:pt>
                <c:pt idx="405">
                  <c:v>0.275</c:v>
                </c:pt>
                <c:pt idx="406">
                  <c:v>0.169</c:v>
                </c:pt>
                <c:pt idx="407">
                  <c:v>0.226</c:v>
                </c:pt>
                <c:pt idx="408">
                  <c:v>0.345</c:v>
                </c:pt>
                <c:pt idx="409">
                  <c:v>0.343</c:v>
                </c:pt>
                <c:pt idx="410">
                  <c:v>0.227</c:v>
                </c:pt>
                <c:pt idx="411">
                  <c:v>0.199</c:v>
                </c:pt>
                <c:pt idx="412">
                  <c:v>0.168</c:v>
                </c:pt>
                <c:pt idx="413">
                  <c:v>0.331</c:v>
                </c:pt>
                <c:pt idx="414">
                  <c:v>0.181</c:v>
                </c:pt>
                <c:pt idx="415">
                  <c:v>0.319</c:v>
                </c:pt>
                <c:pt idx="416">
                  <c:v>0.286</c:v>
                </c:pt>
                <c:pt idx="417">
                  <c:v>0.27</c:v>
                </c:pt>
                <c:pt idx="418">
                  <c:v>0.342</c:v>
                </c:pt>
                <c:pt idx="419">
                  <c:v>0.316</c:v>
                </c:pt>
                <c:pt idx="420">
                  <c:v>0.193</c:v>
                </c:pt>
                <c:pt idx="421">
                  <c:v>0.257</c:v>
                </c:pt>
                <c:pt idx="422">
                  <c:v>0.182</c:v>
                </c:pt>
                <c:pt idx="423">
                  <c:v>0.31</c:v>
                </c:pt>
                <c:pt idx="424">
                  <c:v>0.302</c:v>
                </c:pt>
                <c:pt idx="425">
                  <c:v>0.152</c:v>
                </c:pt>
                <c:pt idx="426">
                  <c:v>0.256</c:v>
                </c:pt>
                <c:pt idx="427">
                  <c:v>0.3</c:v>
                </c:pt>
                <c:pt idx="428">
                  <c:v>0.25</c:v>
                </c:pt>
                <c:pt idx="429">
                  <c:v>0.279</c:v>
                </c:pt>
                <c:pt idx="430">
                  <c:v>0.308</c:v>
                </c:pt>
                <c:pt idx="431">
                  <c:v>0.237</c:v>
                </c:pt>
                <c:pt idx="432">
                  <c:v>0.347</c:v>
                </c:pt>
                <c:pt idx="433">
                  <c:v>0.312</c:v>
                </c:pt>
                <c:pt idx="434">
                  <c:v>0.304</c:v>
                </c:pt>
                <c:pt idx="435">
                  <c:v>0.314</c:v>
                </c:pt>
                <c:pt idx="436">
                  <c:v>0.193</c:v>
                </c:pt>
                <c:pt idx="437">
                  <c:v>0.176</c:v>
                </c:pt>
                <c:pt idx="438">
                  <c:v>0.263</c:v>
                </c:pt>
                <c:pt idx="439">
                  <c:v>0.289</c:v>
                </c:pt>
                <c:pt idx="440">
                  <c:v>0.217</c:v>
                </c:pt>
                <c:pt idx="441">
                  <c:v>0.228</c:v>
                </c:pt>
                <c:pt idx="442">
                  <c:v>0.222</c:v>
                </c:pt>
                <c:pt idx="443">
                  <c:v>0.31</c:v>
                </c:pt>
                <c:pt idx="444">
                  <c:v>0.202</c:v>
                </c:pt>
                <c:pt idx="445">
                  <c:v>0.347</c:v>
                </c:pt>
                <c:pt idx="446">
                  <c:v>0.319</c:v>
                </c:pt>
                <c:pt idx="447">
                  <c:v>0.219</c:v>
                </c:pt>
                <c:pt idx="448">
                  <c:v>0.238</c:v>
                </c:pt>
                <c:pt idx="449">
                  <c:v>0.333</c:v>
                </c:pt>
                <c:pt idx="450">
                  <c:v>0.202</c:v>
                </c:pt>
                <c:pt idx="451">
                  <c:v>0.345</c:v>
                </c:pt>
                <c:pt idx="452">
                  <c:v>0.155</c:v>
                </c:pt>
                <c:pt idx="453">
                  <c:v>0.3</c:v>
                </c:pt>
                <c:pt idx="454">
                  <c:v>0.26</c:v>
                </c:pt>
                <c:pt idx="455">
                  <c:v>0.31</c:v>
                </c:pt>
                <c:pt idx="456">
                  <c:v>0.337</c:v>
                </c:pt>
                <c:pt idx="457">
                  <c:v>0.295</c:v>
                </c:pt>
                <c:pt idx="458">
                  <c:v>0.217</c:v>
                </c:pt>
                <c:pt idx="459">
                  <c:v>0.192</c:v>
                </c:pt>
                <c:pt idx="460">
                  <c:v>0.158</c:v>
                </c:pt>
                <c:pt idx="461">
                  <c:v>0.252</c:v>
                </c:pt>
                <c:pt idx="462">
                  <c:v>0.338</c:v>
                </c:pt>
                <c:pt idx="463">
                  <c:v>0.32</c:v>
                </c:pt>
                <c:pt idx="464">
                  <c:v>0.211</c:v>
                </c:pt>
                <c:pt idx="465">
                  <c:v>0.151</c:v>
                </c:pt>
                <c:pt idx="466">
                  <c:v>0.266</c:v>
                </c:pt>
                <c:pt idx="467">
                  <c:v>0.339</c:v>
                </c:pt>
                <c:pt idx="468">
                  <c:v>0.302</c:v>
                </c:pt>
                <c:pt idx="469">
                  <c:v>0.169</c:v>
                </c:pt>
                <c:pt idx="470">
                  <c:v>0.214</c:v>
                </c:pt>
                <c:pt idx="471">
                  <c:v>0.217</c:v>
                </c:pt>
                <c:pt idx="472">
                  <c:v>0.194</c:v>
                </c:pt>
                <c:pt idx="473">
                  <c:v>0.182</c:v>
                </c:pt>
                <c:pt idx="474">
                  <c:v>0.274</c:v>
                </c:pt>
                <c:pt idx="475">
                  <c:v>0.162</c:v>
                </c:pt>
                <c:pt idx="476">
                  <c:v>0.174</c:v>
                </c:pt>
                <c:pt idx="477">
                  <c:v>0.239</c:v>
                </c:pt>
                <c:pt idx="478">
                  <c:v>0.27</c:v>
                </c:pt>
                <c:pt idx="479">
                  <c:v>0.228</c:v>
                </c:pt>
                <c:pt idx="480">
                  <c:v>0.346</c:v>
                </c:pt>
                <c:pt idx="481">
                  <c:v>0.328</c:v>
                </c:pt>
                <c:pt idx="482">
                  <c:v>0.172</c:v>
                </c:pt>
                <c:pt idx="483">
                  <c:v>0.27</c:v>
                </c:pt>
                <c:pt idx="484">
                  <c:v>0.169</c:v>
                </c:pt>
                <c:pt idx="485">
                  <c:v>0.221</c:v>
                </c:pt>
                <c:pt idx="486">
                  <c:v>0.177</c:v>
                </c:pt>
                <c:pt idx="487">
                  <c:v>0.237</c:v>
                </c:pt>
                <c:pt idx="488">
                  <c:v>0.204</c:v>
                </c:pt>
                <c:pt idx="489">
                  <c:v>0.181</c:v>
                </c:pt>
                <c:pt idx="490">
                  <c:v>0.346</c:v>
                </c:pt>
                <c:pt idx="491">
                  <c:v>0.166</c:v>
                </c:pt>
                <c:pt idx="492">
                  <c:v>0.295</c:v>
                </c:pt>
                <c:pt idx="493">
                  <c:v>0.206</c:v>
                </c:pt>
                <c:pt idx="494">
                  <c:v>0.332</c:v>
                </c:pt>
                <c:pt idx="495">
                  <c:v>0.305</c:v>
                </c:pt>
                <c:pt idx="496">
                  <c:v>0.201</c:v>
                </c:pt>
                <c:pt idx="497">
                  <c:v>0.176</c:v>
                </c:pt>
                <c:pt idx="498">
                  <c:v>0.286</c:v>
                </c:pt>
                <c:pt idx="499">
                  <c:v>0.349</c:v>
                </c:pt>
                <c:pt idx="500">
                  <c:v>0.15</c:v>
                </c:pt>
                <c:pt idx="501">
                  <c:v>0.237</c:v>
                </c:pt>
                <c:pt idx="502">
                  <c:v>0.268</c:v>
                </c:pt>
                <c:pt idx="503">
                  <c:v>0.335</c:v>
                </c:pt>
                <c:pt idx="504">
                  <c:v>0.348</c:v>
                </c:pt>
                <c:pt idx="505">
                  <c:v>0.329</c:v>
                </c:pt>
                <c:pt idx="506">
                  <c:v>0.217</c:v>
                </c:pt>
                <c:pt idx="507">
                  <c:v>0.156</c:v>
                </c:pt>
                <c:pt idx="508">
                  <c:v>0.304</c:v>
                </c:pt>
                <c:pt idx="509">
                  <c:v>0.208</c:v>
                </c:pt>
                <c:pt idx="510">
                  <c:v>0.276</c:v>
                </c:pt>
                <c:pt idx="511">
                  <c:v>0.271</c:v>
                </c:pt>
                <c:pt idx="512">
                  <c:v>0.24</c:v>
                </c:pt>
                <c:pt idx="513">
                  <c:v>0.235</c:v>
                </c:pt>
                <c:pt idx="514">
                  <c:v>0.243</c:v>
                </c:pt>
                <c:pt idx="515">
                  <c:v>0.222</c:v>
                </c:pt>
                <c:pt idx="516">
                  <c:v>0.35</c:v>
                </c:pt>
                <c:pt idx="517">
                  <c:v>0.3</c:v>
                </c:pt>
                <c:pt idx="518">
                  <c:v>0.176</c:v>
                </c:pt>
                <c:pt idx="519">
                  <c:v>0.299</c:v>
                </c:pt>
                <c:pt idx="520">
                  <c:v>0.33</c:v>
                </c:pt>
                <c:pt idx="521">
                  <c:v>0.275</c:v>
                </c:pt>
                <c:pt idx="522">
                  <c:v>0.272</c:v>
                </c:pt>
                <c:pt idx="523">
                  <c:v>0.315</c:v>
                </c:pt>
                <c:pt idx="524">
                  <c:v>0.233</c:v>
                </c:pt>
                <c:pt idx="525">
                  <c:v>0.169</c:v>
                </c:pt>
              </c:numCache>
            </c:numRef>
          </c:yVal>
          <c:smooth val="0"/>
        </c:ser>
        <c:dLbls>
          <c:showLegendKey val="0"/>
          <c:showVal val="0"/>
          <c:showCatName val="0"/>
          <c:showSerName val="0"/>
          <c:showPercent val="0"/>
          <c:showBubbleSize val="0"/>
        </c:dLbls>
        <c:axId val="1041465680"/>
        <c:axId val="1042724688"/>
      </c:scatterChart>
      <c:valAx>
        <c:axId val="1041465680"/>
        <c:scaling>
          <c:orientation val="minMax"/>
          <c:max val="525.0"/>
          <c:min val="0.0"/>
        </c:scaling>
        <c:delete val="1"/>
        <c:axPos val="b"/>
        <c:majorTickMark val="out"/>
        <c:minorTickMark val="none"/>
        <c:tickLblPos val="nextTo"/>
        <c:crossAx val="1042724688"/>
        <c:crosses val="autoZero"/>
        <c:crossBetween val="midCat"/>
      </c:valAx>
      <c:valAx>
        <c:axId val="1042724688"/>
        <c:scaling>
          <c:orientation val="minMax"/>
          <c:max val="0.5"/>
          <c:min val="0.0"/>
        </c:scaling>
        <c:delete val="1"/>
        <c:axPos val="l"/>
        <c:numFmt formatCode="General" sourceLinked="1"/>
        <c:majorTickMark val="out"/>
        <c:minorTickMark val="none"/>
        <c:tickLblPos val="nextTo"/>
        <c:crossAx val="1041465680"/>
        <c:crosses val="autoZero"/>
        <c:crossBetween val="midCat"/>
        <c:majorUnit val="0.25"/>
      </c:valAx>
      <c:spPr>
        <a:noFill/>
      </c:spPr>
    </c:plotArea>
    <c:plotVisOnly val="1"/>
    <c:dispBlanksAs val="gap"/>
    <c:showDLblsOverMax val="0"/>
  </c:chart>
  <c:spPr>
    <a:noFill/>
    <a:ln>
      <a:noFill/>
    </a:ln>
  </c:spPr>
  <c:txPr>
    <a:bodyPr/>
    <a:lstStyle/>
    <a:p>
      <a:pPr>
        <a:defRPr>
          <a:latin typeface="Helvetica"/>
          <a:cs typeface="Helvetica"/>
        </a:defRPr>
      </a:pPr>
      <a:endParaRPr lang="ja-JP"/>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solidFill>
                <a:srgbClr val="FFCC66"/>
              </a:solidFill>
              <a:ln>
                <a:noFill/>
              </a:ln>
              <a:effectLst/>
            </c:spPr>
          </c:marker>
          <c:yVal>
            <c:numRef>
              <c:f>Sheet1!$A$5:$TF$5</c:f>
              <c:numCache>
                <c:formatCode>General</c:formatCode>
                <c:ptCount val="526"/>
                <c:pt idx="0">
                  <c:v>0.318</c:v>
                </c:pt>
                <c:pt idx="1">
                  <c:v>0.238</c:v>
                </c:pt>
                <c:pt idx="2">
                  <c:v>0.172</c:v>
                </c:pt>
                <c:pt idx="3">
                  <c:v>0.159</c:v>
                </c:pt>
                <c:pt idx="4">
                  <c:v>0.154</c:v>
                </c:pt>
                <c:pt idx="5">
                  <c:v>0.336</c:v>
                </c:pt>
                <c:pt idx="6">
                  <c:v>0.162</c:v>
                </c:pt>
                <c:pt idx="7">
                  <c:v>0.209</c:v>
                </c:pt>
                <c:pt idx="8">
                  <c:v>0.213</c:v>
                </c:pt>
                <c:pt idx="9">
                  <c:v>0.194</c:v>
                </c:pt>
                <c:pt idx="10">
                  <c:v>0.284</c:v>
                </c:pt>
                <c:pt idx="11">
                  <c:v>0.254</c:v>
                </c:pt>
                <c:pt idx="12">
                  <c:v>0.224</c:v>
                </c:pt>
                <c:pt idx="13">
                  <c:v>0.339</c:v>
                </c:pt>
                <c:pt idx="14">
                  <c:v>0.249</c:v>
                </c:pt>
                <c:pt idx="15">
                  <c:v>0.189</c:v>
                </c:pt>
                <c:pt idx="16">
                  <c:v>0.316</c:v>
                </c:pt>
                <c:pt idx="17">
                  <c:v>0.262</c:v>
                </c:pt>
                <c:pt idx="18">
                  <c:v>0.335</c:v>
                </c:pt>
                <c:pt idx="19">
                  <c:v>0.313</c:v>
                </c:pt>
                <c:pt idx="20">
                  <c:v>0.254</c:v>
                </c:pt>
                <c:pt idx="21">
                  <c:v>0.248</c:v>
                </c:pt>
                <c:pt idx="22">
                  <c:v>0.254</c:v>
                </c:pt>
                <c:pt idx="23">
                  <c:v>0.154</c:v>
                </c:pt>
                <c:pt idx="24">
                  <c:v>0.193</c:v>
                </c:pt>
                <c:pt idx="25">
                  <c:v>0.327</c:v>
                </c:pt>
                <c:pt idx="26">
                  <c:v>0.263</c:v>
                </c:pt>
                <c:pt idx="27">
                  <c:v>0.229</c:v>
                </c:pt>
                <c:pt idx="28">
                  <c:v>0.206</c:v>
                </c:pt>
                <c:pt idx="29">
                  <c:v>0.324</c:v>
                </c:pt>
                <c:pt idx="30">
                  <c:v>0.167</c:v>
                </c:pt>
                <c:pt idx="31">
                  <c:v>0.283</c:v>
                </c:pt>
                <c:pt idx="32">
                  <c:v>0.284</c:v>
                </c:pt>
                <c:pt idx="33">
                  <c:v>0.225</c:v>
                </c:pt>
                <c:pt idx="34">
                  <c:v>0.25</c:v>
                </c:pt>
                <c:pt idx="35">
                  <c:v>0.248</c:v>
                </c:pt>
                <c:pt idx="36">
                  <c:v>0.23</c:v>
                </c:pt>
                <c:pt idx="37">
                  <c:v>0.349</c:v>
                </c:pt>
                <c:pt idx="38">
                  <c:v>0.266</c:v>
                </c:pt>
                <c:pt idx="39">
                  <c:v>0.165</c:v>
                </c:pt>
                <c:pt idx="40">
                  <c:v>0.316</c:v>
                </c:pt>
                <c:pt idx="41">
                  <c:v>0.272</c:v>
                </c:pt>
                <c:pt idx="42">
                  <c:v>0.234</c:v>
                </c:pt>
                <c:pt idx="43">
                  <c:v>0.183</c:v>
                </c:pt>
                <c:pt idx="44">
                  <c:v>0.232</c:v>
                </c:pt>
                <c:pt idx="45">
                  <c:v>0.314</c:v>
                </c:pt>
                <c:pt idx="46">
                  <c:v>0.176</c:v>
                </c:pt>
                <c:pt idx="47">
                  <c:v>0.259</c:v>
                </c:pt>
                <c:pt idx="48">
                  <c:v>0.254</c:v>
                </c:pt>
                <c:pt idx="49">
                  <c:v>0.161</c:v>
                </c:pt>
                <c:pt idx="50">
                  <c:v>0.281</c:v>
                </c:pt>
                <c:pt idx="51">
                  <c:v>0.258</c:v>
                </c:pt>
                <c:pt idx="52">
                  <c:v>0.225</c:v>
                </c:pt>
                <c:pt idx="53">
                  <c:v>0.349</c:v>
                </c:pt>
                <c:pt idx="54">
                  <c:v>0.333</c:v>
                </c:pt>
                <c:pt idx="55">
                  <c:v>0.154</c:v>
                </c:pt>
                <c:pt idx="56">
                  <c:v>0.296</c:v>
                </c:pt>
                <c:pt idx="57">
                  <c:v>0.211</c:v>
                </c:pt>
                <c:pt idx="58">
                  <c:v>0.252</c:v>
                </c:pt>
                <c:pt idx="59">
                  <c:v>0.31</c:v>
                </c:pt>
                <c:pt idx="60">
                  <c:v>0.254</c:v>
                </c:pt>
                <c:pt idx="61">
                  <c:v>0.264</c:v>
                </c:pt>
                <c:pt idx="62">
                  <c:v>0.344</c:v>
                </c:pt>
                <c:pt idx="63">
                  <c:v>0.193</c:v>
                </c:pt>
                <c:pt idx="64">
                  <c:v>0.296</c:v>
                </c:pt>
                <c:pt idx="65">
                  <c:v>0.212</c:v>
                </c:pt>
                <c:pt idx="66">
                  <c:v>0.256</c:v>
                </c:pt>
                <c:pt idx="67">
                  <c:v>0.17</c:v>
                </c:pt>
                <c:pt idx="68">
                  <c:v>0.279</c:v>
                </c:pt>
                <c:pt idx="69">
                  <c:v>0.213</c:v>
                </c:pt>
                <c:pt idx="70">
                  <c:v>0.244</c:v>
                </c:pt>
                <c:pt idx="71">
                  <c:v>0.286</c:v>
                </c:pt>
                <c:pt idx="72">
                  <c:v>0.199</c:v>
                </c:pt>
                <c:pt idx="73">
                  <c:v>0.298</c:v>
                </c:pt>
                <c:pt idx="74">
                  <c:v>0.228</c:v>
                </c:pt>
                <c:pt idx="75">
                  <c:v>0.234</c:v>
                </c:pt>
                <c:pt idx="76">
                  <c:v>0.269</c:v>
                </c:pt>
                <c:pt idx="77">
                  <c:v>0.292</c:v>
                </c:pt>
                <c:pt idx="78">
                  <c:v>0.249</c:v>
                </c:pt>
                <c:pt idx="79">
                  <c:v>0.256</c:v>
                </c:pt>
                <c:pt idx="80">
                  <c:v>0.307</c:v>
                </c:pt>
                <c:pt idx="81">
                  <c:v>0.179</c:v>
                </c:pt>
                <c:pt idx="82">
                  <c:v>0.318</c:v>
                </c:pt>
                <c:pt idx="83">
                  <c:v>0.153</c:v>
                </c:pt>
                <c:pt idx="84">
                  <c:v>0.293</c:v>
                </c:pt>
                <c:pt idx="85">
                  <c:v>0.282</c:v>
                </c:pt>
                <c:pt idx="86">
                  <c:v>0.347</c:v>
                </c:pt>
                <c:pt idx="87">
                  <c:v>0.329</c:v>
                </c:pt>
                <c:pt idx="88">
                  <c:v>0.167</c:v>
                </c:pt>
                <c:pt idx="89">
                  <c:v>0.337</c:v>
                </c:pt>
                <c:pt idx="90">
                  <c:v>0.209</c:v>
                </c:pt>
                <c:pt idx="91">
                  <c:v>0.325</c:v>
                </c:pt>
                <c:pt idx="92">
                  <c:v>0.187</c:v>
                </c:pt>
                <c:pt idx="93">
                  <c:v>0.331</c:v>
                </c:pt>
                <c:pt idx="94">
                  <c:v>0.309</c:v>
                </c:pt>
                <c:pt idx="95">
                  <c:v>0.336</c:v>
                </c:pt>
                <c:pt idx="96">
                  <c:v>0.231</c:v>
                </c:pt>
                <c:pt idx="97">
                  <c:v>0.29</c:v>
                </c:pt>
                <c:pt idx="98">
                  <c:v>0.166</c:v>
                </c:pt>
                <c:pt idx="99">
                  <c:v>0.227</c:v>
                </c:pt>
                <c:pt idx="100">
                  <c:v>0.341</c:v>
                </c:pt>
                <c:pt idx="101">
                  <c:v>0.277</c:v>
                </c:pt>
                <c:pt idx="102">
                  <c:v>0.241</c:v>
                </c:pt>
                <c:pt idx="103">
                  <c:v>0.28</c:v>
                </c:pt>
                <c:pt idx="104">
                  <c:v>0.337</c:v>
                </c:pt>
                <c:pt idx="105">
                  <c:v>0.163</c:v>
                </c:pt>
                <c:pt idx="106">
                  <c:v>0.344</c:v>
                </c:pt>
                <c:pt idx="107">
                  <c:v>0.193</c:v>
                </c:pt>
                <c:pt idx="108">
                  <c:v>0.18</c:v>
                </c:pt>
                <c:pt idx="109">
                  <c:v>0.158</c:v>
                </c:pt>
                <c:pt idx="110">
                  <c:v>0.166</c:v>
                </c:pt>
                <c:pt idx="111">
                  <c:v>0.264</c:v>
                </c:pt>
                <c:pt idx="112">
                  <c:v>0.336</c:v>
                </c:pt>
                <c:pt idx="113">
                  <c:v>0.224</c:v>
                </c:pt>
                <c:pt idx="114">
                  <c:v>0.196</c:v>
                </c:pt>
                <c:pt idx="115">
                  <c:v>0.253</c:v>
                </c:pt>
                <c:pt idx="116">
                  <c:v>0.198</c:v>
                </c:pt>
                <c:pt idx="117">
                  <c:v>0.185</c:v>
                </c:pt>
                <c:pt idx="118">
                  <c:v>0.186</c:v>
                </c:pt>
                <c:pt idx="119">
                  <c:v>0.302</c:v>
                </c:pt>
                <c:pt idx="120">
                  <c:v>0.338</c:v>
                </c:pt>
                <c:pt idx="121">
                  <c:v>0.196</c:v>
                </c:pt>
                <c:pt idx="122">
                  <c:v>0.309</c:v>
                </c:pt>
                <c:pt idx="123">
                  <c:v>0.257</c:v>
                </c:pt>
                <c:pt idx="124">
                  <c:v>0.206</c:v>
                </c:pt>
                <c:pt idx="125">
                  <c:v>0.272</c:v>
                </c:pt>
                <c:pt idx="126">
                  <c:v>0.222</c:v>
                </c:pt>
                <c:pt idx="127">
                  <c:v>0.181</c:v>
                </c:pt>
                <c:pt idx="128">
                  <c:v>0.189</c:v>
                </c:pt>
                <c:pt idx="129">
                  <c:v>0.185</c:v>
                </c:pt>
                <c:pt idx="130">
                  <c:v>0.156</c:v>
                </c:pt>
                <c:pt idx="131">
                  <c:v>0.262</c:v>
                </c:pt>
                <c:pt idx="132">
                  <c:v>0.186</c:v>
                </c:pt>
                <c:pt idx="133">
                  <c:v>0.334</c:v>
                </c:pt>
                <c:pt idx="134">
                  <c:v>0.246</c:v>
                </c:pt>
                <c:pt idx="135">
                  <c:v>0.206</c:v>
                </c:pt>
                <c:pt idx="136">
                  <c:v>0.193</c:v>
                </c:pt>
                <c:pt idx="137">
                  <c:v>0.201</c:v>
                </c:pt>
                <c:pt idx="138">
                  <c:v>0.348</c:v>
                </c:pt>
                <c:pt idx="139">
                  <c:v>0.259</c:v>
                </c:pt>
                <c:pt idx="140">
                  <c:v>0.281</c:v>
                </c:pt>
                <c:pt idx="141">
                  <c:v>0.269</c:v>
                </c:pt>
                <c:pt idx="142">
                  <c:v>0.182</c:v>
                </c:pt>
                <c:pt idx="143">
                  <c:v>0.281</c:v>
                </c:pt>
                <c:pt idx="144">
                  <c:v>0.25</c:v>
                </c:pt>
                <c:pt idx="145">
                  <c:v>0.247</c:v>
                </c:pt>
                <c:pt idx="146">
                  <c:v>0.166</c:v>
                </c:pt>
                <c:pt idx="147">
                  <c:v>0.296</c:v>
                </c:pt>
                <c:pt idx="148">
                  <c:v>0.188</c:v>
                </c:pt>
                <c:pt idx="149">
                  <c:v>0.309</c:v>
                </c:pt>
                <c:pt idx="150">
                  <c:v>0.205</c:v>
                </c:pt>
                <c:pt idx="151">
                  <c:v>0.189</c:v>
                </c:pt>
                <c:pt idx="152">
                  <c:v>0.168</c:v>
                </c:pt>
                <c:pt idx="153">
                  <c:v>0.314</c:v>
                </c:pt>
                <c:pt idx="154">
                  <c:v>0.191</c:v>
                </c:pt>
                <c:pt idx="155">
                  <c:v>0.19</c:v>
                </c:pt>
                <c:pt idx="156">
                  <c:v>0.187</c:v>
                </c:pt>
                <c:pt idx="157">
                  <c:v>0.317</c:v>
                </c:pt>
                <c:pt idx="158">
                  <c:v>0.335</c:v>
                </c:pt>
                <c:pt idx="159">
                  <c:v>0.282</c:v>
                </c:pt>
                <c:pt idx="160">
                  <c:v>0.346</c:v>
                </c:pt>
                <c:pt idx="161">
                  <c:v>0.203</c:v>
                </c:pt>
                <c:pt idx="162">
                  <c:v>0.315</c:v>
                </c:pt>
                <c:pt idx="163">
                  <c:v>0.271</c:v>
                </c:pt>
                <c:pt idx="164">
                  <c:v>0.201</c:v>
                </c:pt>
                <c:pt idx="165">
                  <c:v>0.155</c:v>
                </c:pt>
                <c:pt idx="166">
                  <c:v>0.341</c:v>
                </c:pt>
                <c:pt idx="167">
                  <c:v>0.332</c:v>
                </c:pt>
                <c:pt idx="168">
                  <c:v>0.346</c:v>
                </c:pt>
                <c:pt idx="169">
                  <c:v>0.211</c:v>
                </c:pt>
                <c:pt idx="170">
                  <c:v>0.197</c:v>
                </c:pt>
                <c:pt idx="171">
                  <c:v>0.324</c:v>
                </c:pt>
                <c:pt idx="172">
                  <c:v>0.35</c:v>
                </c:pt>
                <c:pt idx="173">
                  <c:v>0.28</c:v>
                </c:pt>
                <c:pt idx="174">
                  <c:v>0.258</c:v>
                </c:pt>
                <c:pt idx="175">
                  <c:v>0.327</c:v>
                </c:pt>
                <c:pt idx="176">
                  <c:v>0.222</c:v>
                </c:pt>
                <c:pt idx="177">
                  <c:v>0.155</c:v>
                </c:pt>
                <c:pt idx="178">
                  <c:v>0.282</c:v>
                </c:pt>
                <c:pt idx="179">
                  <c:v>0.262</c:v>
                </c:pt>
                <c:pt idx="180">
                  <c:v>0.222</c:v>
                </c:pt>
                <c:pt idx="181">
                  <c:v>0.301</c:v>
                </c:pt>
                <c:pt idx="182">
                  <c:v>0.218</c:v>
                </c:pt>
                <c:pt idx="183">
                  <c:v>0.182</c:v>
                </c:pt>
                <c:pt idx="184">
                  <c:v>0.206</c:v>
                </c:pt>
                <c:pt idx="185">
                  <c:v>0.26</c:v>
                </c:pt>
                <c:pt idx="186">
                  <c:v>0.169</c:v>
                </c:pt>
                <c:pt idx="187">
                  <c:v>0.26</c:v>
                </c:pt>
                <c:pt idx="188">
                  <c:v>0.242</c:v>
                </c:pt>
                <c:pt idx="189">
                  <c:v>0.346</c:v>
                </c:pt>
                <c:pt idx="190">
                  <c:v>0.291</c:v>
                </c:pt>
                <c:pt idx="191">
                  <c:v>0.264</c:v>
                </c:pt>
                <c:pt idx="192">
                  <c:v>0.23</c:v>
                </c:pt>
                <c:pt idx="193">
                  <c:v>0.323</c:v>
                </c:pt>
                <c:pt idx="194">
                  <c:v>0.304</c:v>
                </c:pt>
                <c:pt idx="195">
                  <c:v>0.241</c:v>
                </c:pt>
                <c:pt idx="196">
                  <c:v>0.303</c:v>
                </c:pt>
                <c:pt idx="197">
                  <c:v>0.254</c:v>
                </c:pt>
                <c:pt idx="198">
                  <c:v>0.185</c:v>
                </c:pt>
                <c:pt idx="199">
                  <c:v>0.307</c:v>
                </c:pt>
                <c:pt idx="200">
                  <c:v>0.244</c:v>
                </c:pt>
                <c:pt idx="201">
                  <c:v>0.271</c:v>
                </c:pt>
                <c:pt idx="202">
                  <c:v>0.216</c:v>
                </c:pt>
                <c:pt idx="203">
                  <c:v>0.245</c:v>
                </c:pt>
                <c:pt idx="204">
                  <c:v>0.142</c:v>
                </c:pt>
                <c:pt idx="205">
                  <c:v>0.15</c:v>
                </c:pt>
                <c:pt idx="206">
                  <c:v>0.249</c:v>
                </c:pt>
                <c:pt idx="207">
                  <c:v>0.254</c:v>
                </c:pt>
                <c:pt idx="208">
                  <c:v>0.124</c:v>
                </c:pt>
                <c:pt idx="209">
                  <c:v>0.3</c:v>
                </c:pt>
                <c:pt idx="210">
                  <c:v>0.229</c:v>
                </c:pt>
                <c:pt idx="211">
                  <c:v>0.183</c:v>
                </c:pt>
                <c:pt idx="212">
                  <c:v>0.16</c:v>
                </c:pt>
                <c:pt idx="213">
                  <c:v>0.189</c:v>
                </c:pt>
                <c:pt idx="214">
                  <c:v>0.217</c:v>
                </c:pt>
                <c:pt idx="215">
                  <c:v>0.146</c:v>
                </c:pt>
                <c:pt idx="216">
                  <c:v>0.102</c:v>
                </c:pt>
                <c:pt idx="217">
                  <c:v>0.17</c:v>
                </c:pt>
                <c:pt idx="218">
                  <c:v>0.215</c:v>
                </c:pt>
                <c:pt idx="219">
                  <c:v>0.227</c:v>
                </c:pt>
                <c:pt idx="220">
                  <c:v>0.135</c:v>
                </c:pt>
                <c:pt idx="221">
                  <c:v>0.052</c:v>
                </c:pt>
                <c:pt idx="222">
                  <c:v>0.093</c:v>
                </c:pt>
                <c:pt idx="223">
                  <c:v>0.08</c:v>
                </c:pt>
                <c:pt idx="224">
                  <c:v>0.206</c:v>
                </c:pt>
                <c:pt idx="225">
                  <c:v>0.247</c:v>
                </c:pt>
                <c:pt idx="226">
                  <c:v>0.085</c:v>
                </c:pt>
                <c:pt idx="227">
                  <c:v>0.161</c:v>
                </c:pt>
                <c:pt idx="228">
                  <c:v>0.042</c:v>
                </c:pt>
                <c:pt idx="229">
                  <c:v>0.152</c:v>
                </c:pt>
                <c:pt idx="230">
                  <c:v>0.185</c:v>
                </c:pt>
                <c:pt idx="231">
                  <c:v>0.2</c:v>
                </c:pt>
                <c:pt idx="232">
                  <c:v>0.076</c:v>
                </c:pt>
                <c:pt idx="233">
                  <c:v>0.029</c:v>
                </c:pt>
                <c:pt idx="234">
                  <c:v>0.156</c:v>
                </c:pt>
                <c:pt idx="235">
                  <c:v>0.195</c:v>
                </c:pt>
                <c:pt idx="236">
                  <c:v>0.137</c:v>
                </c:pt>
                <c:pt idx="237">
                  <c:v>0.195</c:v>
                </c:pt>
                <c:pt idx="238">
                  <c:v>0.17</c:v>
                </c:pt>
                <c:pt idx="239">
                  <c:v>0.137</c:v>
                </c:pt>
                <c:pt idx="240">
                  <c:v>0.141</c:v>
                </c:pt>
                <c:pt idx="241">
                  <c:v>0.073</c:v>
                </c:pt>
                <c:pt idx="242">
                  <c:v>0.014</c:v>
                </c:pt>
                <c:pt idx="243">
                  <c:v>0.127</c:v>
                </c:pt>
                <c:pt idx="244">
                  <c:v>0.068</c:v>
                </c:pt>
                <c:pt idx="245">
                  <c:v>0.119</c:v>
                </c:pt>
                <c:pt idx="246">
                  <c:v>0.009</c:v>
                </c:pt>
                <c:pt idx="247">
                  <c:v>0.057</c:v>
                </c:pt>
                <c:pt idx="248">
                  <c:v>0.103</c:v>
                </c:pt>
                <c:pt idx="249">
                  <c:v>0.079</c:v>
                </c:pt>
                <c:pt idx="250">
                  <c:v>0.08</c:v>
                </c:pt>
                <c:pt idx="251">
                  <c:v>0.011</c:v>
                </c:pt>
                <c:pt idx="252">
                  <c:v>0.064</c:v>
                </c:pt>
                <c:pt idx="253">
                  <c:v>0.064</c:v>
                </c:pt>
                <c:pt idx="254">
                  <c:v>0.114</c:v>
                </c:pt>
                <c:pt idx="255">
                  <c:v>0.082</c:v>
                </c:pt>
                <c:pt idx="256">
                  <c:v>0.047</c:v>
                </c:pt>
                <c:pt idx="257">
                  <c:v>0.013</c:v>
                </c:pt>
                <c:pt idx="258">
                  <c:v>0.068</c:v>
                </c:pt>
                <c:pt idx="259">
                  <c:v>0.075</c:v>
                </c:pt>
                <c:pt idx="260">
                  <c:v>0.063</c:v>
                </c:pt>
                <c:pt idx="261">
                  <c:v>0.058</c:v>
                </c:pt>
                <c:pt idx="262">
                  <c:v>0.04</c:v>
                </c:pt>
                <c:pt idx="263">
                  <c:v>0.072</c:v>
                </c:pt>
                <c:pt idx="264">
                  <c:v>0.073</c:v>
                </c:pt>
                <c:pt idx="265">
                  <c:v>0.04</c:v>
                </c:pt>
                <c:pt idx="266">
                  <c:v>0.049</c:v>
                </c:pt>
                <c:pt idx="267">
                  <c:v>0.026</c:v>
                </c:pt>
                <c:pt idx="268">
                  <c:v>0.001</c:v>
                </c:pt>
                <c:pt idx="269">
                  <c:v>0.063</c:v>
                </c:pt>
                <c:pt idx="270">
                  <c:v>0.001</c:v>
                </c:pt>
                <c:pt idx="271">
                  <c:v>0.008</c:v>
                </c:pt>
                <c:pt idx="272">
                  <c:v>0.009</c:v>
                </c:pt>
                <c:pt idx="273">
                  <c:v>0.104</c:v>
                </c:pt>
                <c:pt idx="274">
                  <c:v>0.11</c:v>
                </c:pt>
                <c:pt idx="275">
                  <c:v>0.102</c:v>
                </c:pt>
                <c:pt idx="276">
                  <c:v>0.032</c:v>
                </c:pt>
                <c:pt idx="277">
                  <c:v>0.072</c:v>
                </c:pt>
                <c:pt idx="278">
                  <c:v>0.003</c:v>
                </c:pt>
                <c:pt idx="279">
                  <c:v>0.017</c:v>
                </c:pt>
                <c:pt idx="280">
                  <c:v>0.008</c:v>
                </c:pt>
                <c:pt idx="281">
                  <c:v>0.067</c:v>
                </c:pt>
                <c:pt idx="282">
                  <c:v>0.097</c:v>
                </c:pt>
                <c:pt idx="283">
                  <c:v>0.038</c:v>
                </c:pt>
                <c:pt idx="284">
                  <c:v>0.174</c:v>
                </c:pt>
                <c:pt idx="285">
                  <c:v>0.166</c:v>
                </c:pt>
                <c:pt idx="286">
                  <c:v>0.033</c:v>
                </c:pt>
                <c:pt idx="287">
                  <c:v>0.11</c:v>
                </c:pt>
                <c:pt idx="288">
                  <c:v>0.011</c:v>
                </c:pt>
                <c:pt idx="289">
                  <c:v>0.065</c:v>
                </c:pt>
                <c:pt idx="290">
                  <c:v>0.113</c:v>
                </c:pt>
                <c:pt idx="291">
                  <c:v>0.187</c:v>
                </c:pt>
                <c:pt idx="292">
                  <c:v>0.132</c:v>
                </c:pt>
                <c:pt idx="293">
                  <c:v>0.035</c:v>
                </c:pt>
                <c:pt idx="294">
                  <c:v>0.189</c:v>
                </c:pt>
                <c:pt idx="295">
                  <c:v>0.114</c:v>
                </c:pt>
                <c:pt idx="296">
                  <c:v>0.17</c:v>
                </c:pt>
                <c:pt idx="297">
                  <c:v>0.023</c:v>
                </c:pt>
                <c:pt idx="298">
                  <c:v>0.249</c:v>
                </c:pt>
                <c:pt idx="299">
                  <c:v>0.055</c:v>
                </c:pt>
                <c:pt idx="300">
                  <c:v>0.081</c:v>
                </c:pt>
                <c:pt idx="301">
                  <c:v>0.138</c:v>
                </c:pt>
                <c:pt idx="302">
                  <c:v>0.091</c:v>
                </c:pt>
                <c:pt idx="303">
                  <c:v>0.221</c:v>
                </c:pt>
                <c:pt idx="304">
                  <c:v>0.069</c:v>
                </c:pt>
                <c:pt idx="305">
                  <c:v>0.119</c:v>
                </c:pt>
                <c:pt idx="306">
                  <c:v>0.248</c:v>
                </c:pt>
                <c:pt idx="307">
                  <c:v>0.224</c:v>
                </c:pt>
                <c:pt idx="308">
                  <c:v>0.209</c:v>
                </c:pt>
                <c:pt idx="309">
                  <c:v>0.247</c:v>
                </c:pt>
                <c:pt idx="310">
                  <c:v>0.209</c:v>
                </c:pt>
                <c:pt idx="311">
                  <c:v>0.176</c:v>
                </c:pt>
                <c:pt idx="312">
                  <c:v>0.238</c:v>
                </c:pt>
                <c:pt idx="313">
                  <c:v>0.148</c:v>
                </c:pt>
                <c:pt idx="314">
                  <c:v>0.103</c:v>
                </c:pt>
                <c:pt idx="315">
                  <c:v>0.146</c:v>
                </c:pt>
                <c:pt idx="316">
                  <c:v>0.25</c:v>
                </c:pt>
                <c:pt idx="317">
                  <c:v>0.197</c:v>
                </c:pt>
                <c:pt idx="318">
                  <c:v>0.2</c:v>
                </c:pt>
                <c:pt idx="319">
                  <c:v>0.119</c:v>
                </c:pt>
                <c:pt idx="320">
                  <c:v>0.147</c:v>
                </c:pt>
                <c:pt idx="321">
                  <c:v>0.191</c:v>
                </c:pt>
                <c:pt idx="322">
                  <c:v>0.23</c:v>
                </c:pt>
                <c:pt idx="323">
                  <c:v>0.279</c:v>
                </c:pt>
                <c:pt idx="324">
                  <c:v>0.247</c:v>
                </c:pt>
                <c:pt idx="325">
                  <c:v>0.244</c:v>
                </c:pt>
                <c:pt idx="326">
                  <c:v>0.288</c:v>
                </c:pt>
                <c:pt idx="327">
                  <c:v>0.322</c:v>
                </c:pt>
                <c:pt idx="328">
                  <c:v>0.335</c:v>
                </c:pt>
                <c:pt idx="329">
                  <c:v>0.278</c:v>
                </c:pt>
                <c:pt idx="330">
                  <c:v>0.157</c:v>
                </c:pt>
                <c:pt idx="331">
                  <c:v>0.273</c:v>
                </c:pt>
                <c:pt idx="332">
                  <c:v>0.338</c:v>
                </c:pt>
                <c:pt idx="333">
                  <c:v>0.343</c:v>
                </c:pt>
                <c:pt idx="334">
                  <c:v>0.27</c:v>
                </c:pt>
                <c:pt idx="335">
                  <c:v>0.262</c:v>
                </c:pt>
                <c:pt idx="336">
                  <c:v>0.261</c:v>
                </c:pt>
                <c:pt idx="337">
                  <c:v>0.25</c:v>
                </c:pt>
                <c:pt idx="338">
                  <c:v>0.198</c:v>
                </c:pt>
                <c:pt idx="339">
                  <c:v>0.265</c:v>
                </c:pt>
                <c:pt idx="340">
                  <c:v>0.176</c:v>
                </c:pt>
                <c:pt idx="341">
                  <c:v>0.325</c:v>
                </c:pt>
                <c:pt idx="342">
                  <c:v>0.201</c:v>
                </c:pt>
                <c:pt idx="343">
                  <c:v>0.237</c:v>
                </c:pt>
                <c:pt idx="344">
                  <c:v>0.266</c:v>
                </c:pt>
                <c:pt idx="345">
                  <c:v>0.168</c:v>
                </c:pt>
                <c:pt idx="346">
                  <c:v>0.198</c:v>
                </c:pt>
                <c:pt idx="347">
                  <c:v>0.197</c:v>
                </c:pt>
                <c:pt idx="348">
                  <c:v>0.212</c:v>
                </c:pt>
                <c:pt idx="349">
                  <c:v>0.178</c:v>
                </c:pt>
                <c:pt idx="350">
                  <c:v>0.277</c:v>
                </c:pt>
                <c:pt idx="351">
                  <c:v>0.152</c:v>
                </c:pt>
                <c:pt idx="352">
                  <c:v>0.282</c:v>
                </c:pt>
                <c:pt idx="353">
                  <c:v>0.315</c:v>
                </c:pt>
                <c:pt idx="354">
                  <c:v>0.237</c:v>
                </c:pt>
                <c:pt idx="355">
                  <c:v>0.181</c:v>
                </c:pt>
                <c:pt idx="356">
                  <c:v>0.323</c:v>
                </c:pt>
                <c:pt idx="357">
                  <c:v>0.344</c:v>
                </c:pt>
                <c:pt idx="358">
                  <c:v>0.345</c:v>
                </c:pt>
                <c:pt idx="359">
                  <c:v>0.199</c:v>
                </c:pt>
                <c:pt idx="360">
                  <c:v>0.179</c:v>
                </c:pt>
                <c:pt idx="361">
                  <c:v>0.181</c:v>
                </c:pt>
                <c:pt idx="362">
                  <c:v>0.253</c:v>
                </c:pt>
                <c:pt idx="363">
                  <c:v>0.235</c:v>
                </c:pt>
                <c:pt idx="364">
                  <c:v>0.307</c:v>
                </c:pt>
                <c:pt idx="365">
                  <c:v>0.336</c:v>
                </c:pt>
                <c:pt idx="366">
                  <c:v>0.342</c:v>
                </c:pt>
                <c:pt idx="367">
                  <c:v>0.311</c:v>
                </c:pt>
                <c:pt idx="368">
                  <c:v>0.205</c:v>
                </c:pt>
                <c:pt idx="369">
                  <c:v>0.23</c:v>
                </c:pt>
                <c:pt idx="370">
                  <c:v>0.256</c:v>
                </c:pt>
                <c:pt idx="371">
                  <c:v>0.162</c:v>
                </c:pt>
                <c:pt idx="372">
                  <c:v>0.182</c:v>
                </c:pt>
                <c:pt idx="373">
                  <c:v>0.308</c:v>
                </c:pt>
                <c:pt idx="374">
                  <c:v>0.193</c:v>
                </c:pt>
                <c:pt idx="375">
                  <c:v>0.176</c:v>
                </c:pt>
                <c:pt idx="376">
                  <c:v>0.267</c:v>
                </c:pt>
                <c:pt idx="377">
                  <c:v>0.218</c:v>
                </c:pt>
                <c:pt idx="378">
                  <c:v>0.219</c:v>
                </c:pt>
                <c:pt idx="379">
                  <c:v>0.338</c:v>
                </c:pt>
                <c:pt idx="380">
                  <c:v>0.335</c:v>
                </c:pt>
                <c:pt idx="381">
                  <c:v>0.346</c:v>
                </c:pt>
                <c:pt idx="382">
                  <c:v>0.315</c:v>
                </c:pt>
                <c:pt idx="383">
                  <c:v>0.202</c:v>
                </c:pt>
                <c:pt idx="384">
                  <c:v>0.283</c:v>
                </c:pt>
                <c:pt idx="385">
                  <c:v>0.343</c:v>
                </c:pt>
                <c:pt idx="386">
                  <c:v>0.268</c:v>
                </c:pt>
                <c:pt idx="387">
                  <c:v>0.254</c:v>
                </c:pt>
                <c:pt idx="388">
                  <c:v>0.337</c:v>
                </c:pt>
                <c:pt idx="389">
                  <c:v>0.329</c:v>
                </c:pt>
                <c:pt idx="390">
                  <c:v>0.267</c:v>
                </c:pt>
                <c:pt idx="391">
                  <c:v>0.213</c:v>
                </c:pt>
                <c:pt idx="392">
                  <c:v>0.234</c:v>
                </c:pt>
                <c:pt idx="393">
                  <c:v>0.281</c:v>
                </c:pt>
                <c:pt idx="394">
                  <c:v>0.202</c:v>
                </c:pt>
                <c:pt idx="395">
                  <c:v>0.209</c:v>
                </c:pt>
                <c:pt idx="396">
                  <c:v>0.273</c:v>
                </c:pt>
                <c:pt idx="397">
                  <c:v>0.191</c:v>
                </c:pt>
                <c:pt idx="398">
                  <c:v>0.297</c:v>
                </c:pt>
                <c:pt idx="399">
                  <c:v>0.157</c:v>
                </c:pt>
                <c:pt idx="400">
                  <c:v>0.155</c:v>
                </c:pt>
                <c:pt idx="401">
                  <c:v>0.331</c:v>
                </c:pt>
                <c:pt idx="402">
                  <c:v>0.329</c:v>
                </c:pt>
                <c:pt idx="403">
                  <c:v>0.276</c:v>
                </c:pt>
                <c:pt idx="404">
                  <c:v>0.243</c:v>
                </c:pt>
                <c:pt idx="405">
                  <c:v>0.162</c:v>
                </c:pt>
                <c:pt idx="406">
                  <c:v>0.256</c:v>
                </c:pt>
                <c:pt idx="407">
                  <c:v>0.281</c:v>
                </c:pt>
                <c:pt idx="408">
                  <c:v>0.32</c:v>
                </c:pt>
                <c:pt idx="409">
                  <c:v>0.27</c:v>
                </c:pt>
                <c:pt idx="410">
                  <c:v>0.34</c:v>
                </c:pt>
                <c:pt idx="411">
                  <c:v>0.194</c:v>
                </c:pt>
                <c:pt idx="412">
                  <c:v>0.203</c:v>
                </c:pt>
                <c:pt idx="413">
                  <c:v>0.304</c:v>
                </c:pt>
                <c:pt idx="414">
                  <c:v>0.233</c:v>
                </c:pt>
                <c:pt idx="415">
                  <c:v>0.334</c:v>
                </c:pt>
                <c:pt idx="416">
                  <c:v>0.173</c:v>
                </c:pt>
                <c:pt idx="417">
                  <c:v>0.335</c:v>
                </c:pt>
                <c:pt idx="418">
                  <c:v>0.209</c:v>
                </c:pt>
                <c:pt idx="419">
                  <c:v>0.287</c:v>
                </c:pt>
                <c:pt idx="420">
                  <c:v>0.152</c:v>
                </c:pt>
                <c:pt idx="421">
                  <c:v>0.253</c:v>
                </c:pt>
                <c:pt idx="422">
                  <c:v>0.244</c:v>
                </c:pt>
                <c:pt idx="423">
                  <c:v>0.28</c:v>
                </c:pt>
                <c:pt idx="424">
                  <c:v>0.268</c:v>
                </c:pt>
                <c:pt idx="425">
                  <c:v>0.337</c:v>
                </c:pt>
                <c:pt idx="426">
                  <c:v>0.267</c:v>
                </c:pt>
                <c:pt idx="427">
                  <c:v>0.252</c:v>
                </c:pt>
                <c:pt idx="428">
                  <c:v>0.215</c:v>
                </c:pt>
                <c:pt idx="429">
                  <c:v>0.268</c:v>
                </c:pt>
                <c:pt idx="430">
                  <c:v>0.241</c:v>
                </c:pt>
                <c:pt idx="431">
                  <c:v>0.207</c:v>
                </c:pt>
                <c:pt idx="432">
                  <c:v>0.322</c:v>
                </c:pt>
                <c:pt idx="433">
                  <c:v>0.253</c:v>
                </c:pt>
                <c:pt idx="434">
                  <c:v>0.34</c:v>
                </c:pt>
                <c:pt idx="435">
                  <c:v>0.279</c:v>
                </c:pt>
                <c:pt idx="436">
                  <c:v>0.261</c:v>
                </c:pt>
                <c:pt idx="437">
                  <c:v>0.22</c:v>
                </c:pt>
                <c:pt idx="438">
                  <c:v>0.212</c:v>
                </c:pt>
                <c:pt idx="439">
                  <c:v>0.308</c:v>
                </c:pt>
                <c:pt idx="440">
                  <c:v>0.196</c:v>
                </c:pt>
                <c:pt idx="441">
                  <c:v>0.216</c:v>
                </c:pt>
                <c:pt idx="442">
                  <c:v>0.199</c:v>
                </c:pt>
                <c:pt idx="443">
                  <c:v>0.291</c:v>
                </c:pt>
                <c:pt idx="444">
                  <c:v>0.233</c:v>
                </c:pt>
                <c:pt idx="445">
                  <c:v>0.311</c:v>
                </c:pt>
                <c:pt idx="446">
                  <c:v>0.224</c:v>
                </c:pt>
                <c:pt idx="447">
                  <c:v>0.175</c:v>
                </c:pt>
                <c:pt idx="448">
                  <c:v>0.168</c:v>
                </c:pt>
                <c:pt idx="449">
                  <c:v>0.292</c:v>
                </c:pt>
                <c:pt idx="450">
                  <c:v>0.221</c:v>
                </c:pt>
                <c:pt idx="451">
                  <c:v>0.316</c:v>
                </c:pt>
                <c:pt idx="452">
                  <c:v>0.298</c:v>
                </c:pt>
                <c:pt idx="453">
                  <c:v>0.206</c:v>
                </c:pt>
                <c:pt idx="454">
                  <c:v>0.346</c:v>
                </c:pt>
                <c:pt idx="455">
                  <c:v>0.231</c:v>
                </c:pt>
                <c:pt idx="456">
                  <c:v>0.208</c:v>
                </c:pt>
                <c:pt idx="457">
                  <c:v>0.255</c:v>
                </c:pt>
                <c:pt idx="458">
                  <c:v>0.317</c:v>
                </c:pt>
                <c:pt idx="459">
                  <c:v>0.285</c:v>
                </c:pt>
                <c:pt idx="460">
                  <c:v>0.302</c:v>
                </c:pt>
                <c:pt idx="461">
                  <c:v>0.187</c:v>
                </c:pt>
                <c:pt idx="462">
                  <c:v>0.284</c:v>
                </c:pt>
                <c:pt idx="463">
                  <c:v>0.302</c:v>
                </c:pt>
                <c:pt idx="464">
                  <c:v>0.255</c:v>
                </c:pt>
                <c:pt idx="465">
                  <c:v>0.214</c:v>
                </c:pt>
                <c:pt idx="466">
                  <c:v>0.265</c:v>
                </c:pt>
                <c:pt idx="467">
                  <c:v>0.269</c:v>
                </c:pt>
                <c:pt idx="468">
                  <c:v>0.314</c:v>
                </c:pt>
                <c:pt idx="469">
                  <c:v>0.318</c:v>
                </c:pt>
                <c:pt idx="470">
                  <c:v>0.29</c:v>
                </c:pt>
                <c:pt idx="471">
                  <c:v>0.291</c:v>
                </c:pt>
                <c:pt idx="472">
                  <c:v>0.175</c:v>
                </c:pt>
                <c:pt idx="473">
                  <c:v>0.207</c:v>
                </c:pt>
                <c:pt idx="474">
                  <c:v>0.271</c:v>
                </c:pt>
                <c:pt idx="475">
                  <c:v>0.299</c:v>
                </c:pt>
                <c:pt idx="476">
                  <c:v>0.205</c:v>
                </c:pt>
                <c:pt idx="477">
                  <c:v>0.18</c:v>
                </c:pt>
                <c:pt idx="478">
                  <c:v>0.3</c:v>
                </c:pt>
                <c:pt idx="479">
                  <c:v>0.228</c:v>
                </c:pt>
                <c:pt idx="480">
                  <c:v>0.223</c:v>
                </c:pt>
                <c:pt idx="481">
                  <c:v>0.313</c:v>
                </c:pt>
                <c:pt idx="482">
                  <c:v>0.327</c:v>
                </c:pt>
                <c:pt idx="483">
                  <c:v>0.349</c:v>
                </c:pt>
                <c:pt idx="484">
                  <c:v>0.297</c:v>
                </c:pt>
                <c:pt idx="485">
                  <c:v>0.317</c:v>
                </c:pt>
                <c:pt idx="486">
                  <c:v>0.189</c:v>
                </c:pt>
                <c:pt idx="487">
                  <c:v>0.251</c:v>
                </c:pt>
                <c:pt idx="488">
                  <c:v>0.247</c:v>
                </c:pt>
                <c:pt idx="489">
                  <c:v>0.206</c:v>
                </c:pt>
                <c:pt idx="490">
                  <c:v>0.295</c:v>
                </c:pt>
                <c:pt idx="491">
                  <c:v>0.276</c:v>
                </c:pt>
                <c:pt idx="492">
                  <c:v>0.293</c:v>
                </c:pt>
                <c:pt idx="493">
                  <c:v>0.236</c:v>
                </c:pt>
                <c:pt idx="494">
                  <c:v>0.278</c:v>
                </c:pt>
                <c:pt idx="495">
                  <c:v>0.317</c:v>
                </c:pt>
                <c:pt idx="496">
                  <c:v>0.25</c:v>
                </c:pt>
                <c:pt idx="497">
                  <c:v>0.163</c:v>
                </c:pt>
                <c:pt idx="498">
                  <c:v>0.177</c:v>
                </c:pt>
                <c:pt idx="499">
                  <c:v>0.333</c:v>
                </c:pt>
                <c:pt idx="500">
                  <c:v>0.341</c:v>
                </c:pt>
                <c:pt idx="501">
                  <c:v>0.28</c:v>
                </c:pt>
                <c:pt idx="502">
                  <c:v>0.193</c:v>
                </c:pt>
                <c:pt idx="503">
                  <c:v>0.245</c:v>
                </c:pt>
                <c:pt idx="504">
                  <c:v>0.173</c:v>
                </c:pt>
                <c:pt idx="505">
                  <c:v>0.27</c:v>
                </c:pt>
                <c:pt idx="506">
                  <c:v>0.23</c:v>
                </c:pt>
                <c:pt idx="507">
                  <c:v>0.24</c:v>
                </c:pt>
                <c:pt idx="508">
                  <c:v>0.211</c:v>
                </c:pt>
                <c:pt idx="509">
                  <c:v>0.222</c:v>
                </c:pt>
                <c:pt idx="510">
                  <c:v>0.234</c:v>
                </c:pt>
                <c:pt idx="511">
                  <c:v>0.339</c:v>
                </c:pt>
                <c:pt idx="512">
                  <c:v>0.323</c:v>
                </c:pt>
                <c:pt idx="513">
                  <c:v>0.257</c:v>
                </c:pt>
                <c:pt idx="514">
                  <c:v>0.246</c:v>
                </c:pt>
                <c:pt idx="515">
                  <c:v>0.314</c:v>
                </c:pt>
                <c:pt idx="516">
                  <c:v>0.292</c:v>
                </c:pt>
                <c:pt idx="517">
                  <c:v>0.242</c:v>
                </c:pt>
                <c:pt idx="518">
                  <c:v>0.205</c:v>
                </c:pt>
                <c:pt idx="519">
                  <c:v>0.186</c:v>
                </c:pt>
                <c:pt idx="520">
                  <c:v>0.254</c:v>
                </c:pt>
                <c:pt idx="521">
                  <c:v>0.264</c:v>
                </c:pt>
                <c:pt idx="522">
                  <c:v>0.254</c:v>
                </c:pt>
                <c:pt idx="523">
                  <c:v>0.289</c:v>
                </c:pt>
                <c:pt idx="524">
                  <c:v>0.226</c:v>
                </c:pt>
                <c:pt idx="525">
                  <c:v>0.15</c:v>
                </c:pt>
              </c:numCache>
            </c:numRef>
          </c:yVal>
          <c:smooth val="0"/>
        </c:ser>
        <c:dLbls>
          <c:showLegendKey val="0"/>
          <c:showVal val="0"/>
          <c:showCatName val="0"/>
          <c:showSerName val="0"/>
          <c:showPercent val="0"/>
          <c:showBubbleSize val="0"/>
        </c:dLbls>
        <c:axId val="1041390144"/>
        <c:axId val="989063344"/>
      </c:scatterChart>
      <c:valAx>
        <c:axId val="1041390144"/>
        <c:scaling>
          <c:orientation val="minMax"/>
          <c:max val="525.0"/>
          <c:min val="0.0"/>
        </c:scaling>
        <c:delete val="0"/>
        <c:axPos val="b"/>
        <c:majorTickMark val="out"/>
        <c:minorTickMark val="none"/>
        <c:tickLblPos val="nextTo"/>
        <c:spPr>
          <a:ln w="15875">
            <a:solidFill>
              <a:schemeClr val="tx1"/>
            </a:solidFill>
          </a:ln>
        </c:spPr>
        <c:txPr>
          <a:bodyPr/>
          <a:lstStyle/>
          <a:p>
            <a:pPr>
              <a:defRPr lang="ja-JP">
                <a:solidFill>
                  <a:srgbClr val="FFFFFF"/>
                </a:solidFill>
              </a:defRPr>
            </a:pPr>
            <a:endParaRPr lang="ja-JP"/>
          </a:p>
        </c:txPr>
        <c:crossAx val="989063344"/>
        <c:crosses val="autoZero"/>
        <c:crossBetween val="midCat"/>
      </c:valAx>
      <c:valAx>
        <c:axId val="989063344"/>
        <c:scaling>
          <c:orientation val="minMax"/>
          <c:max val="0.5"/>
          <c:min val="0.0"/>
        </c:scaling>
        <c:delete val="0"/>
        <c:axPos val="l"/>
        <c:numFmt formatCode="General" sourceLinked="1"/>
        <c:majorTickMark val="out"/>
        <c:minorTickMark val="none"/>
        <c:tickLblPos val="nextTo"/>
        <c:spPr>
          <a:ln w="15875">
            <a:solidFill>
              <a:schemeClr val="tx1"/>
            </a:solidFill>
          </a:ln>
        </c:spPr>
        <c:txPr>
          <a:bodyPr/>
          <a:lstStyle/>
          <a:p>
            <a:pPr>
              <a:defRPr lang="ja-JP">
                <a:solidFill>
                  <a:srgbClr val="FFFFFF"/>
                </a:solidFill>
              </a:defRPr>
            </a:pPr>
            <a:endParaRPr lang="ja-JP"/>
          </a:p>
        </c:txPr>
        <c:crossAx val="1041390144"/>
        <c:crosses val="autoZero"/>
        <c:crossBetween val="midCat"/>
        <c:majorUnit val="0.25"/>
      </c:valAx>
    </c:plotArea>
    <c:plotVisOnly val="1"/>
    <c:dispBlanksAs val="gap"/>
    <c:showDLblsOverMax val="0"/>
  </c:chart>
  <c:spPr>
    <a:ln>
      <a:noFill/>
    </a:ln>
  </c:spPr>
  <c:txPr>
    <a:bodyPr/>
    <a:lstStyle/>
    <a:p>
      <a:pPr>
        <a:defRPr>
          <a:latin typeface="Helvetica"/>
          <a:cs typeface="Helvetica"/>
        </a:defRPr>
      </a:pPr>
      <a:endParaRPr lang="ja-JP"/>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noFill/>
              <a:ln>
                <a:noFill/>
              </a:ln>
              <a:effectLst/>
            </c:spPr>
          </c:marker>
          <c:trendline>
            <c:spPr>
              <a:ln w="19050">
                <a:solidFill>
                  <a:srgbClr val="FF0000"/>
                </a:solidFill>
              </a:ln>
            </c:spPr>
            <c:trendlineType val="movingAvg"/>
            <c:period val="20"/>
            <c:dispRSqr val="0"/>
            <c:dispEq val="0"/>
          </c:trendline>
          <c:yVal>
            <c:numRef>
              <c:f>Sheet1!$A$5:$TF$5</c:f>
              <c:numCache>
                <c:formatCode>General</c:formatCode>
                <c:ptCount val="526"/>
                <c:pt idx="0">
                  <c:v>0.318</c:v>
                </c:pt>
                <c:pt idx="1">
                  <c:v>0.238</c:v>
                </c:pt>
                <c:pt idx="2">
                  <c:v>0.172</c:v>
                </c:pt>
                <c:pt idx="3">
                  <c:v>0.159</c:v>
                </c:pt>
                <c:pt idx="4">
                  <c:v>0.154</c:v>
                </c:pt>
                <c:pt idx="5">
                  <c:v>0.336</c:v>
                </c:pt>
                <c:pt idx="6">
                  <c:v>0.162</c:v>
                </c:pt>
                <c:pt idx="7">
                  <c:v>0.209</c:v>
                </c:pt>
                <c:pt idx="8">
                  <c:v>0.213</c:v>
                </c:pt>
                <c:pt idx="9">
                  <c:v>0.194</c:v>
                </c:pt>
                <c:pt idx="10">
                  <c:v>0.284</c:v>
                </c:pt>
                <c:pt idx="11">
                  <c:v>0.254</c:v>
                </c:pt>
                <c:pt idx="12">
                  <c:v>0.224</c:v>
                </c:pt>
                <c:pt idx="13">
                  <c:v>0.339</c:v>
                </c:pt>
                <c:pt idx="14">
                  <c:v>0.249</c:v>
                </c:pt>
                <c:pt idx="15">
                  <c:v>0.189</c:v>
                </c:pt>
                <c:pt idx="16">
                  <c:v>0.316</c:v>
                </c:pt>
                <c:pt idx="17">
                  <c:v>0.262</c:v>
                </c:pt>
                <c:pt idx="18">
                  <c:v>0.335</c:v>
                </c:pt>
                <c:pt idx="19">
                  <c:v>0.313</c:v>
                </c:pt>
                <c:pt idx="20">
                  <c:v>0.254</c:v>
                </c:pt>
                <c:pt idx="21">
                  <c:v>0.248</c:v>
                </c:pt>
                <c:pt idx="22">
                  <c:v>0.254</c:v>
                </c:pt>
                <c:pt idx="23">
                  <c:v>0.154</c:v>
                </c:pt>
                <c:pt idx="24">
                  <c:v>0.193</c:v>
                </c:pt>
                <c:pt idx="25">
                  <c:v>0.327</c:v>
                </c:pt>
                <c:pt idx="26">
                  <c:v>0.263</c:v>
                </c:pt>
                <c:pt idx="27">
                  <c:v>0.229</c:v>
                </c:pt>
                <c:pt idx="28">
                  <c:v>0.206</c:v>
                </c:pt>
                <c:pt idx="29">
                  <c:v>0.324</c:v>
                </c:pt>
                <c:pt idx="30">
                  <c:v>0.167</c:v>
                </c:pt>
                <c:pt idx="31">
                  <c:v>0.283</c:v>
                </c:pt>
                <c:pt idx="32">
                  <c:v>0.284</c:v>
                </c:pt>
                <c:pt idx="33">
                  <c:v>0.225</c:v>
                </c:pt>
                <c:pt idx="34">
                  <c:v>0.25</c:v>
                </c:pt>
                <c:pt idx="35">
                  <c:v>0.248</c:v>
                </c:pt>
                <c:pt idx="36">
                  <c:v>0.23</c:v>
                </c:pt>
                <c:pt idx="37">
                  <c:v>0.349</c:v>
                </c:pt>
                <c:pt idx="38">
                  <c:v>0.266</c:v>
                </c:pt>
                <c:pt idx="39">
                  <c:v>0.165</c:v>
                </c:pt>
                <c:pt idx="40">
                  <c:v>0.316</c:v>
                </c:pt>
                <c:pt idx="41">
                  <c:v>0.272</c:v>
                </c:pt>
                <c:pt idx="42">
                  <c:v>0.234</c:v>
                </c:pt>
                <c:pt idx="43">
                  <c:v>0.183</c:v>
                </c:pt>
                <c:pt idx="44">
                  <c:v>0.232</c:v>
                </c:pt>
                <c:pt idx="45">
                  <c:v>0.314</c:v>
                </c:pt>
                <c:pt idx="46">
                  <c:v>0.176</c:v>
                </c:pt>
                <c:pt idx="47">
                  <c:v>0.259</c:v>
                </c:pt>
                <c:pt idx="48">
                  <c:v>0.254</c:v>
                </c:pt>
                <c:pt idx="49">
                  <c:v>0.161</c:v>
                </c:pt>
                <c:pt idx="50">
                  <c:v>0.281</c:v>
                </c:pt>
                <c:pt idx="51">
                  <c:v>0.258</c:v>
                </c:pt>
                <c:pt idx="52">
                  <c:v>0.225</c:v>
                </c:pt>
                <c:pt idx="53">
                  <c:v>0.349</c:v>
                </c:pt>
                <c:pt idx="54">
                  <c:v>0.333</c:v>
                </c:pt>
                <c:pt idx="55">
                  <c:v>0.154</c:v>
                </c:pt>
                <c:pt idx="56">
                  <c:v>0.296</c:v>
                </c:pt>
                <c:pt idx="57">
                  <c:v>0.211</c:v>
                </c:pt>
                <c:pt idx="58">
                  <c:v>0.252</c:v>
                </c:pt>
                <c:pt idx="59">
                  <c:v>0.31</c:v>
                </c:pt>
                <c:pt idx="60">
                  <c:v>0.254</c:v>
                </c:pt>
                <c:pt idx="61">
                  <c:v>0.264</c:v>
                </c:pt>
                <c:pt idx="62">
                  <c:v>0.344</c:v>
                </c:pt>
                <c:pt idx="63">
                  <c:v>0.193</c:v>
                </c:pt>
                <c:pt idx="64">
                  <c:v>0.296</c:v>
                </c:pt>
                <c:pt idx="65">
                  <c:v>0.212</c:v>
                </c:pt>
                <c:pt idx="66">
                  <c:v>0.256</c:v>
                </c:pt>
                <c:pt idx="67">
                  <c:v>0.17</c:v>
                </c:pt>
                <c:pt idx="68">
                  <c:v>0.279</c:v>
                </c:pt>
                <c:pt idx="69">
                  <c:v>0.213</c:v>
                </c:pt>
                <c:pt idx="70">
                  <c:v>0.244</c:v>
                </c:pt>
                <c:pt idx="71">
                  <c:v>0.286</c:v>
                </c:pt>
                <c:pt idx="72">
                  <c:v>0.199</c:v>
                </c:pt>
                <c:pt idx="73">
                  <c:v>0.298</c:v>
                </c:pt>
                <c:pt idx="74">
                  <c:v>0.228</c:v>
                </c:pt>
                <c:pt idx="75">
                  <c:v>0.234</c:v>
                </c:pt>
                <c:pt idx="76">
                  <c:v>0.269</c:v>
                </c:pt>
                <c:pt idx="77">
                  <c:v>0.292</c:v>
                </c:pt>
                <c:pt idx="78">
                  <c:v>0.249</c:v>
                </c:pt>
                <c:pt idx="79">
                  <c:v>0.256</c:v>
                </c:pt>
                <c:pt idx="80">
                  <c:v>0.307</c:v>
                </c:pt>
                <c:pt idx="81">
                  <c:v>0.179</c:v>
                </c:pt>
                <c:pt idx="82">
                  <c:v>0.318</c:v>
                </c:pt>
                <c:pt idx="83">
                  <c:v>0.153</c:v>
                </c:pt>
                <c:pt idx="84">
                  <c:v>0.293</c:v>
                </c:pt>
                <c:pt idx="85">
                  <c:v>0.282</c:v>
                </c:pt>
                <c:pt idx="86">
                  <c:v>0.347</c:v>
                </c:pt>
                <c:pt idx="87">
                  <c:v>0.329</c:v>
                </c:pt>
                <c:pt idx="88">
                  <c:v>0.167</c:v>
                </c:pt>
                <c:pt idx="89">
                  <c:v>0.337</c:v>
                </c:pt>
                <c:pt idx="90">
                  <c:v>0.209</c:v>
                </c:pt>
                <c:pt idx="91">
                  <c:v>0.325</c:v>
                </c:pt>
                <c:pt idx="92">
                  <c:v>0.187</c:v>
                </c:pt>
                <c:pt idx="93">
                  <c:v>0.331</c:v>
                </c:pt>
                <c:pt idx="94">
                  <c:v>0.309</c:v>
                </c:pt>
                <c:pt idx="95">
                  <c:v>0.336</c:v>
                </c:pt>
                <c:pt idx="96">
                  <c:v>0.231</c:v>
                </c:pt>
                <c:pt idx="97">
                  <c:v>0.29</c:v>
                </c:pt>
                <c:pt idx="98">
                  <c:v>0.166</c:v>
                </c:pt>
                <c:pt idx="99">
                  <c:v>0.227</c:v>
                </c:pt>
                <c:pt idx="100">
                  <c:v>0.341</c:v>
                </c:pt>
                <c:pt idx="101">
                  <c:v>0.277</c:v>
                </c:pt>
                <c:pt idx="102">
                  <c:v>0.241</c:v>
                </c:pt>
                <c:pt idx="103">
                  <c:v>0.28</c:v>
                </c:pt>
                <c:pt idx="104">
                  <c:v>0.337</c:v>
                </c:pt>
                <c:pt idx="105">
                  <c:v>0.163</c:v>
                </c:pt>
                <c:pt idx="106">
                  <c:v>0.344</c:v>
                </c:pt>
                <c:pt idx="107">
                  <c:v>0.193</c:v>
                </c:pt>
                <c:pt idx="108">
                  <c:v>0.18</c:v>
                </c:pt>
                <c:pt idx="109">
                  <c:v>0.158</c:v>
                </c:pt>
                <c:pt idx="110">
                  <c:v>0.166</c:v>
                </c:pt>
                <c:pt idx="111">
                  <c:v>0.264</c:v>
                </c:pt>
                <c:pt idx="112">
                  <c:v>0.336</c:v>
                </c:pt>
                <c:pt idx="113">
                  <c:v>0.224</c:v>
                </c:pt>
                <c:pt idx="114">
                  <c:v>0.196</c:v>
                </c:pt>
                <c:pt idx="115">
                  <c:v>0.253</c:v>
                </c:pt>
                <c:pt idx="116">
                  <c:v>0.198</c:v>
                </c:pt>
                <c:pt idx="117">
                  <c:v>0.185</c:v>
                </c:pt>
                <c:pt idx="118">
                  <c:v>0.186</c:v>
                </c:pt>
                <c:pt idx="119">
                  <c:v>0.302</c:v>
                </c:pt>
                <c:pt idx="120">
                  <c:v>0.338</c:v>
                </c:pt>
                <c:pt idx="121">
                  <c:v>0.196</c:v>
                </c:pt>
                <c:pt idx="122">
                  <c:v>0.309</c:v>
                </c:pt>
                <c:pt idx="123">
                  <c:v>0.257</c:v>
                </c:pt>
                <c:pt idx="124">
                  <c:v>0.206</c:v>
                </c:pt>
                <c:pt idx="125">
                  <c:v>0.272</c:v>
                </c:pt>
                <c:pt idx="126">
                  <c:v>0.222</c:v>
                </c:pt>
                <c:pt idx="127">
                  <c:v>0.181</c:v>
                </c:pt>
                <c:pt idx="128">
                  <c:v>0.189</c:v>
                </c:pt>
                <c:pt idx="129">
                  <c:v>0.185</c:v>
                </c:pt>
                <c:pt idx="130">
                  <c:v>0.156</c:v>
                </c:pt>
                <c:pt idx="131">
                  <c:v>0.262</c:v>
                </c:pt>
                <c:pt idx="132">
                  <c:v>0.186</c:v>
                </c:pt>
                <c:pt idx="133">
                  <c:v>0.334</c:v>
                </c:pt>
                <c:pt idx="134">
                  <c:v>0.246</c:v>
                </c:pt>
                <c:pt idx="135">
                  <c:v>0.206</c:v>
                </c:pt>
                <c:pt idx="136">
                  <c:v>0.193</c:v>
                </c:pt>
                <c:pt idx="137">
                  <c:v>0.201</c:v>
                </c:pt>
                <c:pt idx="138">
                  <c:v>0.348</c:v>
                </c:pt>
                <c:pt idx="139">
                  <c:v>0.259</c:v>
                </c:pt>
                <c:pt idx="140">
                  <c:v>0.281</c:v>
                </c:pt>
                <c:pt idx="141">
                  <c:v>0.269</c:v>
                </c:pt>
                <c:pt idx="142">
                  <c:v>0.182</c:v>
                </c:pt>
                <c:pt idx="143">
                  <c:v>0.281</c:v>
                </c:pt>
                <c:pt idx="144">
                  <c:v>0.25</c:v>
                </c:pt>
                <c:pt idx="145">
                  <c:v>0.247</c:v>
                </c:pt>
                <c:pt idx="146">
                  <c:v>0.166</c:v>
                </c:pt>
                <c:pt idx="147">
                  <c:v>0.296</c:v>
                </c:pt>
                <c:pt idx="148">
                  <c:v>0.188</c:v>
                </c:pt>
                <c:pt idx="149">
                  <c:v>0.309</c:v>
                </c:pt>
                <c:pt idx="150">
                  <c:v>0.205</c:v>
                </c:pt>
                <c:pt idx="151">
                  <c:v>0.189</c:v>
                </c:pt>
                <c:pt idx="152">
                  <c:v>0.168</c:v>
                </c:pt>
                <c:pt idx="153">
                  <c:v>0.314</c:v>
                </c:pt>
                <c:pt idx="154">
                  <c:v>0.191</c:v>
                </c:pt>
                <c:pt idx="155">
                  <c:v>0.19</c:v>
                </c:pt>
                <c:pt idx="156">
                  <c:v>0.187</c:v>
                </c:pt>
                <c:pt idx="157">
                  <c:v>0.317</c:v>
                </c:pt>
                <c:pt idx="158">
                  <c:v>0.335</c:v>
                </c:pt>
                <c:pt idx="159">
                  <c:v>0.282</c:v>
                </c:pt>
                <c:pt idx="160">
                  <c:v>0.346</c:v>
                </c:pt>
                <c:pt idx="161">
                  <c:v>0.203</c:v>
                </c:pt>
                <c:pt idx="162">
                  <c:v>0.315</c:v>
                </c:pt>
                <c:pt idx="163">
                  <c:v>0.271</c:v>
                </c:pt>
                <c:pt idx="164">
                  <c:v>0.201</c:v>
                </c:pt>
                <c:pt idx="165">
                  <c:v>0.155</c:v>
                </c:pt>
                <c:pt idx="166">
                  <c:v>0.341</c:v>
                </c:pt>
                <c:pt idx="167">
                  <c:v>0.332</c:v>
                </c:pt>
                <c:pt idx="168">
                  <c:v>0.346</c:v>
                </c:pt>
                <c:pt idx="169">
                  <c:v>0.211</c:v>
                </c:pt>
                <c:pt idx="170">
                  <c:v>0.197</c:v>
                </c:pt>
                <c:pt idx="171">
                  <c:v>0.324</c:v>
                </c:pt>
                <c:pt idx="172">
                  <c:v>0.35</c:v>
                </c:pt>
                <c:pt idx="173">
                  <c:v>0.28</c:v>
                </c:pt>
                <c:pt idx="174">
                  <c:v>0.258</c:v>
                </c:pt>
                <c:pt idx="175">
                  <c:v>0.327</c:v>
                </c:pt>
                <c:pt idx="176">
                  <c:v>0.222</c:v>
                </c:pt>
                <c:pt idx="177">
                  <c:v>0.155</c:v>
                </c:pt>
                <c:pt idx="178">
                  <c:v>0.282</c:v>
                </c:pt>
                <c:pt idx="179">
                  <c:v>0.262</c:v>
                </c:pt>
                <c:pt idx="180">
                  <c:v>0.222</c:v>
                </c:pt>
                <c:pt idx="181">
                  <c:v>0.301</c:v>
                </c:pt>
                <c:pt idx="182">
                  <c:v>0.218</c:v>
                </c:pt>
                <c:pt idx="183">
                  <c:v>0.182</c:v>
                </c:pt>
                <c:pt idx="184">
                  <c:v>0.206</c:v>
                </c:pt>
                <c:pt idx="185">
                  <c:v>0.26</c:v>
                </c:pt>
                <c:pt idx="186">
                  <c:v>0.169</c:v>
                </c:pt>
                <c:pt idx="187">
                  <c:v>0.26</c:v>
                </c:pt>
                <c:pt idx="188">
                  <c:v>0.242</c:v>
                </c:pt>
                <c:pt idx="189">
                  <c:v>0.346</c:v>
                </c:pt>
                <c:pt idx="190">
                  <c:v>0.291</c:v>
                </c:pt>
                <c:pt idx="191">
                  <c:v>0.264</c:v>
                </c:pt>
                <c:pt idx="192">
                  <c:v>0.23</c:v>
                </c:pt>
                <c:pt idx="193">
                  <c:v>0.323</c:v>
                </c:pt>
                <c:pt idx="194">
                  <c:v>0.304</c:v>
                </c:pt>
                <c:pt idx="195">
                  <c:v>0.241</c:v>
                </c:pt>
                <c:pt idx="196">
                  <c:v>0.303</c:v>
                </c:pt>
                <c:pt idx="197">
                  <c:v>0.254</c:v>
                </c:pt>
                <c:pt idx="198">
                  <c:v>0.185</c:v>
                </c:pt>
                <c:pt idx="199">
                  <c:v>0.307</c:v>
                </c:pt>
                <c:pt idx="200">
                  <c:v>0.244</c:v>
                </c:pt>
                <c:pt idx="201">
                  <c:v>0.271</c:v>
                </c:pt>
                <c:pt idx="202">
                  <c:v>0.216</c:v>
                </c:pt>
                <c:pt idx="203">
                  <c:v>0.245</c:v>
                </c:pt>
                <c:pt idx="204">
                  <c:v>0.142</c:v>
                </c:pt>
                <c:pt idx="205">
                  <c:v>0.15</c:v>
                </c:pt>
                <c:pt idx="206">
                  <c:v>0.249</c:v>
                </c:pt>
                <c:pt idx="207">
                  <c:v>0.254</c:v>
                </c:pt>
                <c:pt idx="208">
                  <c:v>0.124</c:v>
                </c:pt>
                <c:pt idx="209">
                  <c:v>0.3</c:v>
                </c:pt>
                <c:pt idx="210">
                  <c:v>0.229</c:v>
                </c:pt>
                <c:pt idx="211">
                  <c:v>0.183</c:v>
                </c:pt>
                <c:pt idx="212">
                  <c:v>0.16</c:v>
                </c:pt>
                <c:pt idx="213">
                  <c:v>0.189</c:v>
                </c:pt>
                <c:pt idx="214">
                  <c:v>0.217</c:v>
                </c:pt>
                <c:pt idx="215">
                  <c:v>0.146</c:v>
                </c:pt>
                <c:pt idx="216">
                  <c:v>0.102</c:v>
                </c:pt>
                <c:pt idx="217">
                  <c:v>0.17</c:v>
                </c:pt>
                <c:pt idx="218">
                  <c:v>0.215</c:v>
                </c:pt>
                <c:pt idx="219">
                  <c:v>0.227</c:v>
                </c:pt>
                <c:pt idx="220">
                  <c:v>0.135</c:v>
                </c:pt>
                <c:pt idx="221">
                  <c:v>0.052</c:v>
                </c:pt>
                <c:pt idx="222">
                  <c:v>0.093</c:v>
                </c:pt>
                <c:pt idx="223">
                  <c:v>0.08</c:v>
                </c:pt>
                <c:pt idx="224">
                  <c:v>0.206</c:v>
                </c:pt>
                <c:pt idx="225">
                  <c:v>0.247</c:v>
                </c:pt>
                <c:pt idx="226">
                  <c:v>0.085</c:v>
                </c:pt>
                <c:pt idx="227">
                  <c:v>0.161</c:v>
                </c:pt>
                <c:pt idx="228">
                  <c:v>0.042</c:v>
                </c:pt>
                <c:pt idx="229">
                  <c:v>0.152</c:v>
                </c:pt>
                <c:pt idx="230">
                  <c:v>0.185</c:v>
                </c:pt>
                <c:pt idx="231">
                  <c:v>0.2</c:v>
                </c:pt>
                <c:pt idx="232">
                  <c:v>0.076</c:v>
                </c:pt>
                <c:pt idx="233">
                  <c:v>0.029</c:v>
                </c:pt>
                <c:pt idx="234">
                  <c:v>0.156</c:v>
                </c:pt>
                <c:pt idx="235">
                  <c:v>0.195</c:v>
                </c:pt>
                <c:pt idx="236">
                  <c:v>0.137</c:v>
                </c:pt>
                <c:pt idx="237">
                  <c:v>0.195</c:v>
                </c:pt>
                <c:pt idx="238">
                  <c:v>0.17</c:v>
                </c:pt>
                <c:pt idx="239">
                  <c:v>0.137</c:v>
                </c:pt>
                <c:pt idx="240">
                  <c:v>0.141</c:v>
                </c:pt>
                <c:pt idx="241">
                  <c:v>0.073</c:v>
                </c:pt>
                <c:pt idx="242">
                  <c:v>0.014</c:v>
                </c:pt>
                <c:pt idx="243">
                  <c:v>0.127</c:v>
                </c:pt>
                <c:pt idx="244">
                  <c:v>0.068</c:v>
                </c:pt>
                <c:pt idx="245">
                  <c:v>0.119</c:v>
                </c:pt>
                <c:pt idx="246">
                  <c:v>0.009</c:v>
                </c:pt>
                <c:pt idx="247">
                  <c:v>0.057</c:v>
                </c:pt>
                <c:pt idx="248">
                  <c:v>0.103</c:v>
                </c:pt>
                <c:pt idx="249">
                  <c:v>0.079</c:v>
                </c:pt>
                <c:pt idx="250">
                  <c:v>0.08</c:v>
                </c:pt>
                <c:pt idx="251">
                  <c:v>0.011</c:v>
                </c:pt>
                <c:pt idx="252">
                  <c:v>0.064</c:v>
                </c:pt>
                <c:pt idx="253">
                  <c:v>0.064</c:v>
                </c:pt>
                <c:pt idx="254">
                  <c:v>0.114</c:v>
                </c:pt>
                <c:pt idx="255">
                  <c:v>0.082</c:v>
                </c:pt>
                <c:pt idx="256">
                  <c:v>0.047</c:v>
                </c:pt>
                <c:pt idx="257">
                  <c:v>0.013</c:v>
                </c:pt>
                <c:pt idx="258">
                  <c:v>0.068</c:v>
                </c:pt>
                <c:pt idx="259">
                  <c:v>0.075</c:v>
                </c:pt>
                <c:pt idx="260">
                  <c:v>0.063</c:v>
                </c:pt>
                <c:pt idx="261">
                  <c:v>0.058</c:v>
                </c:pt>
                <c:pt idx="262">
                  <c:v>0.04</c:v>
                </c:pt>
                <c:pt idx="263">
                  <c:v>0.072</c:v>
                </c:pt>
                <c:pt idx="264">
                  <c:v>0.073</c:v>
                </c:pt>
                <c:pt idx="265">
                  <c:v>0.04</c:v>
                </c:pt>
                <c:pt idx="266">
                  <c:v>0.049</c:v>
                </c:pt>
                <c:pt idx="267">
                  <c:v>0.026</c:v>
                </c:pt>
                <c:pt idx="268">
                  <c:v>0.001</c:v>
                </c:pt>
                <c:pt idx="269">
                  <c:v>0.063</c:v>
                </c:pt>
                <c:pt idx="270">
                  <c:v>0.001</c:v>
                </c:pt>
                <c:pt idx="271">
                  <c:v>0.008</c:v>
                </c:pt>
                <c:pt idx="272">
                  <c:v>0.009</c:v>
                </c:pt>
                <c:pt idx="273">
                  <c:v>0.104</c:v>
                </c:pt>
                <c:pt idx="274">
                  <c:v>0.11</c:v>
                </c:pt>
                <c:pt idx="275">
                  <c:v>0.102</c:v>
                </c:pt>
                <c:pt idx="276">
                  <c:v>0.032</c:v>
                </c:pt>
                <c:pt idx="277">
                  <c:v>0.072</c:v>
                </c:pt>
                <c:pt idx="278">
                  <c:v>0.003</c:v>
                </c:pt>
                <c:pt idx="279">
                  <c:v>0.017</c:v>
                </c:pt>
                <c:pt idx="280">
                  <c:v>0.008</c:v>
                </c:pt>
                <c:pt idx="281">
                  <c:v>0.067</c:v>
                </c:pt>
                <c:pt idx="282">
                  <c:v>0.097</c:v>
                </c:pt>
                <c:pt idx="283">
                  <c:v>0.038</c:v>
                </c:pt>
                <c:pt idx="284">
                  <c:v>0.174</c:v>
                </c:pt>
                <c:pt idx="285">
                  <c:v>0.166</c:v>
                </c:pt>
                <c:pt idx="286">
                  <c:v>0.033</c:v>
                </c:pt>
                <c:pt idx="287">
                  <c:v>0.11</c:v>
                </c:pt>
                <c:pt idx="288">
                  <c:v>0.011</c:v>
                </c:pt>
                <c:pt idx="289">
                  <c:v>0.065</c:v>
                </c:pt>
                <c:pt idx="290">
                  <c:v>0.113</c:v>
                </c:pt>
                <c:pt idx="291">
                  <c:v>0.187</c:v>
                </c:pt>
                <c:pt idx="292">
                  <c:v>0.132</c:v>
                </c:pt>
                <c:pt idx="293">
                  <c:v>0.035</c:v>
                </c:pt>
                <c:pt idx="294">
                  <c:v>0.189</c:v>
                </c:pt>
                <c:pt idx="295">
                  <c:v>0.114</c:v>
                </c:pt>
                <c:pt idx="296">
                  <c:v>0.17</c:v>
                </c:pt>
                <c:pt idx="297">
                  <c:v>0.023</c:v>
                </c:pt>
                <c:pt idx="298">
                  <c:v>0.249</c:v>
                </c:pt>
                <c:pt idx="299">
                  <c:v>0.055</c:v>
                </c:pt>
                <c:pt idx="300">
                  <c:v>0.081</c:v>
                </c:pt>
                <c:pt idx="301">
                  <c:v>0.138</c:v>
                </c:pt>
                <c:pt idx="302">
                  <c:v>0.091</c:v>
                </c:pt>
                <c:pt idx="303">
                  <c:v>0.221</c:v>
                </c:pt>
                <c:pt idx="304">
                  <c:v>0.069</c:v>
                </c:pt>
                <c:pt idx="305">
                  <c:v>0.119</c:v>
                </c:pt>
                <c:pt idx="306">
                  <c:v>0.248</c:v>
                </c:pt>
                <c:pt idx="307">
                  <c:v>0.224</c:v>
                </c:pt>
                <c:pt idx="308">
                  <c:v>0.209</c:v>
                </c:pt>
                <c:pt idx="309">
                  <c:v>0.247</c:v>
                </c:pt>
                <c:pt idx="310">
                  <c:v>0.209</c:v>
                </c:pt>
                <c:pt idx="311">
                  <c:v>0.176</c:v>
                </c:pt>
                <c:pt idx="312">
                  <c:v>0.238</c:v>
                </c:pt>
                <c:pt idx="313">
                  <c:v>0.148</c:v>
                </c:pt>
                <c:pt idx="314">
                  <c:v>0.103</c:v>
                </c:pt>
                <c:pt idx="315">
                  <c:v>0.146</c:v>
                </c:pt>
                <c:pt idx="316">
                  <c:v>0.25</c:v>
                </c:pt>
                <c:pt idx="317">
                  <c:v>0.197</c:v>
                </c:pt>
                <c:pt idx="318">
                  <c:v>0.2</c:v>
                </c:pt>
                <c:pt idx="319">
                  <c:v>0.119</c:v>
                </c:pt>
                <c:pt idx="320">
                  <c:v>0.147</c:v>
                </c:pt>
                <c:pt idx="321">
                  <c:v>0.191</c:v>
                </c:pt>
                <c:pt idx="322">
                  <c:v>0.23</c:v>
                </c:pt>
                <c:pt idx="323">
                  <c:v>0.279</c:v>
                </c:pt>
                <c:pt idx="324">
                  <c:v>0.247</c:v>
                </c:pt>
                <c:pt idx="325">
                  <c:v>0.244</c:v>
                </c:pt>
                <c:pt idx="326">
                  <c:v>0.288</c:v>
                </c:pt>
                <c:pt idx="327">
                  <c:v>0.322</c:v>
                </c:pt>
                <c:pt idx="328">
                  <c:v>0.335</c:v>
                </c:pt>
                <c:pt idx="329">
                  <c:v>0.278</c:v>
                </c:pt>
                <c:pt idx="330">
                  <c:v>0.157</c:v>
                </c:pt>
                <c:pt idx="331">
                  <c:v>0.273</c:v>
                </c:pt>
                <c:pt idx="332">
                  <c:v>0.338</c:v>
                </c:pt>
                <c:pt idx="333">
                  <c:v>0.343</c:v>
                </c:pt>
                <c:pt idx="334">
                  <c:v>0.27</c:v>
                </c:pt>
                <c:pt idx="335">
                  <c:v>0.262</c:v>
                </c:pt>
                <c:pt idx="336">
                  <c:v>0.261</c:v>
                </c:pt>
                <c:pt idx="337">
                  <c:v>0.25</c:v>
                </c:pt>
                <c:pt idx="338">
                  <c:v>0.198</c:v>
                </c:pt>
                <c:pt idx="339">
                  <c:v>0.265</c:v>
                </c:pt>
                <c:pt idx="340">
                  <c:v>0.176</c:v>
                </c:pt>
                <c:pt idx="341">
                  <c:v>0.325</c:v>
                </c:pt>
                <c:pt idx="342">
                  <c:v>0.201</c:v>
                </c:pt>
                <c:pt idx="343">
                  <c:v>0.237</c:v>
                </c:pt>
                <c:pt idx="344">
                  <c:v>0.266</c:v>
                </c:pt>
                <c:pt idx="345">
                  <c:v>0.168</c:v>
                </c:pt>
                <c:pt idx="346">
                  <c:v>0.198</c:v>
                </c:pt>
                <c:pt idx="347">
                  <c:v>0.197</c:v>
                </c:pt>
                <c:pt idx="348">
                  <c:v>0.212</c:v>
                </c:pt>
                <c:pt idx="349">
                  <c:v>0.178</c:v>
                </c:pt>
                <c:pt idx="350">
                  <c:v>0.277</c:v>
                </c:pt>
                <c:pt idx="351">
                  <c:v>0.152</c:v>
                </c:pt>
                <c:pt idx="352">
                  <c:v>0.282</c:v>
                </c:pt>
                <c:pt idx="353">
                  <c:v>0.315</c:v>
                </c:pt>
                <c:pt idx="354">
                  <c:v>0.237</c:v>
                </c:pt>
                <c:pt idx="355">
                  <c:v>0.181</c:v>
                </c:pt>
                <c:pt idx="356">
                  <c:v>0.323</c:v>
                </c:pt>
                <c:pt idx="357">
                  <c:v>0.344</c:v>
                </c:pt>
                <c:pt idx="358">
                  <c:v>0.345</c:v>
                </c:pt>
                <c:pt idx="359">
                  <c:v>0.199</c:v>
                </c:pt>
                <c:pt idx="360">
                  <c:v>0.179</c:v>
                </c:pt>
                <c:pt idx="361">
                  <c:v>0.181</c:v>
                </c:pt>
                <c:pt idx="362">
                  <c:v>0.253</c:v>
                </c:pt>
                <c:pt idx="363">
                  <c:v>0.235</c:v>
                </c:pt>
                <c:pt idx="364">
                  <c:v>0.307</c:v>
                </c:pt>
                <c:pt idx="365">
                  <c:v>0.336</c:v>
                </c:pt>
                <c:pt idx="366">
                  <c:v>0.342</c:v>
                </c:pt>
                <c:pt idx="367">
                  <c:v>0.311</c:v>
                </c:pt>
                <c:pt idx="368">
                  <c:v>0.205</c:v>
                </c:pt>
                <c:pt idx="369">
                  <c:v>0.23</c:v>
                </c:pt>
                <c:pt idx="370">
                  <c:v>0.256</c:v>
                </c:pt>
                <c:pt idx="371">
                  <c:v>0.162</c:v>
                </c:pt>
                <c:pt idx="372">
                  <c:v>0.182</c:v>
                </c:pt>
                <c:pt idx="373">
                  <c:v>0.308</c:v>
                </c:pt>
                <c:pt idx="374">
                  <c:v>0.193</c:v>
                </c:pt>
                <c:pt idx="375">
                  <c:v>0.176</c:v>
                </c:pt>
                <c:pt idx="376">
                  <c:v>0.267</c:v>
                </c:pt>
                <c:pt idx="377">
                  <c:v>0.218</c:v>
                </c:pt>
                <c:pt idx="378">
                  <c:v>0.219</c:v>
                </c:pt>
                <c:pt idx="379">
                  <c:v>0.338</c:v>
                </c:pt>
                <c:pt idx="380">
                  <c:v>0.335</c:v>
                </c:pt>
                <c:pt idx="381">
                  <c:v>0.346</c:v>
                </c:pt>
                <c:pt idx="382">
                  <c:v>0.315</c:v>
                </c:pt>
                <c:pt idx="383">
                  <c:v>0.202</c:v>
                </c:pt>
                <c:pt idx="384">
                  <c:v>0.283</c:v>
                </c:pt>
                <c:pt idx="385">
                  <c:v>0.343</c:v>
                </c:pt>
                <c:pt idx="386">
                  <c:v>0.268</c:v>
                </c:pt>
                <c:pt idx="387">
                  <c:v>0.254</c:v>
                </c:pt>
                <c:pt idx="388">
                  <c:v>0.337</c:v>
                </c:pt>
                <c:pt idx="389">
                  <c:v>0.329</c:v>
                </c:pt>
                <c:pt idx="390">
                  <c:v>0.267</c:v>
                </c:pt>
                <c:pt idx="391">
                  <c:v>0.213</c:v>
                </c:pt>
                <c:pt idx="392">
                  <c:v>0.234</c:v>
                </c:pt>
                <c:pt idx="393">
                  <c:v>0.281</c:v>
                </c:pt>
                <c:pt idx="394">
                  <c:v>0.202</c:v>
                </c:pt>
                <c:pt idx="395">
                  <c:v>0.209</c:v>
                </c:pt>
                <c:pt idx="396">
                  <c:v>0.273</c:v>
                </c:pt>
                <c:pt idx="397">
                  <c:v>0.191</c:v>
                </c:pt>
                <c:pt idx="398">
                  <c:v>0.297</c:v>
                </c:pt>
                <c:pt idx="399">
                  <c:v>0.157</c:v>
                </c:pt>
                <c:pt idx="400">
                  <c:v>0.155</c:v>
                </c:pt>
                <c:pt idx="401">
                  <c:v>0.331</c:v>
                </c:pt>
                <c:pt idx="402">
                  <c:v>0.329</c:v>
                </c:pt>
                <c:pt idx="403">
                  <c:v>0.276</c:v>
                </c:pt>
                <c:pt idx="404">
                  <c:v>0.243</c:v>
                </c:pt>
                <c:pt idx="405">
                  <c:v>0.162</c:v>
                </c:pt>
                <c:pt idx="406">
                  <c:v>0.256</c:v>
                </c:pt>
                <c:pt idx="407">
                  <c:v>0.281</c:v>
                </c:pt>
                <c:pt idx="408">
                  <c:v>0.32</c:v>
                </c:pt>
                <c:pt idx="409">
                  <c:v>0.27</c:v>
                </c:pt>
                <c:pt idx="410">
                  <c:v>0.34</c:v>
                </c:pt>
                <c:pt idx="411">
                  <c:v>0.194</c:v>
                </c:pt>
                <c:pt idx="412">
                  <c:v>0.203</c:v>
                </c:pt>
                <c:pt idx="413">
                  <c:v>0.304</c:v>
                </c:pt>
                <c:pt idx="414">
                  <c:v>0.233</c:v>
                </c:pt>
                <c:pt idx="415">
                  <c:v>0.334</c:v>
                </c:pt>
                <c:pt idx="416">
                  <c:v>0.173</c:v>
                </c:pt>
                <c:pt idx="417">
                  <c:v>0.335</c:v>
                </c:pt>
                <c:pt idx="418">
                  <c:v>0.209</c:v>
                </c:pt>
                <c:pt idx="419">
                  <c:v>0.287</c:v>
                </c:pt>
                <c:pt idx="420">
                  <c:v>0.152</c:v>
                </c:pt>
                <c:pt idx="421">
                  <c:v>0.253</c:v>
                </c:pt>
                <c:pt idx="422">
                  <c:v>0.244</c:v>
                </c:pt>
                <c:pt idx="423">
                  <c:v>0.28</c:v>
                </c:pt>
                <c:pt idx="424">
                  <c:v>0.268</c:v>
                </c:pt>
                <c:pt idx="425">
                  <c:v>0.337</c:v>
                </c:pt>
                <c:pt idx="426">
                  <c:v>0.267</c:v>
                </c:pt>
                <c:pt idx="427">
                  <c:v>0.252</c:v>
                </c:pt>
                <c:pt idx="428">
                  <c:v>0.215</c:v>
                </c:pt>
                <c:pt idx="429">
                  <c:v>0.268</c:v>
                </c:pt>
                <c:pt idx="430">
                  <c:v>0.241</c:v>
                </c:pt>
                <c:pt idx="431">
                  <c:v>0.207</c:v>
                </c:pt>
                <c:pt idx="432">
                  <c:v>0.322</c:v>
                </c:pt>
                <c:pt idx="433">
                  <c:v>0.253</c:v>
                </c:pt>
                <c:pt idx="434">
                  <c:v>0.34</c:v>
                </c:pt>
                <c:pt idx="435">
                  <c:v>0.279</c:v>
                </c:pt>
                <c:pt idx="436">
                  <c:v>0.261</c:v>
                </c:pt>
                <c:pt idx="437">
                  <c:v>0.22</c:v>
                </c:pt>
                <c:pt idx="438">
                  <c:v>0.212</c:v>
                </c:pt>
                <c:pt idx="439">
                  <c:v>0.308</c:v>
                </c:pt>
                <c:pt idx="440">
                  <c:v>0.196</c:v>
                </c:pt>
                <c:pt idx="441">
                  <c:v>0.216</c:v>
                </c:pt>
                <c:pt idx="442">
                  <c:v>0.199</c:v>
                </c:pt>
                <c:pt idx="443">
                  <c:v>0.291</c:v>
                </c:pt>
                <c:pt idx="444">
                  <c:v>0.233</c:v>
                </c:pt>
                <c:pt idx="445">
                  <c:v>0.311</c:v>
                </c:pt>
                <c:pt idx="446">
                  <c:v>0.224</c:v>
                </c:pt>
                <c:pt idx="447">
                  <c:v>0.175</c:v>
                </c:pt>
                <c:pt idx="448">
                  <c:v>0.168</c:v>
                </c:pt>
                <c:pt idx="449">
                  <c:v>0.292</c:v>
                </c:pt>
                <c:pt idx="450">
                  <c:v>0.221</c:v>
                </c:pt>
                <c:pt idx="451">
                  <c:v>0.316</c:v>
                </c:pt>
                <c:pt idx="452">
                  <c:v>0.298</c:v>
                </c:pt>
                <c:pt idx="453">
                  <c:v>0.206</c:v>
                </c:pt>
                <c:pt idx="454">
                  <c:v>0.346</c:v>
                </c:pt>
                <c:pt idx="455">
                  <c:v>0.231</c:v>
                </c:pt>
                <c:pt idx="456">
                  <c:v>0.208</c:v>
                </c:pt>
                <c:pt idx="457">
                  <c:v>0.255</c:v>
                </c:pt>
                <c:pt idx="458">
                  <c:v>0.317</c:v>
                </c:pt>
                <c:pt idx="459">
                  <c:v>0.285</c:v>
                </c:pt>
                <c:pt idx="460">
                  <c:v>0.302</c:v>
                </c:pt>
                <c:pt idx="461">
                  <c:v>0.187</c:v>
                </c:pt>
                <c:pt idx="462">
                  <c:v>0.284</c:v>
                </c:pt>
                <c:pt idx="463">
                  <c:v>0.302</c:v>
                </c:pt>
                <c:pt idx="464">
                  <c:v>0.255</c:v>
                </c:pt>
                <c:pt idx="465">
                  <c:v>0.214</c:v>
                </c:pt>
                <c:pt idx="466">
                  <c:v>0.265</c:v>
                </c:pt>
                <c:pt idx="467">
                  <c:v>0.269</c:v>
                </c:pt>
                <c:pt idx="468">
                  <c:v>0.314</c:v>
                </c:pt>
                <c:pt idx="469">
                  <c:v>0.318</c:v>
                </c:pt>
                <c:pt idx="470">
                  <c:v>0.29</c:v>
                </c:pt>
                <c:pt idx="471">
                  <c:v>0.291</c:v>
                </c:pt>
                <c:pt idx="472">
                  <c:v>0.175</c:v>
                </c:pt>
                <c:pt idx="473">
                  <c:v>0.207</c:v>
                </c:pt>
                <c:pt idx="474">
                  <c:v>0.271</c:v>
                </c:pt>
                <c:pt idx="475">
                  <c:v>0.299</c:v>
                </c:pt>
                <c:pt idx="476">
                  <c:v>0.205</c:v>
                </c:pt>
                <c:pt idx="477">
                  <c:v>0.18</c:v>
                </c:pt>
                <c:pt idx="478">
                  <c:v>0.3</c:v>
                </c:pt>
                <c:pt idx="479">
                  <c:v>0.228</c:v>
                </c:pt>
                <c:pt idx="480">
                  <c:v>0.223</c:v>
                </c:pt>
                <c:pt idx="481">
                  <c:v>0.313</c:v>
                </c:pt>
                <c:pt idx="482">
                  <c:v>0.327</c:v>
                </c:pt>
                <c:pt idx="483">
                  <c:v>0.349</c:v>
                </c:pt>
                <c:pt idx="484">
                  <c:v>0.297</c:v>
                </c:pt>
                <c:pt idx="485">
                  <c:v>0.317</c:v>
                </c:pt>
                <c:pt idx="486">
                  <c:v>0.189</c:v>
                </c:pt>
                <c:pt idx="487">
                  <c:v>0.251</c:v>
                </c:pt>
                <c:pt idx="488">
                  <c:v>0.247</c:v>
                </c:pt>
                <c:pt idx="489">
                  <c:v>0.206</c:v>
                </c:pt>
                <c:pt idx="490">
                  <c:v>0.295</c:v>
                </c:pt>
                <c:pt idx="491">
                  <c:v>0.276</c:v>
                </c:pt>
                <c:pt idx="492">
                  <c:v>0.293</c:v>
                </c:pt>
                <c:pt idx="493">
                  <c:v>0.236</c:v>
                </c:pt>
                <c:pt idx="494">
                  <c:v>0.278</c:v>
                </c:pt>
                <c:pt idx="495">
                  <c:v>0.317</c:v>
                </c:pt>
                <c:pt idx="496">
                  <c:v>0.25</c:v>
                </c:pt>
                <c:pt idx="497">
                  <c:v>0.163</c:v>
                </c:pt>
                <c:pt idx="498">
                  <c:v>0.177</c:v>
                </c:pt>
                <c:pt idx="499">
                  <c:v>0.333</c:v>
                </c:pt>
                <c:pt idx="500">
                  <c:v>0.341</c:v>
                </c:pt>
                <c:pt idx="501">
                  <c:v>0.28</c:v>
                </c:pt>
                <c:pt idx="502">
                  <c:v>0.193</c:v>
                </c:pt>
                <c:pt idx="503">
                  <c:v>0.245</c:v>
                </c:pt>
                <c:pt idx="504">
                  <c:v>0.173</c:v>
                </c:pt>
                <c:pt idx="505">
                  <c:v>0.27</c:v>
                </c:pt>
                <c:pt idx="506">
                  <c:v>0.23</c:v>
                </c:pt>
                <c:pt idx="507">
                  <c:v>0.24</c:v>
                </c:pt>
                <c:pt idx="508">
                  <c:v>0.211</c:v>
                </c:pt>
                <c:pt idx="509">
                  <c:v>0.222</c:v>
                </c:pt>
                <c:pt idx="510">
                  <c:v>0.234</c:v>
                </c:pt>
                <c:pt idx="511">
                  <c:v>0.339</c:v>
                </c:pt>
                <c:pt idx="512">
                  <c:v>0.323</c:v>
                </c:pt>
                <c:pt idx="513">
                  <c:v>0.257</c:v>
                </c:pt>
                <c:pt idx="514">
                  <c:v>0.246</c:v>
                </c:pt>
                <c:pt idx="515">
                  <c:v>0.314</c:v>
                </c:pt>
                <c:pt idx="516">
                  <c:v>0.292</c:v>
                </c:pt>
                <c:pt idx="517">
                  <c:v>0.242</c:v>
                </c:pt>
                <c:pt idx="518">
                  <c:v>0.205</c:v>
                </c:pt>
                <c:pt idx="519">
                  <c:v>0.186</c:v>
                </c:pt>
                <c:pt idx="520">
                  <c:v>0.254</c:v>
                </c:pt>
                <c:pt idx="521">
                  <c:v>0.264</c:v>
                </c:pt>
                <c:pt idx="522">
                  <c:v>0.254</c:v>
                </c:pt>
                <c:pt idx="523">
                  <c:v>0.289</c:v>
                </c:pt>
                <c:pt idx="524">
                  <c:v>0.226</c:v>
                </c:pt>
                <c:pt idx="525">
                  <c:v>0.15</c:v>
                </c:pt>
              </c:numCache>
            </c:numRef>
          </c:yVal>
          <c:smooth val="0"/>
        </c:ser>
        <c:dLbls>
          <c:showLegendKey val="0"/>
          <c:showVal val="0"/>
          <c:showCatName val="0"/>
          <c:showSerName val="0"/>
          <c:showPercent val="0"/>
          <c:showBubbleSize val="0"/>
        </c:dLbls>
        <c:axId val="-2127355216"/>
        <c:axId val="-2127011168"/>
      </c:scatterChart>
      <c:valAx>
        <c:axId val="-2127355216"/>
        <c:scaling>
          <c:orientation val="minMax"/>
          <c:max val="525.0"/>
          <c:min val="0.0"/>
        </c:scaling>
        <c:delete val="1"/>
        <c:axPos val="b"/>
        <c:majorTickMark val="out"/>
        <c:minorTickMark val="none"/>
        <c:tickLblPos val="nextTo"/>
        <c:crossAx val="-2127011168"/>
        <c:crosses val="autoZero"/>
        <c:crossBetween val="midCat"/>
      </c:valAx>
      <c:valAx>
        <c:axId val="-2127011168"/>
        <c:scaling>
          <c:orientation val="minMax"/>
          <c:max val="0.5"/>
          <c:min val="0.0"/>
        </c:scaling>
        <c:delete val="1"/>
        <c:axPos val="l"/>
        <c:numFmt formatCode="General" sourceLinked="1"/>
        <c:majorTickMark val="out"/>
        <c:minorTickMark val="none"/>
        <c:tickLblPos val="nextTo"/>
        <c:crossAx val="-2127355216"/>
        <c:crosses val="autoZero"/>
        <c:crossBetween val="midCat"/>
        <c:majorUnit val="0.25"/>
      </c:valAx>
      <c:spPr>
        <a:noFill/>
      </c:spPr>
    </c:plotArea>
    <c:plotVisOnly val="1"/>
    <c:dispBlanksAs val="gap"/>
    <c:showDLblsOverMax val="0"/>
  </c:chart>
  <c:spPr>
    <a:noFill/>
    <a:ln>
      <a:noFill/>
    </a:ln>
  </c:spPr>
  <c:txPr>
    <a:bodyPr/>
    <a:lstStyle/>
    <a:p>
      <a:pPr>
        <a:defRPr>
          <a:latin typeface="Helvetica"/>
          <a:cs typeface="Helvetica"/>
        </a:defRPr>
      </a:pPr>
      <a:endParaRPr lang="ja-JP"/>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solidFill>
                <a:srgbClr val="3366FF"/>
              </a:solidFill>
              <a:ln>
                <a:noFill/>
              </a:ln>
              <a:effectLst/>
            </c:spPr>
          </c:marker>
          <c:yVal>
            <c:numRef>
              <c:f>Sheet1!$A$4:$TF$4</c:f>
              <c:numCache>
                <c:formatCode>General</c:formatCode>
                <c:ptCount val="526"/>
                <c:pt idx="0">
                  <c:v>0.327</c:v>
                </c:pt>
                <c:pt idx="1">
                  <c:v>0.224</c:v>
                </c:pt>
                <c:pt idx="2">
                  <c:v>0.337</c:v>
                </c:pt>
                <c:pt idx="3">
                  <c:v>0.222</c:v>
                </c:pt>
                <c:pt idx="4">
                  <c:v>0.293</c:v>
                </c:pt>
                <c:pt idx="5">
                  <c:v>0.202</c:v>
                </c:pt>
                <c:pt idx="6">
                  <c:v>0.169</c:v>
                </c:pt>
                <c:pt idx="7">
                  <c:v>0.327</c:v>
                </c:pt>
                <c:pt idx="8">
                  <c:v>0.288</c:v>
                </c:pt>
                <c:pt idx="9">
                  <c:v>0.274</c:v>
                </c:pt>
                <c:pt idx="10">
                  <c:v>0.274</c:v>
                </c:pt>
                <c:pt idx="11">
                  <c:v>0.173</c:v>
                </c:pt>
                <c:pt idx="12">
                  <c:v>0.18</c:v>
                </c:pt>
                <c:pt idx="13">
                  <c:v>0.339</c:v>
                </c:pt>
                <c:pt idx="14">
                  <c:v>0.18</c:v>
                </c:pt>
                <c:pt idx="15">
                  <c:v>0.306</c:v>
                </c:pt>
                <c:pt idx="16">
                  <c:v>0.182</c:v>
                </c:pt>
                <c:pt idx="17">
                  <c:v>0.165</c:v>
                </c:pt>
                <c:pt idx="18">
                  <c:v>0.274</c:v>
                </c:pt>
                <c:pt idx="19">
                  <c:v>0.194</c:v>
                </c:pt>
                <c:pt idx="20">
                  <c:v>0.343</c:v>
                </c:pt>
                <c:pt idx="21">
                  <c:v>0.277</c:v>
                </c:pt>
                <c:pt idx="22">
                  <c:v>0.206</c:v>
                </c:pt>
                <c:pt idx="23">
                  <c:v>0.239</c:v>
                </c:pt>
                <c:pt idx="24">
                  <c:v>0.237</c:v>
                </c:pt>
                <c:pt idx="25">
                  <c:v>0.262</c:v>
                </c:pt>
                <c:pt idx="26">
                  <c:v>0.187</c:v>
                </c:pt>
                <c:pt idx="27">
                  <c:v>0.196</c:v>
                </c:pt>
                <c:pt idx="28">
                  <c:v>0.269</c:v>
                </c:pt>
                <c:pt idx="29">
                  <c:v>0.205</c:v>
                </c:pt>
                <c:pt idx="30">
                  <c:v>0.35</c:v>
                </c:pt>
                <c:pt idx="31">
                  <c:v>0.248</c:v>
                </c:pt>
                <c:pt idx="32">
                  <c:v>0.23</c:v>
                </c:pt>
                <c:pt idx="33">
                  <c:v>0.188</c:v>
                </c:pt>
                <c:pt idx="34">
                  <c:v>0.328</c:v>
                </c:pt>
                <c:pt idx="35">
                  <c:v>0.19</c:v>
                </c:pt>
                <c:pt idx="36">
                  <c:v>0.231</c:v>
                </c:pt>
                <c:pt idx="37">
                  <c:v>0.24</c:v>
                </c:pt>
                <c:pt idx="38">
                  <c:v>0.278</c:v>
                </c:pt>
                <c:pt idx="39">
                  <c:v>0.176</c:v>
                </c:pt>
                <c:pt idx="40">
                  <c:v>0.215</c:v>
                </c:pt>
                <c:pt idx="41">
                  <c:v>0.236</c:v>
                </c:pt>
                <c:pt idx="42">
                  <c:v>0.293</c:v>
                </c:pt>
                <c:pt idx="43">
                  <c:v>0.184</c:v>
                </c:pt>
                <c:pt idx="44">
                  <c:v>0.312</c:v>
                </c:pt>
                <c:pt idx="45">
                  <c:v>0.32</c:v>
                </c:pt>
                <c:pt idx="46">
                  <c:v>0.192</c:v>
                </c:pt>
                <c:pt idx="47">
                  <c:v>0.222</c:v>
                </c:pt>
                <c:pt idx="48">
                  <c:v>0.301</c:v>
                </c:pt>
                <c:pt idx="49">
                  <c:v>0.179</c:v>
                </c:pt>
                <c:pt idx="50">
                  <c:v>0.26</c:v>
                </c:pt>
                <c:pt idx="51">
                  <c:v>0.235</c:v>
                </c:pt>
                <c:pt idx="52">
                  <c:v>0.202</c:v>
                </c:pt>
                <c:pt idx="53">
                  <c:v>0.228</c:v>
                </c:pt>
                <c:pt idx="54">
                  <c:v>0.251</c:v>
                </c:pt>
                <c:pt idx="55">
                  <c:v>0.169</c:v>
                </c:pt>
                <c:pt idx="56">
                  <c:v>0.279</c:v>
                </c:pt>
                <c:pt idx="57">
                  <c:v>0.182</c:v>
                </c:pt>
                <c:pt idx="58">
                  <c:v>0.339</c:v>
                </c:pt>
                <c:pt idx="59">
                  <c:v>0.235</c:v>
                </c:pt>
                <c:pt idx="60">
                  <c:v>0.245</c:v>
                </c:pt>
                <c:pt idx="61">
                  <c:v>0.288</c:v>
                </c:pt>
                <c:pt idx="62">
                  <c:v>0.245</c:v>
                </c:pt>
                <c:pt idx="63">
                  <c:v>0.218</c:v>
                </c:pt>
                <c:pt idx="64">
                  <c:v>0.3</c:v>
                </c:pt>
                <c:pt idx="65">
                  <c:v>0.319</c:v>
                </c:pt>
                <c:pt idx="66">
                  <c:v>0.165</c:v>
                </c:pt>
                <c:pt idx="67">
                  <c:v>0.259</c:v>
                </c:pt>
                <c:pt idx="68">
                  <c:v>0.273</c:v>
                </c:pt>
                <c:pt idx="69">
                  <c:v>0.198</c:v>
                </c:pt>
                <c:pt idx="70">
                  <c:v>0.271</c:v>
                </c:pt>
                <c:pt idx="71">
                  <c:v>0.247</c:v>
                </c:pt>
                <c:pt idx="72">
                  <c:v>0.224</c:v>
                </c:pt>
                <c:pt idx="73">
                  <c:v>0.197</c:v>
                </c:pt>
                <c:pt idx="74">
                  <c:v>0.261</c:v>
                </c:pt>
                <c:pt idx="75">
                  <c:v>0.196</c:v>
                </c:pt>
                <c:pt idx="76">
                  <c:v>0.196</c:v>
                </c:pt>
                <c:pt idx="77">
                  <c:v>0.342</c:v>
                </c:pt>
                <c:pt idx="78">
                  <c:v>0.166</c:v>
                </c:pt>
                <c:pt idx="79">
                  <c:v>0.285</c:v>
                </c:pt>
                <c:pt idx="80">
                  <c:v>0.199</c:v>
                </c:pt>
                <c:pt idx="81">
                  <c:v>0.242</c:v>
                </c:pt>
                <c:pt idx="82">
                  <c:v>0.226</c:v>
                </c:pt>
                <c:pt idx="83">
                  <c:v>0.28</c:v>
                </c:pt>
                <c:pt idx="84">
                  <c:v>0.249</c:v>
                </c:pt>
                <c:pt idx="85">
                  <c:v>0.207</c:v>
                </c:pt>
                <c:pt idx="86">
                  <c:v>0.257</c:v>
                </c:pt>
                <c:pt idx="87">
                  <c:v>0.265</c:v>
                </c:pt>
                <c:pt idx="88">
                  <c:v>0.328</c:v>
                </c:pt>
                <c:pt idx="89">
                  <c:v>0.337</c:v>
                </c:pt>
                <c:pt idx="90">
                  <c:v>0.228</c:v>
                </c:pt>
                <c:pt idx="91">
                  <c:v>0.233</c:v>
                </c:pt>
                <c:pt idx="92">
                  <c:v>0.307</c:v>
                </c:pt>
                <c:pt idx="93">
                  <c:v>0.301</c:v>
                </c:pt>
                <c:pt idx="94">
                  <c:v>0.154</c:v>
                </c:pt>
                <c:pt idx="95">
                  <c:v>0.285</c:v>
                </c:pt>
                <c:pt idx="96">
                  <c:v>0.346</c:v>
                </c:pt>
                <c:pt idx="97">
                  <c:v>0.278</c:v>
                </c:pt>
                <c:pt idx="98">
                  <c:v>0.197</c:v>
                </c:pt>
                <c:pt idx="99">
                  <c:v>0.342</c:v>
                </c:pt>
                <c:pt idx="100">
                  <c:v>0.3</c:v>
                </c:pt>
                <c:pt idx="101">
                  <c:v>0.151</c:v>
                </c:pt>
                <c:pt idx="102">
                  <c:v>0.299</c:v>
                </c:pt>
                <c:pt idx="103">
                  <c:v>0.241</c:v>
                </c:pt>
                <c:pt idx="104">
                  <c:v>0.165</c:v>
                </c:pt>
                <c:pt idx="105">
                  <c:v>0.35</c:v>
                </c:pt>
                <c:pt idx="106">
                  <c:v>0.339</c:v>
                </c:pt>
                <c:pt idx="107">
                  <c:v>0.305</c:v>
                </c:pt>
                <c:pt idx="108">
                  <c:v>0.169</c:v>
                </c:pt>
                <c:pt idx="109">
                  <c:v>0.274</c:v>
                </c:pt>
                <c:pt idx="110">
                  <c:v>0.248</c:v>
                </c:pt>
                <c:pt idx="111">
                  <c:v>0.243</c:v>
                </c:pt>
                <c:pt idx="112">
                  <c:v>0.33</c:v>
                </c:pt>
                <c:pt idx="113">
                  <c:v>0.336</c:v>
                </c:pt>
                <c:pt idx="114">
                  <c:v>0.24</c:v>
                </c:pt>
                <c:pt idx="115">
                  <c:v>0.299</c:v>
                </c:pt>
                <c:pt idx="116">
                  <c:v>0.178</c:v>
                </c:pt>
                <c:pt idx="117">
                  <c:v>0.186</c:v>
                </c:pt>
                <c:pt idx="118">
                  <c:v>0.298</c:v>
                </c:pt>
                <c:pt idx="119">
                  <c:v>0.289</c:v>
                </c:pt>
                <c:pt idx="120">
                  <c:v>0.16</c:v>
                </c:pt>
                <c:pt idx="121">
                  <c:v>0.288</c:v>
                </c:pt>
                <c:pt idx="122">
                  <c:v>0.226</c:v>
                </c:pt>
                <c:pt idx="123">
                  <c:v>0.266</c:v>
                </c:pt>
                <c:pt idx="124">
                  <c:v>0.18</c:v>
                </c:pt>
                <c:pt idx="125">
                  <c:v>0.267</c:v>
                </c:pt>
                <c:pt idx="126">
                  <c:v>0.202</c:v>
                </c:pt>
                <c:pt idx="127">
                  <c:v>0.273</c:v>
                </c:pt>
                <c:pt idx="128">
                  <c:v>0.336</c:v>
                </c:pt>
                <c:pt idx="129">
                  <c:v>0.283</c:v>
                </c:pt>
                <c:pt idx="130">
                  <c:v>0.193</c:v>
                </c:pt>
                <c:pt idx="131">
                  <c:v>0.29</c:v>
                </c:pt>
                <c:pt idx="132">
                  <c:v>0.279</c:v>
                </c:pt>
                <c:pt idx="133">
                  <c:v>0.194</c:v>
                </c:pt>
                <c:pt idx="134">
                  <c:v>0.28</c:v>
                </c:pt>
                <c:pt idx="135">
                  <c:v>0.202</c:v>
                </c:pt>
                <c:pt idx="136">
                  <c:v>0.225</c:v>
                </c:pt>
                <c:pt idx="137">
                  <c:v>0.349</c:v>
                </c:pt>
                <c:pt idx="138">
                  <c:v>0.284</c:v>
                </c:pt>
                <c:pt idx="139">
                  <c:v>0.347</c:v>
                </c:pt>
                <c:pt idx="140">
                  <c:v>0.246</c:v>
                </c:pt>
                <c:pt idx="141">
                  <c:v>0.291</c:v>
                </c:pt>
                <c:pt idx="142">
                  <c:v>0.264</c:v>
                </c:pt>
                <c:pt idx="143">
                  <c:v>0.186</c:v>
                </c:pt>
                <c:pt idx="144">
                  <c:v>0.267</c:v>
                </c:pt>
                <c:pt idx="145">
                  <c:v>0.286</c:v>
                </c:pt>
                <c:pt idx="146">
                  <c:v>0.259</c:v>
                </c:pt>
                <c:pt idx="147">
                  <c:v>0.305</c:v>
                </c:pt>
                <c:pt idx="148">
                  <c:v>0.29</c:v>
                </c:pt>
                <c:pt idx="149">
                  <c:v>0.316</c:v>
                </c:pt>
                <c:pt idx="150">
                  <c:v>0.18</c:v>
                </c:pt>
                <c:pt idx="151">
                  <c:v>0.277</c:v>
                </c:pt>
                <c:pt idx="152">
                  <c:v>0.254</c:v>
                </c:pt>
                <c:pt idx="153">
                  <c:v>0.297</c:v>
                </c:pt>
                <c:pt idx="154">
                  <c:v>0.35</c:v>
                </c:pt>
                <c:pt idx="155">
                  <c:v>0.245</c:v>
                </c:pt>
                <c:pt idx="156">
                  <c:v>0.337</c:v>
                </c:pt>
                <c:pt idx="157">
                  <c:v>0.165</c:v>
                </c:pt>
                <c:pt idx="158">
                  <c:v>0.337</c:v>
                </c:pt>
                <c:pt idx="159">
                  <c:v>0.257</c:v>
                </c:pt>
                <c:pt idx="160">
                  <c:v>0.239</c:v>
                </c:pt>
                <c:pt idx="161">
                  <c:v>0.34</c:v>
                </c:pt>
                <c:pt idx="162">
                  <c:v>0.235</c:v>
                </c:pt>
                <c:pt idx="163">
                  <c:v>0.333</c:v>
                </c:pt>
                <c:pt idx="164">
                  <c:v>0.229</c:v>
                </c:pt>
                <c:pt idx="165">
                  <c:v>0.313</c:v>
                </c:pt>
                <c:pt idx="166">
                  <c:v>0.273</c:v>
                </c:pt>
                <c:pt idx="167">
                  <c:v>0.199</c:v>
                </c:pt>
                <c:pt idx="168">
                  <c:v>0.166</c:v>
                </c:pt>
                <c:pt idx="169">
                  <c:v>0.343</c:v>
                </c:pt>
                <c:pt idx="170">
                  <c:v>0.334</c:v>
                </c:pt>
                <c:pt idx="171">
                  <c:v>0.248</c:v>
                </c:pt>
                <c:pt idx="172">
                  <c:v>0.28</c:v>
                </c:pt>
                <c:pt idx="173">
                  <c:v>0.29</c:v>
                </c:pt>
                <c:pt idx="174">
                  <c:v>0.209</c:v>
                </c:pt>
                <c:pt idx="175">
                  <c:v>0.254</c:v>
                </c:pt>
                <c:pt idx="176">
                  <c:v>0.2</c:v>
                </c:pt>
                <c:pt idx="177">
                  <c:v>0.21</c:v>
                </c:pt>
                <c:pt idx="178">
                  <c:v>0.297</c:v>
                </c:pt>
                <c:pt idx="179">
                  <c:v>0.162</c:v>
                </c:pt>
                <c:pt idx="180">
                  <c:v>0.255</c:v>
                </c:pt>
                <c:pt idx="181">
                  <c:v>0.221</c:v>
                </c:pt>
                <c:pt idx="182">
                  <c:v>0.154</c:v>
                </c:pt>
                <c:pt idx="183">
                  <c:v>0.283</c:v>
                </c:pt>
                <c:pt idx="184">
                  <c:v>0.235</c:v>
                </c:pt>
                <c:pt idx="185">
                  <c:v>0.311</c:v>
                </c:pt>
                <c:pt idx="186">
                  <c:v>0.297</c:v>
                </c:pt>
                <c:pt idx="187">
                  <c:v>0.339</c:v>
                </c:pt>
                <c:pt idx="188">
                  <c:v>0.342</c:v>
                </c:pt>
                <c:pt idx="189">
                  <c:v>0.241</c:v>
                </c:pt>
                <c:pt idx="190">
                  <c:v>0.255</c:v>
                </c:pt>
                <c:pt idx="191">
                  <c:v>0.203</c:v>
                </c:pt>
                <c:pt idx="192">
                  <c:v>0.319</c:v>
                </c:pt>
                <c:pt idx="193">
                  <c:v>0.232</c:v>
                </c:pt>
                <c:pt idx="194">
                  <c:v>0.16</c:v>
                </c:pt>
                <c:pt idx="195">
                  <c:v>0.266</c:v>
                </c:pt>
                <c:pt idx="196">
                  <c:v>0.233</c:v>
                </c:pt>
                <c:pt idx="197">
                  <c:v>0.177</c:v>
                </c:pt>
                <c:pt idx="198">
                  <c:v>0.157</c:v>
                </c:pt>
                <c:pt idx="199">
                  <c:v>0.335</c:v>
                </c:pt>
                <c:pt idx="200">
                  <c:v>0.305</c:v>
                </c:pt>
                <c:pt idx="201">
                  <c:v>0.292</c:v>
                </c:pt>
                <c:pt idx="202">
                  <c:v>0.297</c:v>
                </c:pt>
                <c:pt idx="203">
                  <c:v>0.322</c:v>
                </c:pt>
                <c:pt idx="204">
                  <c:v>0.227</c:v>
                </c:pt>
                <c:pt idx="205">
                  <c:v>0.222</c:v>
                </c:pt>
                <c:pt idx="206">
                  <c:v>0.218</c:v>
                </c:pt>
                <c:pt idx="207">
                  <c:v>0.214</c:v>
                </c:pt>
                <c:pt idx="208">
                  <c:v>0.19</c:v>
                </c:pt>
                <c:pt idx="209">
                  <c:v>0.187</c:v>
                </c:pt>
                <c:pt idx="210">
                  <c:v>0.191</c:v>
                </c:pt>
                <c:pt idx="211">
                  <c:v>0.216</c:v>
                </c:pt>
                <c:pt idx="212">
                  <c:v>0.349</c:v>
                </c:pt>
                <c:pt idx="213">
                  <c:v>0.341</c:v>
                </c:pt>
                <c:pt idx="214">
                  <c:v>0.335</c:v>
                </c:pt>
                <c:pt idx="215">
                  <c:v>0.16</c:v>
                </c:pt>
                <c:pt idx="216">
                  <c:v>0.283</c:v>
                </c:pt>
                <c:pt idx="217">
                  <c:v>0.233</c:v>
                </c:pt>
                <c:pt idx="218">
                  <c:v>0.284</c:v>
                </c:pt>
                <c:pt idx="219">
                  <c:v>0.278</c:v>
                </c:pt>
                <c:pt idx="220">
                  <c:v>0.221</c:v>
                </c:pt>
                <c:pt idx="221">
                  <c:v>0.238</c:v>
                </c:pt>
                <c:pt idx="222">
                  <c:v>0.315</c:v>
                </c:pt>
                <c:pt idx="223">
                  <c:v>0.307</c:v>
                </c:pt>
                <c:pt idx="224">
                  <c:v>0.249</c:v>
                </c:pt>
                <c:pt idx="225">
                  <c:v>0.272</c:v>
                </c:pt>
                <c:pt idx="226">
                  <c:v>0.163</c:v>
                </c:pt>
                <c:pt idx="227">
                  <c:v>0.21</c:v>
                </c:pt>
                <c:pt idx="228">
                  <c:v>0.202</c:v>
                </c:pt>
                <c:pt idx="229">
                  <c:v>0.275</c:v>
                </c:pt>
                <c:pt idx="230">
                  <c:v>0.328</c:v>
                </c:pt>
                <c:pt idx="231">
                  <c:v>0.312</c:v>
                </c:pt>
                <c:pt idx="232">
                  <c:v>0.334</c:v>
                </c:pt>
                <c:pt idx="233">
                  <c:v>0.286</c:v>
                </c:pt>
                <c:pt idx="234">
                  <c:v>0.242</c:v>
                </c:pt>
                <c:pt idx="235">
                  <c:v>0.247</c:v>
                </c:pt>
                <c:pt idx="236">
                  <c:v>0.286</c:v>
                </c:pt>
                <c:pt idx="237">
                  <c:v>0.214</c:v>
                </c:pt>
                <c:pt idx="238">
                  <c:v>0.349</c:v>
                </c:pt>
                <c:pt idx="239">
                  <c:v>0.315</c:v>
                </c:pt>
                <c:pt idx="240">
                  <c:v>0.2</c:v>
                </c:pt>
                <c:pt idx="241">
                  <c:v>0.267</c:v>
                </c:pt>
                <c:pt idx="242">
                  <c:v>0.273</c:v>
                </c:pt>
                <c:pt idx="243">
                  <c:v>0.186</c:v>
                </c:pt>
                <c:pt idx="244">
                  <c:v>0.27</c:v>
                </c:pt>
                <c:pt idx="245">
                  <c:v>0.317</c:v>
                </c:pt>
                <c:pt idx="246">
                  <c:v>0.153</c:v>
                </c:pt>
                <c:pt idx="247">
                  <c:v>0.322</c:v>
                </c:pt>
                <c:pt idx="248">
                  <c:v>0.247</c:v>
                </c:pt>
                <c:pt idx="249">
                  <c:v>0.171</c:v>
                </c:pt>
                <c:pt idx="250">
                  <c:v>0.177</c:v>
                </c:pt>
                <c:pt idx="251">
                  <c:v>0.244</c:v>
                </c:pt>
                <c:pt idx="252">
                  <c:v>0.347</c:v>
                </c:pt>
                <c:pt idx="253">
                  <c:v>0.335</c:v>
                </c:pt>
                <c:pt idx="254">
                  <c:v>0.242</c:v>
                </c:pt>
                <c:pt idx="255">
                  <c:v>0.232</c:v>
                </c:pt>
                <c:pt idx="256">
                  <c:v>0.3</c:v>
                </c:pt>
                <c:pt idx="257">
                  <c:v>0.245</c:v>
                </c:pt>
                <c:pt idx="258">
                  <c:v>0.219</c:v>
                </c:pt>
                <c:pt idx="259">
                  <c:v>0.177</c:v>
                </c:pt>
                <c:pt idx="260">
                  <c:v>0.269</c:v>
                </c:pt>
                <c:pt idx="261">
                  <c:v>0.274</c:v>
                </c:pt>
                <c:pt idx="262">
                  <c:v>0.34</c:v>
                </c:pt>
                <c:pt idx="263">
                  <c:v>0.259</c:v>
                </c:pt>
                <c:pt idx="264">
                  <c:v>0.153</c:v>
                </c:pt>
                <c:pt idx="265">
                  <c:v>0.247</c:v>
                </c:pt>
                <c:pt idx="266">
                  <c:v>0.207</c:v>
                </c:pt>
                <c:pt idx="267">
                  <c:v>0.259</c:v>
                </c:pt>
                <c:pt idx="268">
                  <c:v>0.25</c:v>
                </c:pt>
                <c:pt idx="269">
                  <c:v>0.279</c:v>
                </c:pt>
                <c:pt idx="270">
                  <c:v>0.211</c:v>
                </c:pt>
                <c:pt idx="271">
                  <c:v>0.223</c:v>
                </c:pt>
                <c:pt idx="272">
                  <c:v>0.16</c:v>
                </c:pt>
                <c:pt idx="273">
                  <c:v>0.277</c:v>
                </c:pt>
                <c:pt idx="274">
                  <c:v>0.169</c:v>
                </c:pt>
                <c:pt idx="275">
                  <c:v>0.15</c:v>
                </c:pt>
                <c:pt idx="276">
                  <c:v>0.273</c:v>
                </c:pt>
                <c:pt idx="277">
                  <c:v>0.22</c:v>
                </c:pt>
                <c:pt idx="278">
                  <c:v>0.209</c:v>
                </c:pt>
                <c:pt idx="279">
                  <c:v>0.266</c:v>
                </c:pt>
                <c:pt idx="280">
                  <c:v>0.206</c:v>
                </c:pt>
                <c:pt idx="281">
                  <c:v>0.258</c:v>
                </c:pt>
                <c:pt idx="282">
                  <c:v>0.199</c:v>
                </c:pt>
                <c:pt idx="283">
                  <c:v>0.258</c:v>
                </c:pt>
                <c:pt idx="284">
                  <c:v>0.307</c:v>
                </c:pt>
                <c:pt idx="285">
                  <c:v>0.215</c:v>
                </c:pt>
                <c:pt idx="286">
                  <c:v>0.17</c:v>
                </c:pt>
                <c:pt idx="287">
                  <c:v>0.151</c:v>
                </c:pt>
                <c:pt idx="288">
                  <c:v>0.268</c:v>
                </c:pt>
                <c:pt idx="289">
                  <c:v>0.342</c:v>
                </c:pt>
                <c:pt idx="290">
                  <c:v>0.274</c:v>
                </c:pt>
                <c:pt idx="291">
                  <c:v>0.328</c:v>
                </c:pt>
                <c:pt idx="292">
                  <c:v>0.181</c:v>
                </c:pt>
                <c:pt idx="293">
                  <c:v>0.158</c:v>
                </c:pt>
                <c:pt idx="294">
                  <c:v>0.305</c:v>
                </c:pt>
                <c:pt idx="295">
                  <c:v>0.232</c:v>
                </c:pt>
                <c:pt idx="296">
                  <c:v>0.307</c:v>
                </c:pt>
                <c:pt idx="297">
                  <c:v>0.282</c:v>
                </c:pt>
                <c:pt idx="298">
                  <c:v>0.335</c:v>
                </c:pt>
                <c:pt idx="299">
                  <c:v>0.177</c:v>
                </c:pt>
                <c:pt idx="300">
                  <c:v>0.241</c:v>
                </c:pt>
                <c:pt idx="301">
                  <c:v>0.312</c:v>
                </c:pt>
                <c:pt idx="302">
                  <c:v>0.255</c:v>
                </c:pt>
                <c:pt idx="303">
                  <c:v>0.251</c:v>
                </c:pt>
                <c:pt idx="304">
                  <c:v>0.216</c:v>
                </c:pt>
                <c:pt idx="305">
                  <c:v>0.181</c:v>
                </c:pt>
                <c:pt idx="306">
                  <c:v>0.191</c:v>
                </c:pt>
                <c:pt idx="307">
                  <c:v>0.198</c:v>
                </c:pt>
                <c:pt idx="308">
                  <c:v>0.228</c:v>
                </c:pt>
                <c:pt idx="309">
                  <c:v>0.196</c:v>
                </c:pt>
                <c:pt idx="310">
                  <c:v>0.339</c:v>
                </c:pt>
                <c:pt idx="311">
                  <c:v>0.174</c:v>
                </c:pt>
                <c:pt idx="312">
                  <c:v>0.256</c:v>
                </c:pt>
                <c:pt idx="313">
                  <c:v>0.324</c:v>
                </c:pt>
                <c:pt idx="314">
                  <c:v>0.34</c:v>
                </c:pt>
                <c:pt idx="315">
                  <c:v>0.289</c:v>
                </c:pt>
                <c:pt idx="316">
                  <c:v>0.263</c:v>
                </c:pt>
                <c:pt idx="317">
                  <c:v>0.213</c:v>
                </c:pt>
                <c:pt idx="318">
                  <c:v>0.224</c:v>
                </c:pt>
                <c:pt idx="319">
                  <c:v>0.171</c:v>
                </c:pt>
                <c:pt idx="320">
                  <c:v>0.289</c:v>
                </c:pt>
                <c:pt idx="321">
                  <c:v>0.324</c:v>
                </c:pt>
                <c:pt idx="322">
                  <c:v>0.343</c:v>
                </c:pt>
                <c:pt idx="323">
                  <c:v>0.347</c:v>
                </c:pt>
                <c:pt idx="324">
                  <c:v>0.17</c:v>
                </c:pt>
                <c:pt idx="325">
                  <c:v>0.342</c:v>
                </c:pt>
                <c:pt idx="326">
                  <c:v>0.244</c:v>
                </c:pt>
                <c:pt idx="327">
                  <c:v>0.184</c:v>
                </c:pt>
                <c:pt idx="328">
                  <c:v>0.187</c:v>
                </c:pt>
                <c:pt idx="329">
                  <c:v>0.326</c:v>
                </c:pt>
                <c:pt idx="330">
                  <c:v>0.204</c:v>
                </c:pt>
                <c:pt idx="331">
                  <c:v>0.281</c:v>
                </c:pt>
                <c:pt idx="332">
                  <c:v>0.28</c:v>
                </c:pt>
                <c:pt idx="333">
                  <c:v>0.179</c:v>
                </c:pt>
                <c:pt idx="334">
                  <c:v>0.203</c:v>
                </c:pt>
                <c:pt idx="335">
                  <c:v>0.271</c:v>
                </c:pt>
                <c:pt idx="336">
                  <c:v>0.168</c:v>
                </c:pt>
                <c:pt idx="337">
                  <c:v>0.214</c:v>
                </c:pt>
                <c:pt idx="338">
                  <c:v>0.276</c:v>
                </c:pt>
                <c:pt idx="339">
                  <c:v>0.331</c:v>
                </c:pt>
                <c:pt idx="340">
                  <c:v>0.234</c:v>
                </c:pt>
                <c:pt idx="341">
                  <c:v>0.194</c:v>
                </c:pt>
                <c:pt idx="342">
                  <c:v>0.258</c:v>
                </c:pt>
                <c:pt idx="343">
                  <c:v>0.305</c:v>
                </c:pt>
                <c:pt idx="344">
                  <c:v>0.332</c:v>
                </c:pt>
                <c:pt idx="345">
                  <c:v>0.166</c:v>
                </c:pt>
                <c:pt idx="346">
                  <c:v>0.298</c:v>
                </c:pt>
                <c:pt idx="347">
                  <c:v>0.282</c:v>
                </c:pt>
                <c:pt idx="348">
                  <c:v>0.262</c:v>
                </c:pt>
                <c:pt idx="349">
                  <c:v>0.315</c:v>
                </c:pt>
                <c:pt idx="350">
                  <c:v>0.252</c:v>
                </c:pt>
                <c:pt idx="351">
                  <c:v>0.285</c:v>
                </c:pt>
                <c:pt idx="352">
                  <c:v>0.315</c:v>
                </c:pt>
                <c:pt idx="353">
                  <c:v>0.21</c:v>
                </c:pt>
                <c:pt idx="354">
                  <c:v>0.348</c:v>
                </c:pt>
                <c:pt idx="355">
                  <c:v>0.349</c:v>
                </c:pt>
                <c:pt idx="356">
                  <c:v>0.203</c:v>
                </c:pt>
                <c:pt idx="357">
                  <c:v>0.163</c:v>
                </c:pt>
                <c:pt idx="358">
                  <c:v>0.29</c:v>
                </c:pt>
                <c:pt idx="359">
                  <c:v>0.338</c:v>
                </c:pt>
                <c:pt idx="360">
                  <c:v>0.255</c:v>
                </c:pt>
                <c:pt idx="361">
                  <c:v>0.274</c:v>
                </c:pt>
                <c:pt idx="362">
                  <c:v>0.172</c:v>
                </c:pt>
                <c:pt idx="363">
                  <c:v>0.34</c:v>
                </c:pt>
                <c:pt idx="364">
                  <c:v>0.164</c:v>
                </c:pt>
                <c:pt idx="365">
                  <c:v>0.295</c:v>
                </c:pt>
                <c:pt idx="366">
                  <c:v>0.163</c:v>
                </c:pt>
                <c:pt idx="367">
                  <c:v>0.334</c:v>
                </c:pt>
                <c:pt idx="368">
                  <c:v>0.284</c:v>
                </c:pt>
                <c:pt idx="369">
                  <c:v>0.194</c:v>
                </c:pt>
                <c:pt idx="370">
                  <c:v>0.234</c:v>
                </c:pt>
                <c:pt idx="371">
                  <c:v>0.202</c:v>
                </c:pt>
                <c:pt idx="372">
                  <c:v>0.194</c:v>
                </c:pt>
                <c:pt idx="373">
                  <c:v>0.324</c:v>
                </c:pt>
                <c:pt idx="374">
                  <c:v>0.341</c:v>
                </c:pt>
                <c:pt idx="375">
                  <c:v>0.165</c:v>
                </c:pt>
                <c:pt idx="376">
                  <c:v>0.272</c:v>
                </c:pt>
                <c:pt idx="377">
                  <c:v>0.218</c:v>
                </c:pt>
                <c:pt idx="378">
                  <c:v>0.212</c:v>
                </c:pt>
                <c:pt idx="379">
                  <c:v>0.336</c:v>
                </c:pt>
                <c:pt idx="380">
                  <c:v>0.307</c:v>
                </c:pt>
                <c:pt idx="381">
                  <c:v>0.323</c:v>
                </c:pt>
                <c:pt idx="382">
                  <c:v>0.328</c:v>
                </c:pt>
                <c:pt idx="383">
                  <c:v>0.313</c:v>
                </c:pt>
                <c:pt idx="384">
                  <c:v>0.236</c:v>
                </c:pt>
                <c:pt idx="385">
                  <c:v>0.247</c:v>
                </c:pt>
                <c:pt idx="386">
                  <c:v>0.207</c:v>
                </c:pt>
                <c:pt idx="387">
                  <c:v>0.339</c:v>
                </c:pt>
                <c:pt idx="388">
                  <c:v>0.29</c:v>
                </c:pt>
                <c:pt idx="389">
                  <c:v>0.305</c:v>
                </c:pt>
                <c:pt idx="390">
                  <c:v>0.346</c:v>
                </c:pt>
                <c:pt idx="391">
                  <c:v>0.316</c:v>
                </c:pt>
                <c:pt idx="392">
                  <c:v>0.283</c:v>
                </c:pt>
                <c:pt idx="393">
                  <c:v>0.201</c:v>
                </c:pt>
                <c:pt idx="394">
                  <c:v>0.155</c:v>
                </c:pt>
                <c:pt idx="395">
                  <c:v>0.31</c:v>
                </c:pt>
                <c:pt idx="396">
                  <c:v>0.192</c:v>
                </c:pt>
                <c:pt idx="397">
                  <c:v>0.321</c:v>
                </c:pt>
                <c:pt idx="398">
                  <c:v>0.171</c:v>
                </c:pt>
                <c:pt idx="399">
                  <c:v>0.278</c:v>
                </c:pt>
                <c:pt idx="400">
                  <c:v>0.215</c:v>
                </c:pt>
                <c:pt idx="401">
                  <c:v>0.318</c:v>
                </c:pt>
                <c:pt idx="402">
                  <c:v>0.266</c:v>
                </c:pt>
                <c:pt idx="403">
                  <c:v>0.238</c:v>
                </c:pt>
                <c:pt idx="404">
                  <c:v>0.211</c:v>
                </c:pt>
                <c:pt idx="405">
                  <c:v>0.288</c:v>
                </c:pt>
                <c:pt idx="406">
                  <c:v>0.252</c:v>
                </c:pt>
                <c:pt idx="407">
                  <c:v>0.201</c:v>
                </c:pt>
                <c:pt idx="408">
                  <c:v>0.321</c:v>
                </c:pt>
                <c:pt idx="409">
                  <c:v>0.22</c:v>
                </c:pt>
                <c:pt idx="410">
                  <c:v>0.173</c:v>
                </c:pt>
                <c:pt idx="411">
                  <c:v>0.333</c:v>
                </c:pt>
                <c:pt idx="412">
                  <c:v>0.342</c:v>
                </c:pt>
                <c:pt idx="413">
                  <c:v>0.3</c:v>
                </c:pt>
                <c:pt idx="414">
                  <c:v>0.278</c:v>
                </c:pt>
                <c:pt idx="415">
                  <c:v>0.299</c:v>
                </c:pt>
                <c:pt idx="416">
                  <c:v>0.208</c:v>
                </c:pt>
                <c:pt idx="417">
                  <c:v>0.21</c:v>
                </c:pt>
                <c:pt idx="418">
                  <c:v>0.162</c:v>
                </c:pt>
                <c:pt idx="419">
                  <c:v>0.309</c:v>
                </c:pt>
                <c:pt idx="420">
                  <c:v>0.31</c:v>
                </c:pt>
                <c:pt idx="421">
                  <c:v>0.219</c:v>
                </c:pt>
                <c:pt idx="422">
                  <c:v>0.327</c:v>
                </c:pt>
                <c:pt idx="423">
                  <c:v>0.295</c:v>
                </c:pt>
                <c:pt idx="424">
                  <c:v>0.211</c:v>
                </c:pt>
                <c:pt idx="425">
                  <c:v>0.235</c:v>
                </c:pt>
                <c:pt idx="426">
                  <c:v>0.221</c:v>
                </c:pt>
                <c:pt idx="427">
                  <c:v>0.281</c:v>
                </c:pt>
                <c:pt idx="428">
                  <c:v>0.288</c:v>
                </c:pt>
                <c:pt idx="429">
                  <c:v>0.194</c:v>
                </c:pt>
                <c:pt idx="430">
                  <c:v>0.165</c:v>
                </c:pt>
                <c:pt idx="431">
                  <c:v>0.259</c:v>
                </c:pt>
                <c:pt idx="432">
                  <c:v>0.259</c:v>
                </c:pt>
                <c:pt idx="433">
                  <c:v>0.228</c:v>
                </c:pt>
                <c:pt idx="434">
                  <c:v>0.266</c:v>
                </c:pt>
                <c:pt idx="435">
                  <c:v>0.305</c:v>
                </c:pt>
                <c:pt idx="436">
                  <c:v>0.339</c:v>
                </c:pt>
                <c:pt idx="437">
                  <c:v>0.329</c:v>
                </c:pt>
                <c:pt idx="438">
                  <c:v>0.285</c:v>
                </c:pt>
                <c:pt idx="439">
                  <c:v>0.263</c:v>
                </c:pt>
                <c:pt idx="440">
                  <c:v>0.312</c:v>
                </c:pt>
                <c:pt idx="441">
                  <c:v>0.306</c:v>
                </c:pt>
                <c:pt idx="442">
                  <c:v>0.195</c:v>
                </c:pt>
                <c:pt idx="443">
                  <c:v>0.295</c:v>
                </c:pt>
                <c:pt idx="444">
                  <c:v>0.162</c:v>
                </c:pt>
                <c:pt idx="445">
                  <c:v>0.173</c:v>
                </c:pt>
                <c:pt idx="446">
                  <c:v>0.288</c:v>
                </c:pt>
                <c:pt idx="447">
                  <c:v>0.297</c:v>
                </c:pt>
                <c:pt idx="448">
                  <c:v>0.35</c:v>
                </c:pt>
                <c:pt idx="449">
                  <c:v>0.248</c:v>
                </c:pt>
                <c:pt idx="450">
                  <c:v>0.208</c:v>
                </c:pt>
                <c:pt idx="451">
                  <c:v>0.16</c:v>
                </c:pt>
                <c:pt idx="452">
                  <c:v>0.19</c:v>
                </c:pt>
                <c:pt idx="453">
                  <c:v>0.223</c:v>
                </c:pt>
                <c:pt idx="454">
                  <c:v>0.209</c:v>
                </c:pt>
                <c:pt idx="455">
                  <c:v>0.246</c:v>
                </c:pt>
                <c:pt idx="456">
                  <c:v>0.219</c:v>
                </c:pt>
                <c:pt idx="457">
                  <c:v>0.168</c:v>
                </c:pt>
                <c:pt idx="458">
                  <c:v>0.271</c:v>
                </c:pt>
                <c:pt idx="459">
                  <c:v>0.321</c:v>
                </c:pt>
                <c:pt idx="460">
                  <c:v>0.237</c:v>
                </c:pt>
                <c:pt idx="461">
                  <c:v>0.259</c:v>
                </c:pt>
                <c:pt idx="462">
                  <c:v>0.332</c:v>
                </c:pt>
                <c:pt idx="463">
                  <c:v>0.314</c:v>
                </c:pt>
                <c:pt idx="464">
                  <c:v>0.158</c:v>
                </c:pt>
                <c:pt idx="465">
                  <c:v>0.202</c:v>
                </c:pt>
                <c:pt idx="466">
                  <c:v>0.32</c:v>
                </c:pt>
                <c:pt idx="467">
                  <c:v>0.225</c:v>
                </c:pt>
                <c:pt idx="468">
                  <c:v>0.216</c:v>
                </c:pt>
                <c:pt idx="469">
                  <c:v>0.236</c:v>
                </c:pt>
                <c:pt idx="470">
                  <c:v>0.292</c:v>
                </c:pt>
                <c:pt idx="471">
                  <c:v>0.169</c:v>
                </c:pt>
                <c:pt idx="472">
                  <c:v>0.156</c:v>
                </c:pt>
                <c:pt idx="473">
                  <c:v>0.221</c:v>
                </c:pt>
                <c:pt idx="474">
                  <c:v>0.157</c:v>
                </c:pt>
                <c:pt idx="475">
                  <c:v>0.183</c:v>
                </c:pt>
                <c:pt idx="476">
                  <c:v>0.345</c:v>
                </c:pt>
                <c:pt idx="477">
                  <c:v>0.265</c:v>
                </c:pt>
                <c:pt idx="478">
                  <c:v>0.162</c:v>
                </c:pt>
                <c:pt idx="479">
                  <c:v>0.196</c:v>
                </c:pt>
                <c:pt idx="480">
                  <c:v>0.289</c:v>
                </c:pt>
                <c:pt idx="481">
                  <c:v>0.197</c:v>
                </c:pt>
                <c:pt idx="482">
                  <c:v>0.186</c:v>
                </c:pt>
                <c:pt idx="483">
                  <c:v>0.221</c:v>
                </c:pt>
                <c:pt idx="484">
                  <c:v>0.341</c:v>
                </c:pt>
                <c:pt idx="485">
                  <c:v>0.215</c:v>
                </c:pt>
                <c:pt idx="486">
                  <c:v>0.248</c:v>
                </c:pt>
                <c:pt idx="487">
                  <c:v>0.177</c:v>
                </c:pt>
                <c:pt idx="488">
                  <c:v>0.176</c:v>
                </c:pt>
                <c:pt idx="489">
                  <c:v>0.261</c:v>
                </c:pt>
                <c:pt idx="490">
                  <c:v>0.195</c:v>
                </c:pt>
                <c:pt idx="491">
                  <c:v>0.324</c:v>
                </c:pt>
                <c:pt idx="492">
                  <c:v>0.217</c:v>
                </c:pt>
                <c:pt idx="493">
                  <c:v>0.349</c:v>
                </c:pt>
                <c:pt idx="494">
                  <c:v>0.188</c:v>
                </c:pt>
                <c:pt idx="495">
                  <c:v>0.269</c:v>
                </c:pt>
                <c:pt idx="496">
                  <c:v>0.267</c:v>
                </c:pt>
                <c:pt idx="497">
                  <c:v>0.191</c:v>
                </c:pt>
                <c:pt idx="498">
                  <c:v>0.153</c:v>
                </c:pt>
                <c:pt idx="499">
                  <c:v>0.216</c:v>
                </c:pt>
                <c:pt idx="500">
                  <c:v>0.152</c:v>
                </c:pt>
                <c:pt idx="501">
                  <c:v>0.259</c:v>
                </c:pt>
                <c:pt idx="502">
                  <c:v>0.19</c:v>
                </c:pt>
                <c:pt idx="503">
                  <c:v>0.264</c:v>
                </c:pt>
                <c:pt idx="504">
                  <c:v>0.271</c:v>
                </c:pt>
                <c:pt idx="505">
                  <c:v>0.281</c:v>
                </c:pt>
                <c:pt idx="506">
                  <c:v>0.296</c:v>
                </c:pt>
                <c:pt idx="507">
                  <c:v>0.254</c:v>
                </c:pt>
                <c:pt idx="508">
                  <c:v>0.272</c:v>
                </c:pt>
                <c:pt idx="509">
                  <c:v>0.34</c:v>
                </c:pt>
                <c:pt idx="510">
                  <c:v>0.263</c:v>
                </c:pt>
                <c:pt idx="511">
                  <c:v>0.28</c:v>
                </c:pt>
                <c:pt idx="512">
                  <c:v>0.266</c:v>
                </c:pt>
                <c:pt idx="513">
                  <c:v>0.312</c:v>
                </c:pt>
                <c:pt idx="514">
                  <c:v>0.25</c:v>
                </c:pt>
                <c:pt idx="515">
                  <c:v>0.281</c:v>
                </c:pt>
                <c:pt idx="516">
                  <c:v>0.289</c:v>
                </c:pt>
                <c:pt idx="517">
                  <c:v>0.266</c:v>
                </c:pt>
                <c:pt idx="518">
                  <c:v>0.178</c:v>
                </c:pt>
                <c:pt idx="519">
                  <c:v>0.159</c:v>
                </c:pt>
                <c:pt idx="520">
                  <c:v>0.312</c:v>
                </c:pt>
                <c:pt idx="521">
                  <c:v>0.164</c:v>
                </c:pt>
                <c:pt idx="522">
                  <c:v>0.276</c:v>
                </c:pt>
                <c:pt idx="523">
                  <c:v>0.33</c:v>
                </c:pt>
                <c:pt idx="524">
                  <c:v>0.283</c:v>
                </c:pt>
                <c:pt idx="525">
                  <c:v>0.185</c:v>
                </c:pt>
              </c:numCache>
            </c:numRef>
          </c:yVal>
          <c:smooth val="0"/>
        </c:ser>
        <c:dLbls>
          <c:showLegendKey val="0"/>
          <c:showVal val="0"/>
          <c:showCatName val="0"/>
          <c:showSerName val="0"/>
          <c:showPercent val="0"/>
          <c:showBubbleSize val="0"/>
        </c:dLbls>
        <c:axId val="-2127182752"/>
        <c:axId val="952304944"/>
      </c:scatterChart>
      <c:valAx>
        <c:axId val="-2127182752"/>
        <c:scaling>
          <c:orientation val="minMax"/>
          <c:max val="525.0"/>
          <c:min val="0.0"/>
        </c:scaling>
        <c:delete val="0"/>
        <c:axPos val="b"/>
        <c:majorTickMark val="out"/>
        <c:minorTickMark val="none"/>
        <c:tickLblPos val="nextTo"/>
        <c:spPr>
          <a:ln w="19050">
            <a:solidFill>
              <a:schemeClr val="tx1"/>
            </a:solidFill>
          </a:ln>
        </c:spPr>
        <c:txPr>
          <a:bodyPr/>
          <a:lstStyle/>
          <a:p>
            <a:pPr>
              <a:defRPr lang="ja-JP">
                <a:solidFill>
                  <a:srgbClr val="FFFFFF"/>
                </a:solidFill>
              </a:defRPr>
            </a:pPr>
            <a:endParaRPr lang="ja-JP"/>
          </a:p>
        </c:txPr>
        <c:crossAx val="952304944"/>
        <c:crosses val="autoZero"/>
        <c:crossBetween val="midCat"/>
      </c:valAx>
      <c:valAx>
        <c:axId val="952304944"/>
        <c:scaling>
          <c:orientation val="minMax"/>
          <c:max val="0.5"/>
          <c:min val="0.0"/>
        </c:scaling>
        <c:delete val="0"/>
        <c:axPos val="l"/>
        <c:numFmt formatCode="General" sourceLinked="1"/>
        <c:majorTickMark val="out"/>
        <c:minorTickMark val="none"/>
        <c:tickLblPos val="nextTo"/>
        <c:spPr>
          <a:ln w="15875">
            <a:solidFill>
              <a:schemeClr val="tx1"/>
            </a:solidFill>
          </a:ln>
        </c:spPr>
        <c:txPr>
          <a:bodyPr/>
          <a:lstStyle/>
          <a:p>
            <a:pPr>
              <a:defRPr lang="ja-JP" sz="800" b="1">
                <a:solidFill>
                  <a:schemeClr val="bg1"/>
                </a:solidFill>
              </a:defRPr>
            </a:pPr>
            <a:endParaRPr lang="ja-JP"/>
          </a:p>
        </c:txPr>
        <c:crossAx val="-2127182752"/>
        <c:crosses val="autoZero"/>
        <c:crossBetween val="midCat"/>
        <c:majorUnit val="0.25"/>
      </c:valAx>
    </c:plotArea>
    <c:plotVisOnly val="1"/>
    <c:dispBlanksAs val="gap"/>
    <c:showDLblsOverMax val="0"/>
  </c:chart>
  <c:spPr>
    <a:ln>
      <a:noFill/>
    </a:ln>
  </c:spPr>
  <c:txPr>
    <a:bodyPr/>
    <a:lstStyle/>
    <a:p>
      <a:pPr>
        <a:defRPr>
          <a:latin typeface="Helvetica"/>
          <a:cs typeface="Helvetica"/>
        </a:defRPr>
      </a:pPr>
      <a:endParaRPr lang="ja-JP"/>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noFill/>
              <a:ln>
                <a:noFill/>
              </a:ln>
              <a:effectLst/>
            </c:spPr>
          </c:marker>
          <c:trendline>
            <c:spPr>
              <a:ln w="19050">
                <a:solidFill>
                  <a:srgbClr val="FF0000"/>
                </a:solidFill>
              </a:ln>
            </c:spPr>
            <c:trendlineType val="movingAvg"/>
            <c:period val="20"/>
            <c:dispRSqr val="0"/>
            <c:dispEq val="0"/>
          </c:trendline>
          <c:yVal>
            <c:numRef>
              <c:f>Sheet1!$A$4:$TF$4</c:f>
              <c:numCache>
                <c:formatCode>General</c:formatCode>
                <c:ptCount val="526"/>
                <c:pt idx="0">
                  <c:v>0.327</c:v>
                </c:pt>
                <c:pt idx="1">
                  <c:v>0.224</c:v>
                </c:pt>
                <c:pt idx="2">
                  <c:v>0.337</c:v>
                </c:pt>
                <c:pt idx="3">
                  <c:v>0.222</c:v>
                </c:pt>
                <c:pt idx="4">
                  <c:v>0.293</c:v>
                </c:pt>
                <c:pt idx="5">
                  <c:v>0.202</c:v>
                </c:pt>
                <c:pt idx="6">
                  <c:v>0.169</c:v>
                </c:pt>
                <c:pt idx="7">
                  <c:v>0.327</c:v>
                </c:pt>
                <c:pt idx="8">
                  <c:v>0.288</c:v>
                </c:pt>
                <c:pt idx="9">
                  <c:v>0.274</c:v>
                </c:pt>
                <c:pt idx="10">
                  <c:v>0.274</c:v>
                </c:pt>
                <c:pt idx="11">
                  <c:v>0.173</c:v>
                </c:pt>
                <c:pt idx="12">
                  <c:v>0.18</c:v>
                </c:pt>
                <c:pt idx="13">
                  <c:v>0.339</c:v>
                </c:pt>
                <c:pt idx="14">
                  <c:v>0.18</c:v>
                </c:pt>
                <c:pt idx="15">
                  <c:v>0.306</c:v>
                </c:pt>
                <c:pt idx="16">
                  <c:v>0.182</c:v>
                </c:pt>
                <c:pt idx="17">
                  <c:v>0.165</c:v>
                </c:pt>
                <c:pt idx="18">
                  <c:v>0.274</c:v>
                </c:pt>
                <c:pt idx="19">
                  <c:v>0.194</c:v>
                </c:pt>
                <c:pt idx="20">
                  <c:v>0.343</c:v>
                </c:pt>
                <c:pt idx="21">
                  <c:v>0.277</c:v>
                </c:pt>
                <c:pt idx="22">
                  <c:v>0.206</c:v>
                </c:pt>
                <c:pt idx="23">
                  <c:v>0.239</c:v>
                </c:pt>
                <c:pt idx="24">
                  <c:v>0.237</c:v>
                </c:pt>
                <c:pt idx="25">
                  <c:v>0.262</c:v>
                </c:pt>
                <c:pt idx="26">
                  <c:v>0.187</c:v>
                </c:pt>
                <c:pt idx="27">
                  <c:v>0.196</c:v>
                </c:pt>
                <c:pt idx="28">
                  <c:v>0.269</c:v>
                </c:pt>
                <c:pt idx="29">
                  <c:v>0.205</c:v>
                </c:pt>
                <c:pt idx="30">
                  <c:v>0.35</c:v>
                </c:pt>
                <c:pt idx="31">
                  <c:v>0.248</c:v>
                </c:pt>
                <c:pt idx="32">
                  <c:v>0.23</c:v>
                </c:pt>
                <c:pt idx="33">
                  <c:v>0.188</c:v>
                </c:pt>
                <c:pt idx="34">
                  <c:v>0.328</c:v>
                </c:pt>
                <c:pt idx="35">
                  <c:v>0.19</c:v>
                </c:pt>
                <c:pt idx="36">
                  <c:v>0.231</c:v>
                </c:pt>
                <c:pt idx="37">
                  <c:v>0.24</c:v>
                </c:pt>
                <c:pt idx="38">
                  <c:v>0.278</c:v>
                </c:pt>
                <c:pt idx="39">
                  <c:v>0.176</c:v>
                </c:pt>
                <c:pt idx="40">
                  <c:v>0.215</c:v>
                </c:pt>
                <c:pt idx="41">
                  <c:v>0.236</c:v>
                </c:pt>
                <c:pt idx="42">
                  <c:v>0.293</c:v>
                </c:pt>
                <c:pt idx="43">
                  <c:v>0.184</c:v>
                </c:pt>
                <c:pt idx="44">
                  <c:v>0.312</c:v>
                </c:pt>
                <c:pt idx="45">
                  <c:v>0.32</c:v>
                </c:pt>
                <c:pt idx="46">
                  <c:v>0.192</c:v>
                </c:pt>
                <c:pt idx="47">
                  <c:v>0.222</c:v>
                </c:pt>
                <c:pt idx="48">
                  <c:v>0.301</c:v>
                </c:pt>
                <c:pt idx="49">
                  <c:v>0.179</c:v>
                </c:pt>
                <c:pt idx="50">
                  <c:v>0.26</c:v>
                </c:pt>
                <c:pt idx="51">
                  <c:v>0.235</c:v>
                </c:pt>
                <c:pt idx="52">
                  <c:v>0.202</c:v>
                </c:pt>
                <c:pt idx="53">
                  <c:v>0.228</c:v>
                </c:pt>
                <c:pt idx="54">
                  <c:v>0.251</c:v>
                </c:pt>
                <c:pt idx="55">
                  <c:v>0.169</c:v>
                </c:pt>
                <c:pt idx="56">
                  <c:v>0.279</c:v>
                </c:pt>
                <c:pt idx="57">
                  <c:v>0.182</c:v>
                </c:pt>
                <c:pt idx="58">
                  <c:v>0.339</c:v>
                </c:pt>
                <c:pt idx="59">
                  <c:v>0.235</c:v>
                </c:pt>
                <c:pt idx="60">
                  <c:v>0.245</c:v>
                </c:pt>
                <c:pt idx="61">
                  <c:v>0.288</c:v>
                </c:pt>
                <c:pt idx="62">
                  <c:v>0.245</c:v>
                </c:pt>
                <c:pt idx="63">
                  <c:v>0.218</c:v>
                </c:pt>
                <c:pt idx="64">
                  <c:v>0.3</c:v>
                </c:pt>
                <c:pt idx="65">
                  <c:v>0.319</c:v>
                </c:pt>
                <c:pt idx="66">
                  <c:v>0.165</c:v>
                </c:pt>
                <c:pt idx="67">
                  <c:v>0.259</c:v>
                </c:pt>
                <c:pt idx="68">
                  <c:v>0.273</c:v>
                </c:pt>
                <c:pt idx="69">
                  <c:v>0.198</c:v>
                </c:pt>
                <c:pt idx="70">
                  <c:v>0.271</c:v>
                </c:pt>
                <c:pt idx="71">
                  <c:v>0.247</c:v>
                </c:pt>
                <c:pt idx="72">
                  <c:v>0.224</c:v>
                </c:pt>
                <c:pt idx="73">
                  <c:v>0.197</c:v>
                </c:pt>
                <c:pt idx="74">
                  <c:v>0.261</c:v>
                </c:pt>
                <c:pt idx="75">
                  <c:v>0.196</c:v>
                </c:pt>
                <c:pt idx="76">
                  <c:v>0.196</c:v>
                </c:pt>
                <c:pt idx="77">
                  <c:v>0.342</c:v>
                </c:pt>
                <c:pt idx="78">
                  <c:v>0.166</c:v>
                </c:pt>
                <c:pt idx="79">
                  <c:v>0.285</c:v>
                </c:pt>
                <c:pt idx="80">
                  <c:v>0.199</c:v>
                </c:pt>
                <c:pt idx="81">
                  <c:v>0.242</c:v>
                </c:pt>
                <c:pt idx="82">
                  <c:v>0.226</c:v>
                </c:pt>
                <c:pt idx="83">
                  <c:v>0.28</c:v>
                </c:pt>
                <c:pt idx="84">
                  <c:v>0.249</c:v>
                </c:pt>
                <c:pt idx="85">
                  <c:v>0.207</c:v>
                </c:pt>
                <c:pt idx="86">
                  <c:v>0.257</c:v>
                </c:pt>
                <c:pt idx="87">
                  <c:v>0.265</c:v>
                </c:pt>
                <c:pt idx="88">
                  <c:v>0.328</c:v>
                </c:pt>
                <c:pt idx="89">
                  <c:v>0.337</c:v>
                </c:pt>
                <c:pt idx="90">
                  <c:v>0.228</c:v>
                </c:pt>
                <c:pt idx="91">
                  <c:v>0.233</c:v>
                </c:pt>
                <c:pt idx="92">
                  <c:v>0.307</c:v>
                </c:pt>
                <c:pt idx="93">
                  <c:v>0.301</c:v>
                </c:pt>
                <c:pt idx="94">
                  <c:v>0.154</c:v>
                </c:pt>
                <c:pt idx="95">
                  <c:v>0.285</c:v>
                </c:pt>
                <c:pt idx="96">
                  <c:v>0.346</c:v>
                </c:pt>
                <c:pt idx="97">
                  <c:v>0.278</c:v>
                </c:pt>
                <c:pt idx="98">
                  <c:v>0.197</c:v>
                </c:pt>
                <c:pt idx="99">
                  <c:v>0.342</c:v>
                </c:pt>
                <c:pt idx="100">
                  <c:v>0.3</c:v>
                </c:pt>
                <c:pt idx="101">
                  <c:v>0.151</c:v>
                </c:pt>
                <c:pt idx="102">
                  <c:v>0.299</c:v>
                </c:pt>
                <c:pt idx="103">
                  <c:v>0.241</c:v>
                </c:pt>
                <c:pt idx="104">
                  <c:v>0.165</c:v>
                </c:pt>
                <c:pt idx="105">
                  <c:v>0.35</c:v>
                </c:pt>
                <c:pt idx="106">
                  <c:v>0.339</c:v>
                </c:pt>
                <c:pt idx="107">
                  <c:v>0.305</c:v>
                </c:pt>
                <c:pt idx="108">
                  <c:v>0.169</c:v>
                </c:pt>
                <c:pt idx="109">
                  <c:v>0.274</c:v>
                </c:pt>
                <c:pt idx="110">
                  <c:v>0.248</c:v>
                </c:pt>
                <c:pt idx="111">
                  <c:v>0.243</c:v>
                </c:pt>
                <c:pt idx="112">
                  <c:v>0.33</c:v>
                </c:pt>
                <c:pt idx="113">
                  <c:v>0.336</c:v>
                </c:pt>
                <c:pt idx="114">
                  <c:v>0.24</c:v>
                </c:pt>
                <c:pt idx="115">
                  <c:v>0.299</c:v>
                </c:pt>
                <c:pt idx="116">
                  <c:v>0.178</c:v>
                </c:pt>
                <c:pt idx="117">
                  <c:v>0.186</c:v>
                </c:pt>
                <c:pt idx="118">
                  <c:v>0.298</c:v>
                </c:pt>
                <c:pt idx="119">
                  <c:v>0.289</c:v>
                </c:pt>
                <c:pt idx="120">
                  <c:v>0.16</c:v>
                </c:pt>
                <c:pt idx="121">
                  <c:v>0.288</c:v>
                </c:pt>
                <c:pt idx="122">
                  <c:v>0.226</c:v>
                </c:pt>
                <c:pt idx="123">
                  <c:v>0.266</c:v>
                </c:pt>
                <c:pt idx="124">
                  <c:v>0.18</c:v>
                </c:pt>
                <c:pt idx="125">
                  <c:v>0.267</c:v>
                </c:pt>
                <c:pt idx="126">
                  <c:v>0.202</c:v>
                </c:pt>
                <c:pt idx="127">
                  <c:v>0.273</c:v>
                </c:pt>
                <c:pt idx="128">
                  <c:v>0.336</c:v>
                </c:pt>
                <c:pt idx="129">
                  <c:v>0.283</c:v>
                </c:pt>
                <c:pt idx="130">
                  <c:v>0.193</c:v>
                </c:pt>
                <c:pt idx="131">
                  <c:v>0.29</c:v>
                </c:pt>
                <c:pt idx="132">
                  <c:v>0.279</c:v>
                </c:pt>
                <c:pt idx="133">
                  <c:v>0.194</c:v>
                </c:pt>
                <c:pt idx="134">
                  <c:v>0.28</c:v>
                </c:pt>
                <c:pt idx="135">
                  <c:v>0.202</c:v>
                </c:pt>
                <c:pt idx="136">
                  <c:v>0.225</c:v>
                </c:pt>
                <c:pt idx="137">
                  <c:v>0.349</c:v>
                </c:pt>
                <c:pt idx="138">
                  <c:v>0.284</c:v>
                </c:pt>
                <c:pt idx="139">
                  <c:v>0.347</c:v>
                </c:pt>
                <c:pt idx="140">
                  <c:v>0.246</c:v>
                </c:pt>
                <c:pt idx="141">
                  <c:v>0.291</c:v>
                </c:pt>
                <c:pt idx="142">
                  <c:v>0.264</c:v>
                </c:pt>
                <c:pt idx="143">
                  <c:v>0.186</c:v>
                </c:pt>
                <c:pt idx="144">
                  <c:v>0.267</c:v>
                </c:pt>
                <c:pt idx="145">
                  <c:v>0.286</c:v>
                </c:pt>
                <c:pt idx="146">
                  <c:v>0.259</c:v>
                </c:pt>
                <c:pt idx="147">
                  <c:v>0.305</c:v>
                </c:pt>
                <c:pt idx="148">
                  <c:v>0.29</c:v>
                </c:pt>
                <c:pt idx="149">
                  <c:v>0.316</c:v>
                </c:pt>
                <c:pt idx="150">
                  <c:v>0.18</c:v>
                </c:pt>
                <c:pt idx="151">
                  <c:v>0.277</c:v>
                </c:pt>
                <c:pt idx="152">
                  <c:v>0.254</c:v>
                </c:pt>
                <c:pt idx="153">
                  <c:v>0.297</c:v>
                </c:pt>
                <c:pt idx="154">
                  <c:v>0.35</c:v>
                </c:pt>
                <c:pt idx="155">
                  <c:v>0.245</c:v>
                </c:pt>
                <c:pt idx="156">
                  <c:v>0.337</c:v>
                </c:pt>
                <c:pt idx="157">
                  <c:v>0.165</c:v>
                </c:pt>
                <c:pt idx="158">
                  <c:v>0.337</c:v>
                </c:pt>
                <c:pt idx="159">
                  <c:v>0.257</c:v>
                </c:pt>
                <c:pt idx="160">
                  <c:v>0.239</c:v>
                </c:pt>
                <c:pt idx="161">
                  <c:v>0.34</c:v>
                </c:pt>
                <c:pt idx="162">
                  <c:v>0.235</c:v>
                </c:pt>
                <c:pt idx="163">
                  <c:v>0.333</c:v>
                </c:pt>
                <c:pt idx="164">
                  <c:v>0.229</c:v>
                </c:pt>
                <c:pt idx="165">
                  <c:v>0.313</c:v>
                </c:pt>
                <c:pt idx="166">
                  <c:v>0.273</c:v>
                </c:pt>
                <c:pt idx="167">
                  <c:v>0.199</c:v>
                </c:pt>
                <c:pt idx="168">
                  <c:v>0.166</c:v>
                </c:pt>
                <c:pt idx="169">
                  <c:v>0.343</c:v>
                </c:pt>
                <c:pt idx="170">
                  <c:v>0.334</c:v>
                </c:pt>
                <c:pt idx="171">
                  <c:v>0.248</c:v>
                </c:pt>
                <c:pt idx="172">
                  <c:v>0.28</c:v>
                </c:pt>
                <c:pt idx="173">
                  <c:v>0.29</c:v>
                </c:pt>
                <c:pt idx="174">
                  <c:v>0.209</c:v>
                </c:pt>
                <c:pt idx="175">
                  <c:v>0.254</c:v>
                </c:pt>
                <c:pt idx="176">
                  <c:v>0.2</c:v>
                </c:pt>
                <c:pt idx="177">
                  <c:v>0.21</c:v>
                </c:pt>
                <c:pt idx="178">
                  <c:v>0.297</c:v>
                </c:pt>
                <c:pt idx="179">
                  <c:v>0.162</c:v>
                </c:pt>
                <c:pt idx="180">
                  <c:v>0.255</c:v>
                </c:pt>
                <c:pt idx="181">
                  <c:v>0.221</c:v>
                </c:pt>
                <c:pt idx="182">
                  <c:v>0.154</c:v>
                </c:pt>
                <c:pt idx="183">
                  <c:v>0.283</c:v>
                </c:pt>
                <c:pt idx="184">
                  <c:v>0.235</c:v>
                </c:pt>
                <c:pt idx="185">
                  <c:v>0.311</c:v>
                </c:pt>
                <c:pt idx="186">
                  <c:v>0.297</c:v>
                </c:pt>
                <c:pt idx="187">
                  <c:v>0.339</c:v>
                </c:pt>
                <c:pt idx="188">
                  <c:v>0.342</c:v>
                </c:pt>
                <c:pt idx="189">
                  <c:v>0.241</c:v>
                </c:pt>
                <c:pt idx="190">
                  <c:v>0.255</c:v>
                </c:pt>
                <c:pt idx="191">
                  <c:v>0.203</c:v>
                </c:pt>
                <c:pt idx="192">
                  <c:v>0.319</c:v>
                </c:pt>
                <c:pt idx="193">
                  <c:v>0.232</c:v>
                </c:pt>
                <c:pt idx="194">
                  <c:v>0.16</c:v>
                </c:pt>
                <c:pt idx="195">
                  <c:v>0.266</c:v>
                </c:pt>
                <c:pt idx="196">
                  <c:v>0.233</c:v>
                </c:pt>
                <c:pt idx="197">
                  <c:v>0.177</c:v>
                </c:pt>
                <c:pt idx="198">
                  <c:v>0.157</c:v>
                </c:pt>
                <c:pt idx="199">
                  <c:v>0.335</c:v>
                </c:pt>
                <c:pt idx="200">
                  <c:v>0.305</c:v>
                </c:pt>
                <c:pt idx="201">
                  <c:v>0.292</c:v>
                </c:pt>
                <c:pt idx="202">
                  <c:v>0.297</c:v>
                </c:pt>
                <c:pt idx="203">
                  <c:v>0.322</c:v>
                </c:pt>
                <c:pt idx="204">
                  <c:v>0.227</c:v>
                </c:pt>
                <c:pt idx="205">
                  <c:v>0.222</c:v>
                </c:pt>
                <c:pt idx="206">
                  <c:v>0.218</c:v>
                </c:pt>
                <c:pt idx="207">
                  <c:v>0.214</c:v>
                </c:pt>
                <c:pt idx="208">
                  <c:v>0.19</c:v>
                </c:pt>
                <c:pt idx="209">
                  <c:v>0.187</c:v>
                </c:pt>
                <c:pt idx="210">
                  <c:v>0.191</c:v>
                </c:pt>
                <c:pt idx="211">
                  <c:v>0.216</c:v>
                </c:pt>
                <c:pt idx="212">
                  <c:v>0.349</c:v>
                </c:pt>
                <c:pt idx="213">
                  <c:v>0.341</c:v>
                </c:pt>
                <c:pt idx="214">
                  <c:v>0.335</c:v>
                </c:pt>
                <c:pt idx="215">
                  <c:v>0.16</c:v>
                </c:pt>
                <c:pt idx="216">
                  <c:v>0.283</c:v>
                </c:pt>
                <c:pt idx="217">
                  <c:v>0.233</c:v>
                </c:pt>
                <c:pt idx="218">
                  <c:v>0.284</c:v>
                </c:pt>
                <c:pt idx="219">
                  <c:v>0.278</c:v>
                </c:pt>
                <c:pt idx="220">
                  <c:v>0.221</c:v>
                </c:pt>
                <c:pt idx="221">
                  <c:v>0.238</c:v>
                </c:pt>
                <c:pt idx="222">
                  <c:v>0.315</c:v>
                </c:pt>
                <c:pt idx="223">
                  <c:v>0.307</c:v>
                </c:pt>
                <c:pt idx="224">
                  <c:v>0.249</c:v>
                </c:pt>
                <c:pt idx="225">
                  <c:v>0.272</c:v>
                </c:pt>
                <c:pt idx="226">
                  <c:v>0.163</c:v>
                </c:pt>
                <c:pt idx="227">
                  <c:v>0.21</c:v>
                </c:pt>
                <c:pt idx="228">
                  <c:v>0.202</c:v>
                </c:pt>
                <c:pt idx="229">
                  <c:v>0.275</c:v>
                </c:pt>
                <c:pt idx="230">
                  <c:v>0.328</c:v>
                </c:pt>
                <c:pt idx="231">
                  <c:v>0.312</c:v>
                </c:pt>
                <c:pt idx="232">
                  <c:v>0.334</c:v>
                </c:pt>
                <c:pt idx="233">
                  <c:v>0.286</c:v>
                </c:pt>
                <c:pt idx="234">
                  <c:v>0.242</c:v>
                </c:pt>
                <c:pt idx="235">
                  <c:v>0.247</c:v>
                </c:pt>
                <c:pt idx="236">
                  <c:v>0.286</c:v>
                </c:pt>
                <c:pt idx="237">
                  <c:v>0.214</c:v>
                </c:pt>
                <c:pt idx="238">
                  <c:v>0.349</c:v>
                </c:pt>
                <c:pt idx="239">
                  <c:v>0.315</c:v>
                </c:pt>
                <c:pt idx="240">
                  <c:v>0.2</c:v>
                </c:pt>
                <c:pt idx="241">
                  <c:v>0.267</c:v>
                </c:pt>
                <c:pt idx="242">
                  <c:v>0.273</c:v>
                </c:pt>
                <c:pt idx="243">
                  <c:v>0.186</c:v>
                </c:pt>
                <c:pt idx="244">
                  <c:v>0.27</c:v>
                </c:pt>
                <c:pt idx="245">
                  <c:v>0.317</c:v>
                </c:pt>
                <c:pt idx="246">
                  <c:v>0.153</c:v>
                </c:pt>
                <c:pt idx="247">
                  <c:v>0.322</c:v>
                </c:pt>
                <c:pt idx="248">
                  <c:v>0.247</c:v>
                </c:pt>
                <c:pt idx="249">
                  <c:v>0.171</c:v>
                </c:pt>
                <c:pt idx="250">
                  <c:v>0.177</c:v>
                </c:pt>
                <c:pt idx="251">
                  <c:v>0.244</c:v>
                </c:pt>
                <c:pt idx="252">
                  <c:v>0.347</c:v>
                </c:pt>
                <c:pt idx="253">
                  <c:v>0.335</c:v>
                </c:pt>
                <c:pt idx="254">
                  <c:v>0.242</c:v>
                </c:pt>
                <c:pt idx="255">
                  <c:v>0.232</c:v>
                </c:pt>
                <c:pt idx="256">
                  <c:v>0.3</c:v>
                </c:pt>
                <c:pt idx="257">
                  <c:v>0.245</c:v>
                </c:pt>
                <c:pt idx="258">
                  <c:v>0.219</c:v>
                </c:pt>
                <c:pt idx="259">
                  <c:v>0.177</c:v>
                </c:pt>
                <c:pt idx="260">
                  <c:v>0.269</c:v>
                </c:pt>
                <c:pt idx="261">
                  <c:v>0.274</c:v>
                </c:pt>
                <c:pt idx="262">
                  <c:v>0.34</c:v>
                </c:pt>
                <c:pt idx="263">
                  <c:v>0.259</c:v>
                </c:pt>
                <c:pt idx="264">
                  <c:v>0.153</c:v>
                </c:pt>
                <c:pt idx="265">
                  <c:v>0.247</c:v>
                </c:pt>
                <c:pt idx="266">
                  <c:v>0.207</c:v>
                </c:pt>
                <c:pt idx="267">
                  <c:v>0.259</c:v>
                </c:pt>
                <c:pt idx="268">
                  <c:v>0.25</c:v>
                </c:pt>
                <c:pt idx="269">
                  <c:v>0.279</c:v>
                </c:pt>
                <c:pt idx="270">
                  <c:v>0.211</c:v>
                </c:pt>
                <c:pt idx="271">
                  <c:v>0.223</c:v>
                </c:pt>
                <c:pt idx="272">
                  <c:v>0.16</c:v>
                </c:pt>
                <c:pt idx="273">
                  <c:v>0.277</c:v>
                </c:pt>
                <c:pt idx="274">
                  <c:v>0.169</c:v>
                </c:pt>
                <c:pt idx="275">
                  <c:v>0.15</c:v>
                </c:pt>
                <c:pt idx="276">
                  <c:v>0.273</c:v>
                </c:pt>
                <c:pt idx="277">
                  <c:v>0.22</c:v>
                </c:pt>
                <c:pt idx="278">
                  <c:v>0.209</c:v>
                </c:pt>
                <c:pt idx="279">
                  <c:v>0.266</c:v>
                </c:pt>
                <c:pt idx="280">
                  <c:v>0.206</c:v>
                </c:pt>
                <c:pt idx="281">
                  <c:v>0.258</c:v>
                </c:pt>
                <c:pt idx="282">
                  <c:v>0.199</c:v>
                </c:pt>
                <c:pt idx="283">
                  <c:v>0.258</c:v>
                </c:pt>
                <c:pt idx="284">
                  <c:v>0.307</c:v>
                </c:pt>
                <c:pt idx="285">
                  <c:v>0.215</c:v>
                </c:pt>
                <c:pt idx="286">
                  <c:v>0.17</c:v>
                </c:pt>
                <c:pt idx="287">
                  <c:v>0.151</c:v>
                </c:pt>
                <c:pt idx="288">
                  <c:v>0.268</c:v>
                </c:pt>
                <c:pt idx="289">
                  <c:v>0.342</c:v>
                </c:pt>
                <c:pt idx="290">
                  <c:v>0.274</c:v>
                </c:pt>
                <c:pt idx="291">
                  <c:v>0.328</c:v>
                </c:pt>
                <c:pt idx="292">
                  <c:v>0.181</c:v>
                </c:pt>
                <c:pt idx="293">
                  <c:v>0.158</c:v>
                </c:pt>
                <c:pt idx="294">
                  <c:v>0.305</c:v>
                </c:pt>
                <c:pt idx="295">
                  <c:v>0.232</c:v>
                </c:pt>
                <c:pt idx="296">
                  <c:v>0.307</c:v>
                </c:pt>
                <c:pt idx="297">
                  <c:v>0.282</c:v>
                </c:pt>
                <c:pt idx="298">
                  <c:v>0.335</c:v>
                </c:pt>
                <c:pt idx="299">
                  <c:v>0.177</c:v>
                </c:pt>
                <c:pt idx="300">
                  <c:v>0.241</c:v>
                </c:pt>
                <c:pt idx="301">
                  <c:v>0.312</c:v>
                </c:pt>
                <c:pt idx="302">
                  <c:v>0.255</c:v>
                </c:pt>
                <c:pt idx="303">
                  <c:v>0.251</c:v>
                </c:pt>
                <c:pt idx="304">
                  <c:v>0.216</c:v>
                </c:pt>
                <c:pt idx="305">
                  <c:v>0.181</c:v>
                </c:pt>
                <c:pt idx="306">
                  <c:v>0.191</c:v>
                </c:pt>
                <c:pt idx="307">
                  <c:v>0.198</c:v>
                </c:pt>
                <c:pt idx="308">
                  <c:v>0.228</c:v>
                </c:pt>
                <c:pt idx="309">
                  <c:v>0.196</c:v>
                </c:pt>
                <c:pt idx="310">
                  <c:v>0.339</c:v>
                </c:pt>
                <c:pt idx="311">
                  <c:v>0.174</c:v>
                </c:pt>
                <c:pt idx="312">
                  <c:v>0.256</c:v>
                </c:pt>
                <c:pt idx="313">
                  <c:v>0.324</c:v>
                </c:pt>
                <c:pt idx="314">
                  <c:v>0.34</c:v>
                </c:pt>
                <c:pt idx="315">
                  <c:v>0.289</c:v>
                </c:pt>
                <c:pt idx="316">
                  <c:v>0.263</c:v>
                </c:pt>
                <c:pt idx="317">
                  <c:v>0.213</c:v>
                </c:pt>
                <c:pt idx="318">
                  <c:v>0.224</c:v>
                </c:pt>
                <c:pt idx="319">
                  <c:v>0.171</c:v>
                </c:pt>
                <c:pt idx="320">
                  <c:v>0.289</c:v>
                </c:pt>
                <c:pt idx="321">
                  <c:v>0.324</c:v>
                </c:pt>
                <c:pt idx="322">
                  <c:v>0.343</c:v>
                </c:pt>
                <c:pt idx="323">
                  <c:v>0.347</c:v>
                </c:pt>
                <c:pt idx="324">
                  <c:v>0.17</c:v>
                </c:pt>
                <c:pt idx="325">
                  <c:v>0.342</c:v>
                </c:pt>
                <c:pt idx="326">
                  <c:v>0.244</c:v>
                </c:pt>
                <c:pt idx="327">
                  <c:v>0.184</c:v>
                </c:pt>
                <c:pt idx="328">
                  <c:v>0.187</c:v>
                </c:pt>
                <c:pt idx="329">
                  <c:v>0.326</c:v>
                </c:pt>
                <c:pt idx="330">
                  <c:v>0.204</c:v>
                </c:pt>
                <c:pt idx="331">
                  <c:v>0.281</c:v>
                </c:pt>
                <c:pt idx="332">
                  <c:v>0.28</c:v>
                </c:pt>
                <c:pt idx="333">
                  <c:v>0.179</c:v>
                </c:pt>
                <c:pt idx="334">
                  <c:v>0.203</c:v>
                </c:pt>
                <c:pt idx="335">
                  <c:v>0.271</c:v>
                </c:pt>
                <c:pt idx="336">
                  <c:v>0.168</c:v>
                </c:pt>
                <c:pt idx="337">
                  <c:v>0.214</c:v>
                </c:pt>
                <c:pt idx="338">
                  <c:v>0.276</c:v>
                </c:pt>
                <c:pt idx="339">
                  <c:v>0.331</c:v>
                </c:pt>
                <c:pt idx="340">
                  <c:v>0.234</c:v>
                </c:pt>
                <c:pt idx="341">
                  <c:v>0.194</c:v>
                </c:pt>
                <c:pt idx="342">
                  <c:v>0.258</c:v>
                </c:pt>
                <c:pt idx="343">
                  <c:v>0.305</c:v>
                </c:pt>
                <c:pt idx="344">
                  <c:v>0.332</c:v>
                </c:pt>
                <c:pt idx="345">
                  <c:v>0.166</c:v>
                </c:pt>
                <c:pt idx="346">
                  <c:v>0.298</c:v>
                </c:pt>
                <c:pt idx="347">
                  <c:v>0.282</c:v>
                </c:pt>
                <c:pt idx="348">
                  <c:v>0.262</c:v>
                </c:pt>
                <c:pt idx="349">
                  <c:v>0.315</c:v>
                </c:pt>
                <c:pt idx="350">
                  <c:v>0.252</c:v>
                </c:pt>
                <c:pt idx="351">
                  <c:v>0.285</c:v>
                </c:pt>
                <c:pt idx="352">
                  <c:v>0.315</c:v>
                </c:pt>
                <c:pt idx="353">
                  <c:v>0.21</c:v>
                </c:pt>
                <c:pt idx="354">
                  <c:v>0.348</c:v>
                </c:pt>
                <c:pt idx="355">
                  <c:v>0.349</c:v>
                </c:pt>
                <c:pt idx="356">
                  <c:v>0.203</c:v>
                </c:pt>
                <c:pt idx="357">
                  <c:v>0.163</c:v>
                </c:pt>
                <c:pt idx="358">
                  <c:v>0.29</c:v>
                </c:pt>
                <c:pt idx="359">
                  <c:v>0.338</c:v>
                </c:pt>
                <c:pt idx="360">
                  <c:v>0.255</c:v>
                </c:pt>
                <c:pt idx="361">
                  <c:v>0.274</c:v>
                </c:pt>
                <c:pt idx="362">
                  <c:v>0.172</c:v>
                </c:pt>
                <c:pt idx="363">
                  <c:v>0.34</c:v>
                </c:pt>
                <c:pt idx="364">
                  <c:v>0.164</c:v>
                </c:pt>
                <c:pt idx="365">
                  <c:v>0.295</c:v>
                </c:pt>
                <c:pt idx="366">
                  <c:v>0.163</c:v>
                </c:pt>
                <c:pt idx="367">
                  <c:v>0.334</c:v>
                </c:pt>
                <c:pt idx="368">
                  <c:v>0.284</c:v>
                </c:pt>
                <c:pt idx="369">
                  <c:v>0.194</c:v>
                </c:pt>
                <c:pt idx="370">
                  <c:v>0.234</c:v>
                </c:pt>
                <c:pt idx="371">
                  <c:v>0.202</c:v>
                </c:pt>
                <c:pt idx="372">
                  <c:v>0.194</c:v>
                </c:pt>
                <c:pt idx="373">
                  <c:v>0.324</c:v>
                </c:pt>
                <c:pt idx="374">
                  <c:v>0.341</c:v>
                </c:pt>
                <c:pt idx="375">
                  <c:v>0.165</c:v>
                </c:pt>
                <c:pt idx="376">
                  <c:v>0.272</c:v>
                </c:pt>
                <c:pt idx="377">
                  <c:v>0.218</c:v>
                </c:pt>
                <c:pt idx="378">
                  <c:v>0.212</c:v>
                </c:pt>
                <c:pt idx="379">
                  <c:v>0.336</c:v>
                </c:pt>
                <c:pt idx="380">
                  <c:v>0.307</c:v>
                </c:pt>
                <c:pt idx="381">
                  <c:v>0.323</c:v>
                </c:pt>
                <c:pt idx="382">
                  <c:v>0.328</c:v>
                </c:pt>
                <c:pt idx="383">
                  <c:v>0.313</c:v>
                </c:pt>
                <c:pt idx="384">
                  <c:v>0.236</c:v>
                </c:pt>
                <c:pt idx="385">
                  <c:v>0.247</c:v>
                </c:pt>
                <c:pt idx="386">
                  <c:v>0.207</c:v>
                </c:pt>
                <c:pt idx="387">
                  <c:v>0.339</c:v>
                </c:pt>
                <c:pt idx="388">
                  <c:v>0.29</c:v>
                </c:pt>
                <c:pt idx="389">
                  <c:v>0.305</c:v>
                </c:pt>
                <c:pt idx="390">
                  <c:v>0.346</c:v>
                </c:pt>
                <c:pt idx="391">
                  <c:v>0.316</c:v>
                </c:pt>
                <c:pt idx="392">
                  <c:v>0.283</c:v>
                </c:pt>
                <c:pt idx="393">
                  <c:v>0.201</c:v>
                </c:pt>
                <c:pt idx="394">
                  <c:v>0.155</c:v>
                </c:pt>
                <c:pt idx="395">
                  <c:v>0.31</c:v>
                </c:pt>
                <c:pt idx="396">
                  <c:v>0.192</c:v>
                </c:pt>
                <c:pt idx="397">
                  <c:v>0.321</c:v>
                </c:pt>
                <c:pt idx="398">
                  <c:v>0.171</c:v>
                </c:pt>
                <c:pt idx="399">
                  <c:v>0.278</c:v>
                </c:pt>
                <c:pt idx="400">
                  <c:v>0.215</c:v>
                </c:pt>
                <c:pt idx="401">
                  <c:v>0.318</c:v>
                </c:pt>
                <c:pt idx="402">
                  <c:v>0.266</c:v>
                </c:pt>
                <c:pt idx="403">
                  <c:v>0.238</c:v>
                </c:pt>
                <c:pt idx="404">
                  <c:v>0.211</c:v>
                </c:pt>
                <c:pt idx="405">
                  <c:v>0.288</c:v>
                </c:pt>
                <c:pt idx="406">
                  <c:v>0.252</c:v>
                </c:pt>
                <c:pt idx="407">
                  <c:v>0.201</c:v>
                </c:pt>
                <c:pt idx="408">
                  <c:v>0.321</c:v>
                </c:pt>
                <c:pt idx="409">
                  <c:v>0.22</c:v>
                </c:pt>
                <c:pt idx="410">
                  <c:v>0.173</c:v>
                </c:pt>
                <c:pt idx="411">
                  <c:v>0.333</c:v>
                </c:pt>
                <c:pt idx="412">
                  <c:v>0.342</c:v>
                </c:pt>
                <c:pt idx="413">
                  <c:v>0.3</c:v>
                </c:pt>
                <c:pt idx="414">
                  <c:v>0.278</c:v>
                </c:pt>
                <c:pt idx="415">
                  <c:v>0.299</c:v>
                </c:pt>
                <c:pt idx="416">
                  <c:v>0.208</c:v>
                </c:pt>
                <c:pt idx="417">
                  <c:v>0.21</c:v>
                </c:pt>
                <c:pt idx="418">
                  <c:v>0.162</c:v>
                </c:pt>
                <c:pt idx="419">
                  <c:v>0.309</c:v>
                </c:pt>
                <c:pt idx="420">
                  <c:v>0.31</c:v>
                </c:pt>
                <c:pt idx="421">
                  <c:v>0.219</c:v>
                </c:pt>
                <c:pt idx="422">
                  <c:v>0.327</c:v>
                </c:pt>
                <c:pt idx="423">
                  <c:v>0.295</c:v>
                </c:pt>
                <c:pt idx="424">
                  <c:v>0.211</c:v>
                </c:pt>
                <c:pt idx="425">
                  <c:v>0.235</c:v>
                </c:pt>
                <c:pt idx="426">
                  <c:v>0.221</c:v>
                </c:pt>
                <c:pt idx="427">
                  <c:v>0.281</c:v>
                </c:pt>
                <c:pt idx="428">
                  <c:v>0.288</c:v>
                </c:pt>
                <c:pt idx="429">
                  <c:v>0.194</c:v>
                </c:pt>
                <c:pt idx="430">
                  <c:v>0.165</c:v>
                </c:pt>
                <c:pt idx="431">
                  <c:v>0.259</c:v>
                </c:pt>
                <c:pt idx="432">
                  <c:v>0.259</c:v>
                </c:pt>
                <c:pt idx="433">
                  <c:v>0.228</c:v>
                </c:pt>
                <c:pt idx="434">
                  <c:v>0.266</c:v>
                </c:pt>
                <c:pt idx="435">
                  <c:v>0.305</c:v>
                </c:pt>
                <c:pt idx="436">
                  <c:v>0.339</c:v>
                </c:pt>
                <c:pt idx="437">
                  <c:v>0.329</c:v>
                </c:pt>
                <c:pt idx="438">
                  <c:v>0.285</c:v>
                </c:pt>
                <c:pt idx="439">
                  <c:v>0.263</c:v>
                </c:pt>
                <c:pt idx="440">
                  <c:v>0.312</c:v>
                </c:pt>
                <c:pt idx="441">
                  <c:v>0.306</c:v>
                </c:pt>
                <c:pt idx="442">
                  <c:v>0.195</c:v>
                </c:pt>
                <c:pt idx="443">
                  <c:v>0.295</c:v>
                </c:pt>
                <c:pt idx="444">
                  <c:v>0.162</c:v>
                </c:pt>
                <c:pt idx="445">
                  <c:v>0.173</c:v>
                </c:pt>
                <c:pt idx="446">
                  <c:v>0.288</c:v>
                </c:pt>
                <c:pt idx="447">
                  <c:v>0.297</c:v>
                </c:pt>
                <c:pt idx="448">
                  <c:v>0.35</c:v>
                </c:pt>
                <c:pt idx="449">
                  <c:v>0.248</c:v>
                </c:pt>
                <c:pt idx="450">
                  <c:v>0.208</c:v>
                </c:pt>
                <c:pt idx="451">
                  <c:v>0.16</c:v>
                </c:pt>
                <c:pt idx="452">
                  <c:v>0.19</c:v>
                </c:pt>
                <c:pt idx="453">
                  <c:v>0.223</c:v>
                </c:pt>
                <c:pt idx="454">
                  <c:v>0.209</c:v>
                </c:pt>
                <c:pt idx="455">
                  <c:v>0.246</c:v>
                </c:pt>
                <c:pt idx="456">
                  <c:v>0.219</c:v>
                </c:pt>
                <c:pt idx="457">
                  <c:v>0.168</c:v>
                </c:pt>
                <c:pt idx="458">
                  <c:v>0.271</c:v>
                </c:pt>
                <c:pt idx="459">
                  <c:v>0.321</c:v>
                </c:pt>
                <c:pt idx="460">
                  <c:v>0.237</c:v>
                </c:pt>
                <c:pt idx="461">
                  <c:v>0.259</c:v>
                </c:pt>
                <c:pt idx="462">
                  <c:v>0.332</c:v>
                </c:pt>
                <c:pt idx="463">
                  <c:v>0.314</c:v>
                </c:pt>
                <c:pt idx="464">
                  <c:v>0.158</c:v>
                </c:pt>
                <c:pt idx="465">
                  <c:v>0.202</c:v>
                </c:pt>
                <c:pt idx="466">
                  <c:v>0.32</c:v>
                </c:pt>
                <c:pt idx="467">
                  <c:v>0.225</c:v>
                </c:pt>
                <c:pt idx="468">
                  <c:v>0.216</c:v>
                </c:pt>
                <c:pt idx="469">
                  <c:v>0.236</c:v>
                </c:pt>
                <c:pt idx="470">
                  <c:v>0.292</c:v>
                </c:pt>
                <c:pt idx="471">
                  <c:v>0.169</c:v>
                </c:pt>
                <c:pt idx="472">
                  <c:v>0.156</c:v>
                </c:pt>
                <c:pt idx="473">
                  <c:v>0.221</c:v>
                </c:pt>
                <c:pt idx="474">
                  <c:v>0.157</c:v>
                </c:pt>
                <c:pt idx="475">
                  <c:v>0.183</c:v>
                </c:pt>
                <c:pt idx="476">
                  <c:v>0.345</c:v>
                </c:pt>
                <c:pt idx="477">
                  <c:v>0.265</c:v>
                </c:pt>
                <c:pt idx="478">
                  <c:v>0.162</c:v>
                </c:pt>
                <c:pt idx="479">
                  <c:v>0.196</c:v>
                </c:pt>
                <c:pt idx="480">
                  <c:v>0.289</c:v>
                </c:pt>
                <c:pt idx="481">
                  <c:v>0.197</c:v>
                </c:pt>
                <c:pt idx="482">
                  <c:v>0.186</c:v>
                </c:pt>
                <c:pt idx="483">
                  <c:v>0.221</c:v>
                </c:pt>
                <c:pt idx="484">
                  <c:v>0.341</c:v>
                </c:pt>
                <c:pt idx="485">
                  <c:v>0.215</c:v>
                </c:pt>
                <c:pt idx="486">
                  <c:v>0.248</c:v>
                </c:pt>
                <c:pt idx="487">
                  <c:v>0.177</c:v>
                </c:pt>
                <c:pt idx="488">
                  <c:v>0.176</c:v>
                </c:pt>
                <c:pt idx="489">
                  <c:v>0.261</c:v>
                </c:pt>
                <c:pt idx="490">
                  <c:v>0.195</c:v>
                </c:pt>
                <c:pt idx="491">
                  <c:v>0.324</c:v>
                </c:pt>
                <c:pt idx="492">
                  <c:v>0.217</c:v>
                </c:pt>
                <c:pt idx="493">
                  <c:v>0.349</c:v>
                </c:pt>
                <c:pt idx="494">
                  <c:v>0.188</c:v>
                </c:pt>
                <c:pt idx="495">
                  <c:v>0.269</c:v>
                </c:pt>
                <c:pt idx="496">
                  <c:v>0.267</c:v>
                </c:pt>
                <c:pt idx="497">
                  <c:v>0.191</c:v>
                </c:pt>
                <c:pt idx="498">
                  <c:v>0.153</c:v>
                </c:pt>
                <c:pt idx="499">
                  <c:v>0.216</c:v>
                </c:pt>
                <c:pt idx="500">
                  <c:v>0.152</c:v>
                </c:pt>
                <c:pt idx="501">
                  <c:v>0.259</c:v>
                </c:pt>
                <c:pt idx="502">
                  <c:v>0.19</c:v>
                </c:pt>
                <c:pt idx="503">
                  <c:v>0.264</c:v>
                </c:pt>
                <c:pt idx="504">
                  <c:v>0.271</c:v>
                </c:pt>
                <c:pt idx="505">
                  <c:v>0.281</c:v>
                </c:pt>
                <c:pt idx="506">
                  <c:v>0.296</c:v>
                </c:pt>
                <c:pt idx="507">
                  <c:v>0.254</c:v>
                </c:pt>
                <c:pt idx="508">
                  <c:v>0.272</c:v>
                </c:pt>
                <c:pt idx="509">
                  <c:v>0.34</c:v>
                </c:pt>
                <c:pt idx="510">
                  <c:v>0.263</c:v>
                </c:pt>
                <c:pt idx="511">
                  <c:v>0.28</c:v>
                </c:pt>
                <c:pt idx="512">
                  <c:v>0.266</c:v>
                </c:pt>
                <c:pt idx="513">
                  <c:v>0.312</c:v>
                </c:pt>
                <c:pt idx="514">
                  <c:v>0.25</c:v>
                </c:pt>
                <c:pt idx="515">
                  <c:v>0.281</c:v>
                </c:pt>
                <c:pt idx="516">
                  <c:v>0.289</c:v>
                </c:pt>
                <c:pt idx="517">
                  <c:v>0.266</c:v>
                </c:pt>
                <c:pt idx="518">
                  <c:v>0.178</c:v>
                </c:pt>
                <c:pt idx="519">
                  <c:v>0.159</c:v>
                </c:pt>
                <c:pt idx="520">
                  <c:v>0.312</c:v>
                </c:pt>
                <c:pt idx="521">
                  <c:v>0.164</c:v>
                </c:pt>
                <c:pt idx="522">
                  <c:v>0.276</c:v>
                </c:pt>
                <c:pt idx="523">
                  <c:v>0.33</c:v>
                </c:pt>
                <c:pt idx="524">
                  <c:v>0.283</c:v>
                </c:pt>
                <c:pt idx="525">
                  <c:v>0.185</c:v>
                </c:pt>
              </c:numCache>
            </c:numRef>
          </c:yVal>
          <c:smooth val="0"/>
        </c:ser>
        <c:dLbls>
          <c:showLegendKey val="0"/>
          <c:showVal val="0"/>
          <c:showCatName val="0"/>
          <c:showSerName val="0"/>
          <c:showPercent val="0"/>
          <c:showBubbleSize val="0"/>
        </c:dLbls>
        <c:axId val="1066022352"/>
        <c:axId val="1066128992"/>
      </c:scatterChart>
      <c:valAx>
        <c:axId val="1066022352"/>
        <c:scaling>
          <c:orientation val="minMax"/>
          <c:max val="525.0"/>
          <c:min val="0.0"/>
        </c:scaling>
        <c:delete val="1"/>
        <c:axPos val="b"/>
        <c:majorTickMark val="out"/>
        <c:minorTickMark val="none"/>
        <c:tickLblPos val="nextTo"/>
        <c:crossAx val="1066128992"/>
        <c:crosses val="autoZero"/>
        <c:crossBetween val="midCat"/>
      </c:valAx>
      <c:valAx>
        <c:axId val="1066128992"/>
        <c:scaling>
          <c:orientation val="minMax"/>
          <c:max val="0.5"/>
          <c:min val="0.0"/>
        </c:scaling>
        <c:delete val="1"/>
        <c:axPos val="l"/>
        <c:numFmt formatCode="General" sourceLinked="1"/>
        <c:majorTickMark val="out"/>
        <c:minorTickMark val="none"/>
        <c:tickLblPos val="nextTo"/>
        <c:crossAx val="1066022352"/>
        <c:crosses val="autoZero"/>
        <c:crossBetween val="midCat"/>
        <c:majorUnit val="0.25"/>
      </c:valAx>
      <c:spPr>
        <a:noFill/>
      </c:spPr>
    </c:plotArea>
    <c:plotVisOnly val="1"/>
    <c:dispBlanksAs val="gap"/>
    <c:showDLblsOverMax val="0"/>
  </c:chart>
  <c:spPr>
    <a:noFill/>
    <a:ln>
      <a:noFill/>
    </a:ln>
  </c:spPr>
  <c:txPr>
    <a:bodyPr/>
    <a:lstStyle/>
    <a:p>
      <a:pPr>
        <a:defRPr>
          <a:latin typeface="Helvetica"/>
          <a:cs typeface="Helvetica"/>
        </a:defRPr>
      </a:pPr>
      <a:endParaRPr lang="ja-JP"/>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solidFill>
                <a:srgbClr val="FFCC66"/>
              </a:solidFill>
              <a:ln>
                <a:noFill/>
              </a:ln>
              <a:effectLst/>
            </c:spPr>
          </c:marker>
          <c:yVal>
            <c:numRef>
              <c:f>Sheet1!$A$4:$TF$4</c:f>
              <c:numCache>
                <c:formatCode>General</c:formatCode>
                <c:ptCount val="526"/>
                <c:pt idx="0">
                  <c:v>0.327</c:v>
                </c:pt>
                <c:pt idx="1">
                  <c:v>0.224</c:v>
                </c:pt>
                <c:pt idx="2">
                  <c:v>0.337</c:v>
                </c:pt>
                <c:pt idx="3">
                  <c:v>0.222</c:v>
                </c:pt>
                <c:pt idx="4">
                  <c:v>0.293</c:v>
                </c:pt>
                <c:pt idx="5">
                  <c:v>0.202</c:v>
                </c:pt>
                <c:pt idx="6">
                  <c:v>0.169</c:v>
                </c:pt>
                <c:pt idx="7">
                  <c:v>0.327</c:v>
                </c:pt>
                <c:pt idx="8">
                  <c:v>0.288</c:v>
                </c:pt>
                <c:pt idx="9">
                  <c:v>0.274</c:v>
                </c:pt>
                <c:pt idx="10">
                  <c:v>0.274</c:v>
                </c:pt>
                <c:pt idx="11">
                  <c:v>0.173</c:v>
                </c:pt>
                <c:pt idx="12">
                  <c:v>0.18</c:v>
                </c:pt>
                <c:pt idx="13">
                  <c:v>0.339</c:v>
                </c:pt>
                <c:pt idx="14">
                  <c:v>0.18</c:v>
                </c:pt>
                <c:pt idx="15">
                  <c:v>0.306</c:v>
                </c:pt>
                <c:pt idx="16">
                  <c:v>0.182</c:v>
                </c:pt>
                <c:pt idx="17">
                  <c:v>0.165</c:v>
                </c:pt>
                <c:pt idx="18">
                  <c:v>0.274</c:v>
                </c:pt>
                <c:pt idx="19">
                  <c:v>0.194</c:v>
                </c:pt>
                <c:pt idx="20">
                  <c:v>0.343</c:v>
                </c:pt>
                <c:pt idx="21">
                  <c:v>0.277</c:v>
                </c:pt>
                <c:pt idx="22">
                  <c:v>0.206</c:v>
                </c:pt>
                <c:pt idx="23">
                  <c:v>0.239</c:v>
                </c:pt>
                <c:pt idx="24">
                  <c:v>0.237</c:v>
                </c:pt>
                <c:pt idx="25">
                  <c:v>0.262</c:v>
                </c:pt>
                <c:pt idx="26">
                  <c:v>0.187</c:v>
                </c:pt>
                <c:pt idx="27">
                  <c:v>0.196</c:v>
                </c:pt>
                <c:pt idx="28">
                  <c:v>0.269</c:v>
                </c:pt>
                <c:pt idx="29">
                  <c:v>0.205</c:v>
                </c:pt>
                <c:pt idx="30">
                  <c:v>0.35</c:v>
                </c:pt>
                <c:pt idx="31">
                  <c:v>0.248</c:v>
                </c:pt>
                <c:pt idx="32">
                  <c:v>0.23</c:v>
                </c:pt>
                <c:pt idx="33">
                  <c:v>0.188</c:v>
                </c:pt>
                <c:pt idx="34">
                  <c:v>0.328</c:v>
                </c:pt>
                <c:pt idx="35">
                  <c:v>0.19</c:v>
                </c:pt>
                <c:pt idx="36">
                  <c:v>0.231</c:v>
                </c:pt>
                <c:pt idx="37">
                  <c:v>0.24</c:v>
                </c:pt>
                <c:pt idx="38">
                  <c:v>0.278</c:v>
                </c:pt>
                <c:pt idx="39">
                  <c:v>0.176</c:v>
                </c:pt>
                <c:pt idx="40">
                  <c:v>0.215</c:v>
                </c:pt>
                <c:pt idx="41">
                  <c:v>0.236</c:v>
                </c:pt>
                <c:pt idx="42">
                  <c:v>0.293</c:v>
                </c:pt>
                <c:pt idx="43">
                  <c:v>0.184</c:v>
                </c:pt>
                <c:pt idx="44">
                  <c:v>0.312</c:v>
                </c:pt>
                <c:pt idx="45">
                  <c:v>0.32</c:v>
                </c:pt>
                <c:pt idx="46">
                  <c:v>0.192</c:v>
                </c:pt>
                <c:pt idx="47">
                  <c:v>0.222</c:v>
                </c:pt>
                <c:pt idx="48">
                  <c:v>0.301</c:v>
                </c:pt>
                <c:pt idx="49">
                  <c:v>0.179</c:v>
                </c:pt>
                <c:pt idx="50">
                  <c:v>0.26</c:v>
                </c:pt>
                <c:pt idx="51">
                  <c:v>0.235</c:v>
                </c:pt>
                <c:pt idx="52">
                  <c:v>0.202</c:v>
                </c:pt>
                <c:pt idx="53">
                  <c:v>0.228</c:v>
                </c:pt>
                <c:pt idx="54">
                  <c:v>0.251</c:v>
                </c:pt>
                <c:pt idx="55">
                  <c:v>0.169</c:v>
                </c:pt>
                <c:pt idx="56">
                  <c:v>0.279</c:v>
                </c:pt>
                <c:pt idx="57">
                  <c:v>0.182</c:v>
                </c:pt>
                <c:pt idx="58">
                  <c:v>0.339</c:v>
                </c:pt>
                <c:pt idx="59">
                  <c:v>0.235</c:v>
                </c:pt>
                <c:pt idx="60">
                  <c:v>0.245</c:v>
                </c:pt>
                <c:pt idx="61">
                  <c:v>0.288</c:v>
                </c:pt>
                <c:pt idx="62">
                  <c:v>0.245</c:v>
                </c:pt>
                <c:pt idx="63">
                  <c:v>0.218</c:v>
                </c:pt>
                <c:pt idx="64">
                  <c:v>0.3</c:v>
                </c:pt>
                <c:pt idx="65">
                  <c:v>0.319</c:v>
                </c:pt>
                <c:pt idx="66">
                  <c:v>0.165</c:v>
                </c:pt>
                <c:pt idx="67">
                  <c:v>0.259</c:v>
                </c:pt>
                <c:pt idx="68">
                  <c:v>0.273</c:v>
                </c:pt>
                <c:pt idx="69">
                  <c:v>0.198</c:v>
                </c:pt>
                <c:pt idx="70">
                  <c:v>0.271</c:v>
                </c:pt>
                <c:pt idx="71">
                  <c:v>0.247</c:v>
                </c:pt>
                <c:pt idx="72">
                  <c:v>0.224</c:v>
                </c:pt>
                <c:pt idx="73">
                  <c:v>0.197</c:v>
                </c:pt>
                <c:pt idx="74">
                  <c:v>0.261</c:v>
                </c:pt>
                <c:pt idx="75">
                  <c:v>0.196</c:v>
                </c:pt>
                <c:pt idx="76">
                  <c:v>0.196</c:v>
                </c:pt>
                <c:pt idx="77">
                  <c:v>0.342</c:v>
                </c:pt>
                <c:pt idx="78">
                  <c:v>0.166</c:v>
                </c:pt>
                <c:pt idx="79">
                  <c:v>0.285</c:v>
                </c:pt>
                <c:pt idx="80">
                  <c:v>0.199</c:v>
                </c:pt>
                <c:pt idx="81">
                  <c:v>0.242</c:v>
                </c:pt>
                <c:pt idx="82">
                  <c:v>0.226</c:v>
                </c:pt>
                <c:pt idx="83">
                  <c:v>0.28</c:v>
                </c:pt>
                <c:pt idx="84">
                  <c:v>0.249</c:v>
                </c:pt>
                <c:pt idx="85">
                  <c:v>0.207</c:v>
                </c:pt>
                <c:pt idx="86">
                  <c:v>0.257</c:v>
                </c:pt>
                <c:pt idx="87">
                  <c:v>0.265</c:v>
                </c:pt>
                <c:pt idx="88">
                  <c:v>0.328</c:v>
                </c:pt>
                <c:pt idx="89">
                  <c:v>0.337</c:v>
                </c:pt>
                <c:pt idx="90">
                  <c:v>0.228</c:v>
                </c:pt>
                <c:pt idx="91">
                  <c:v>0.233</c:v>
                </c:pt>
                <c:pt idx="92">
                  <c:v>0.307</c:v>
                </c:pt>
                <c:pt idx="93">
                  <c:v>0.301</c:v>
                </c:pt>
                <c:pt idx="94">
                  <c:v>0.154</c:v>
                </c:pt>
                <c:pt idx="95">
                  <c:v>0.285</c:v>
                </c:pt>
                <c:pt idx="96">
                  <c:v>0.346</c:v>
                </c:pt>
                <c:pt idx="97">
                  <c:v>0.278</c:v>
                </c:pt>
                <c:pt idx="98">
                  <c:v>0.197</c:v>
                </c:pt>
                <c:pt idx="99">
                  <c:v>0.342</c:v>
                </c:pt>
                <c:pt idx="100">
                  <c:v>0.3</c:v>
                </c:pt>
                <c:pt idx="101">
                  <c:v>0.151</c:v>
                </c:pt>
                <c:pt idx="102">
                  <c:v>0.299</c:v>
                </c:pt>
                <c:pt idx="103">
                  <c:v>0.241</c:v>
                </c:pt>
                <c:pt idx="104">
                  <c:v>0.165</c:v>
                </c:pt>
                <c:pt idx="105">
                  <c:v>0.35</c:v>
                </c:pt>
                <c:pt idx="106">
                  <c:v>0.339</c:v>
                </c:pt>
                <c:pt idx="107">
                  <c:v>0.305</c:v>
                </c:pt>
                <c:pt idx="108">
                  <c:v>0.169</c:v>
                </c:pt>
                <c:pt idx="109">
                  <c:v>0.274</c:v>
                </c:pt>
                <c:pt idx="110">
                  <c:v>0.248</c:v>
                </c:pt>
                <c:pt idx="111">
                  <c:v>0.243</c:v>
                </c:pt>
                <c:pt idx="112">
                  <c:v>0.33</c:v>
                </c:pt>
                <c:pt idx="113">
                  <c:v>0.336</c:v>
                </c:pt>
                <c:pt idx="114">
                  <c:v>0.24</c:v>
                </c:pt>
                <c:pt idx="115">
                  <c:v>0.299</c:v>
                </c:pt>
                <c:pt idx="116">
                  <c:v>0.178</c:v>
                </c:pt>
                <c:pt idx="117">
                  <c:v>0.186</c:v>
                </c:pt>
                <c:pt idx="118">
                  <c:v>0.298</c:v>
                </c:pt>
                <c:pt idx="119">
                  <c:v>0.289</c:v>
                </c:pt>
                <c:pt idx="120">
                  <c:v>0.16</c:v>
                </c:pt>
                <c:pt idx="121">
                  <c:v>0.288</c:v>
                </c:pt>
                <c:pt idx="122">
                  <c:v>0.226</c:v>
                </c:pt>
                <c:pt idx="123">
                  <c:v>0.266</c:v>
                </c:pt>
                <c:pt idx="124">
                  <c:v>0.18</c:v>
                </c:pt>
                <c:pt idx="125">
                  <c:v>0.267</c:v>
                </c:pt>
                <c:pt idx="126">
                  <c:v>0.202</c:v>
                </c:pt>
                <c:pt idx="127">
                  <c:v>0.273</c:v>
                </c:pt>
                <c:pt idx="128">
                  <c:v>0.336</c:v>
                </c:pt>
                <c:pt idx="129">
                  <c:v>0.283</c:v>
                </c:pt>
                <c:pt idx="130">
                  <c:v>0.193</c:v>
                </c:pt>
                <c:pt idx="131">
                  <c:v>0.29</c:v>
                </c:pt>
                <c:pt idx="132">
                  <c:v>0.279</c:v>
                </c:pt>
                <c:pt idx="133">
                  <c:v>0.194</c:v>
                </c:pt>
                <c:pt idx="134">
                  <c:v>0.28</c:v>
                </c:pt>
                <c:pt idx="135">
                  <c:v>0.202</c:v>
                </c:pt>
                <c:pt idx="136">
                  <c:v>0.225</c:v>
                </c:pt>
                <c:pt idx="137">
                  <c:v>0.349</c:v>
                </c:pt>
                <c:pt idx="138">
                  <c:v>0.284</c:v>
                </c:pt>
                <c:pt idx="139">
                  <c:v>0.347</c:v>
                </c:pt>
                <c:pt idx="140">
                  <c:v>0.246</c:v>
                </c:pt>
                <c:pt idx="141">
                  <c:v>0.291</c:v>
                </c:pt>
                <c:pt idx="142">
                  <c:v>0.264</c:v>
                </c:pt>
                <c:pt idx="143">
                  <c:v>0.186</c:v>
                </c:pt>
                <c:pt idx="144">
                  <c:v>0.267</c:v>
                </c:pt>
                <c:pt idx="145">
                  <c:v>0.286</c:v>
                </c:pt>
                <c:pt idx="146">
                  <c:v>0.259</c:v>
                </c:pt>
                <c:pt idx="147">
                  <c:v>0.305</c:v>
                </c:pt>
                <c:pt idx="148">
                  <c:v>0.29</c:v>
                </c:pt>
                <c:pt idx="149">
                  <c:v>0.316</c:v>
                </c:pt>
                <c:pt idx="150">
                  <c:v>0.18</c:v>
                </c:pt>
                <c:pt idx="151">
                  <c:v>0.277</c:v>
                </c:pt>
                <c:pt idx="152">
                  <c:v>0.254</c:v>
                </c:pt>
                <c:pt idx="153">
                  <c:v>0.297</c:v>
                </c:pt>
                <c:pt idx="154">
                  <c:v>0.35</c:v>
                </c:pt>
                <c:pt idx="155">
                  <c:v>0.245</c:v>
                </c:pt>
                <c:pt idx="156">
                  <c:v>0.337</c:v>
                </c:pt>
                <c:pt idx="157">
                  <c:v>0.165</c:v>
                </c:pt>
                <c:pt idx="158">
                  <c:v>0.337</c:v>
                </c:pt>
                <c:pt idx="159">
                  <c:v>0.257</c:v>
                </c:pt>
                <c:pt idx="160">
                  <c:v>0.239</c:v>
                </c:pt>
                <c:pt idx="161">
                  <c:v>0.34</c:v>
                </c:pt>
                <c:pt idx="162">
                  <c:v>0.235</c:v>
                </c:pt>
                <c:pt idx="163">
                  <c:v>0.333</c:v>
                </c:pt>
                <c:pt idx="164">
                  <c:v>0.229</c:v>
                </c:pt>
                <c:pt idx="165">
                  <c:v>0.313</c:v>
                </c:pt>
                <c:pt idx="166">
                  <c:v>0.273</c:v>
                </c:pt>
                <c:pt idx="167">
                  <c:v>0.199</c:v>
                </c:pt>
                <c:pt idx="168">
                  <c:v>0.166</c:v>
                </c:pt>
                <c:pt idx="169">
                  <c:v>0.343</c:v>
                </c:pt>
                <c:pt idx="170">
                  <c:v>0.334</c:v>
                </c:pt>
                <c:pt idx="171">
                  <c:v>0.248</c:v>
                </c:pt>
                <c:pt idx="172">
                  <c:v>0.28</c:v>
                </c:pt>
                <c:pt idx="173">
                  <c:v>0.29</c:v>
                </c:pt>
                <c:pt idx="174">
                  <c:v>0.209</c:v>
                </c:pt>
                <c:pt idx="175">
                  <c:v>0.254</c:v>
                </c:pt>
                <c:pt idx="176">
                  <c:v>0.2</c:v>
                </c:pt>
                <c:pt idx="177">
                  <c:v>0.21</c:v>
                </c:pt>
                <c:pt idx="178">
                  <c:v>0.297</c:v>
                </c:pt>
                <c:pt idx="179">
                  <c:v>0.162</c:v>
                </c:pt>
                <c:pt idx="180">
                  <c:v>0.255</c:v>
                </c:pt>
                <c:pt idx="181">
                  <c:v>0.221</c:v>
                </c:pt>
                <c:pt idx="182">
                  <c:v>0.154</c:v>
                </c:pt>
                <c:pt idx="183">
                  <c:v>0.283</c:v>
                </c:pt>
                <c:pt idx="184">
                  <c:v>0.235</c:v>
                </c:pt>
                <c:pt idx="185">
                  <c:v>0.311</c:v>
                </c:pt>
                <c:pt idx="186">
                  <c:v>0.297</c:v>
                </c:pt>
                <c:pt idx="187">
                  <c:v>0.339</c:v>
                </c:pt>
                <c:pt idx="188">
                  <c:v>0.342</c:v>
                </c:pt>
                <c:pt idx="189">
                  <c:v>0.241</c:v>
                </c:pt>
                <c:pt idx="190">
                  <c:v>0.255</c:v>
                </c:pt>
                <c:pt idx="191">
                  <c:v>0.203</c:v>
                </c:pt>
                <c:pt idx="192">
                  <c:v>0.319</c:v>
                </c:pt>
                <c:pt idx="193">
                  <c:v>0.232</c:v>
                </c:pt>
                <c:pt idx="194">
                  <c:v>0.16</c:v>
                </c:pt>
                <c:pt idx="195">
                  <c:v>0.266</c:v>
                </c:pt>
                <c:pt idx="196">
                  <c:v>0.233</c:v>
                </c:pt>
                <c:pt idx="197">
                  <c:v>0.177</c:v>
                </c:pt>
                <c:pt idx="198">
                  <c:v>0.157</c:v>
                </c:pt>
                <c:pt idx="199">
                  <c:v>0.335</c:v>
                </c:pt>
                <c:pt idx="200">
                  <c:v>0.305</c:v>
                </c:pt>
                <c:pt idx="201">
                  <c:v>0.292</c:v>
                </c:pt>
                <c:pt idx="202">
                  <c:v>0.297</c:v>
                </c:pt>
                <c:pt idx="203">
                  <c:v>0.322</c:v>
                </c:pt>
                <c:pt idx="204">
                  <c:v>0.227</c:v>
                </c:pt>
                <c:pt idx="205">
                  <c:v>0.222</c:v>
                </c:pt>
                <c:pt idx="206">
                  <c:v>0.218</c:v>
                </c:pt>
                <c:pt idx="207">
                  <c:v>0.214</c:v>
                </c:pt>
                <c:pt idx="208">
                  <c:v>0.19</c:v>
                </c:pt>
                <c:pt idx="209">
                  <c:v>0.187</c:v>
                </c:pt>
                <c:pt idx="210">
                  <c:v>0.191</c:v>
                </c:pt>
                <c:pt idx="211">
                  <c:v>0.216</c:v>
                </c:pt>
                <c:pt idx="212">
                  <c:v>0.349</c:v>
                </c:pt>
                <c:pt idx="213">
                  <c:v>0.341</c:v>
                </c:pt>
                <c:pt idx="214">
                  <c:v>0.335</c:v>
                </c:pt>
                <c:pt idx="215">
                  <c:v>0.16</c:v>
                </c:pt>
                <c:pt idx="216">
                  <c:v>0.283</c:v>
                </c:pt>
                <c:pt idx="217">
                  <c:v>0.233</c:v>
                </c:pt>
                <c:pt idx="218">
                  <c:v>0.284</c:v>
                </c:pt>
                <c:pt idx="219">
                  <c:v>0.278</c:v>
                </c:pt>
                <c:pt idx="220">
                  <c:v>0.221</c:v>
                </c:pt>
                <c:pt idx="221">
                  <c:v>0.238</c:v>
                </c:pt>
                <c:pt idx="222">
                  <c:v>0.315</c:v>
                </c:pt>
                <c:pt idx="223">
                  <c:v>0.307</c:v>
                </c:pt>
                <c:pt idx="224">
                  <c:v>0.249</c:v>
                </c:pt>
                <c:pt idx="225">
                  <c:v>0.272</c:v>
                </c:pt>
                <c:pt idx="226">
                  <c:v>0.163</c:v>
                </c:pt>
                <c:pt idx="227">
                  <c:v>0.21</c:v>
                </c:pt>
                <c:pt idx="228">
                  <c:v>0.202</c:v>
                </c:pt>
                <c:pt idx="229">
                  <c:v>0.275</c:v>
                </c:pt>
                <c:pt idx="230">
                  <c:v>0.328</c:v>
                </c:pt>
                <c:pt idx="231">
                  <c:v>0.312</c:v>
                </c:pt>
                <c:pt idx="232">
                  <c:v>0.334</c:v>
                </c:pt>
                <c:pt idx="233">
                  <c:v>0.286</c:v>
                </c:pt>
                <c:pt idx="234">
                  <c:v>0.242</c:v>
                </c:pt>
                <c:pt idx="235">
                  <c:v>0.247</c:v>
                </c:pt>
                <c:pt idx="236">
                  <c:v>0.286</c:v>
                </c:pt>
                <c:pt idx="237">
                  <c:v>0.214</c:v>
                </c:pt>
                <c:pt idx="238">
                  <c:v>0.349</c:v>
                </c:pt>
                <c:pt idx="239">
                  <c:v>0.315</c:v>
                </c:pt>
                <c:pt idx="240">
                  <c:v>0.2</c:v>
                </c:pt>
                <c:pt idx="241">
                  <c:v>0.267</c:v>
                </c:pt>
                <c:pt idx="242">
                  <c:v>0.273</c:v>
                </c:pt>
                <c:pt idx="243">
                  <c:v>0.186</c:v>
                </c:pt>
                <c:pt idx="244">
                  <c:v>0.27</c:v>
                </c:pt>
                <c:pt idx="245">
                  <c:v>0.317</c:v>
                </c:pt>
                <c:pt idx="246">
                  <c:v>0.153</c:v>
                </c:pt>
                <c:pt idx="247">
                  <c:v>0.322</c:v>
                </c:pt>
                <c:pt idx="248">
                  <c:v>0.247</c:v>
                </c:pt>
                <c:pt idx="249">
                  <c:v>0.171</c:v>
                </c:pt>
                <c:pt idx="250">
                  <c:v>0.177</c:v>
                </c:pt>
                <c:pt idx="251">
                  <c:v>0.244</c:v>
                </c:pt>
                <c:pt idx="252">
                  <c:v>0.347</c:v>
                </c:pt>
                <c:pt idx="253">
                  <c:v>0.335</c:v>
                </c:pt>
                <c:pt idx="254">
                  <c:v>0.242</c:v>
                </c:pt>
                <c:pt idx="255">
                  <c:v>0.232</c:v>
                </c:pt>
                <c:pt idx="256">
                  <c:v>0.3</c:v>
                </c:pt>
                <c:pt idx="257">
                  <c:v>0.245</c:v>
                </c:pt>
                <c:pt idx="258">
                  <c:v>0.219</c:v>
                </c:pt>
                <c:pt idx="259">
                  <c:v>0.177</c:v>
                </c:pt>
                <c:pt idx="260">
                  <c:v>0.269</c:v>
                </c:pt>
                <c:pt idx="261">
                  <c:v>0.274</c:v>
                </c:pt>
                <c:pt idx="262">
                  <c:v>0.34</c:v>
                </c:pt>
                <c:pt idx="263">
                  <c:v>0.259</c:v>
                </c:pt>
                <c:pt idx="264">
                  <c:v>0.153</c:v>
                </c:pt>
                <c:pt idx="265">
                  <c:v>0.247</c:v>
                </c:pt>
                <c:pt idx="266">
                  <c:v>0.207</c:v>
                </c:pt>
                <c:pt idx="267">
                  <c:v>0.259</c:v>
                </c:pt>
                <c:pt idx="268">
                  <c:v>0.25</c:v>
                </c:pt>
                <c:pt idx="269">
                  <c:v>0.279</c:v>
                </c:pt>
                <c:pt idx="270">
                  <c:v>0.211</c:v>
                </c:pt>
                <c:pt idx="271">
                  <c:v>0.223</c:v>
                </c:pt>
                <c:pt idx="272">
                  <c:v>0.16</c:v>
                </c:pt>
                <c:pt idx="273">
                  <c:v>0.277</c:v>
                </c:pt>
                <c:pt idx="274">
                  <c:v>0.169</c:v>
                </c:pt>
                <c:pt idx="275">
                  <c:v>0.15</c:v>
                </c:pt>
                <c:pt idx="276">
                  <c:v>0.273</c:v>
                </c:pt>
                <c:pt idx="277">
                  <c:v>0.22</c:v>
                </c:pt>
                <c:pt idx="278">
                  <c:v>0.209</c:v>
                </c:pt>
                <c:pt idx="279">
                  <c:v>0.266</c:v>
                </c:pt>
                <c:pt idx="280">
                  <c:v>0.206</c:v>
                </c:pt>
                <c:pt idx="281">
                  <c:v>0.258</c:v>
                </c:pt>
                <c:pt idx="282">
                  <c:v>0.199</c:v>
                </c:pt>
                <c:pt idx="283">
                  <c:v>0.258</c:v>
                </c:pt>
                <c:pt idx="284">
                  <c:v>0.307</c:v>
                </c:pt>
                <c:pt idx="285">
                  <c:v>0.215</c:v>
                </c:pt>
                <c:pt idx="286">
                  <c:v>0.17</c:v>
                </c:pt>
                <c:pt idx="287">
                  <c:v>0.151</c:v>
                </c:pt>
                <c:pt idx="288">
                  <c:v>0.268</c:v>
                </c:pt>
                <c:pt idx="289">
                  <c:v>0.342</c:v>
                </c:pt>
                <c:pt idx="290">
                  <c:v>0.274</c:v>
                </c:pt>
                <c:pt idx="291">
                  <c:v>0.328</c:v>
                </c:pt>
                <c:pt idx="292">
                  <c:v>0.181</c:v>
                </c:pt>
                <c:pt idx="293">
                  <c:v>0.158</c:v>
                </c:pt>
                <c:pt idx="294">
                  <c:v>0.305</c:v>
                </c:pt>
                <c:pt idx="295">
                  <c:v>0.232</c:v>
                </c:pt>
                <c:pt idx="296">
                  <c:v>0.307</c:v>
                </c:pt>
                <c:pt idx="297">
                  <c:v>0.282</c:v>
                </c:pt>
                <c:pt idx="298">
                  <c:v>0.335</c:v>
                </c:pt>
                <c:pt idx="299">
                  <c:v>0.177</c:v>
                </c:pt>
                <c:pt idx="300">
                  <c:v>0.241</c:v>
                </c:pt>
                <c:pt idx="301">
                  <c:v>0.312</c:v>
                </c:pt>
                <c:pt idx="302">
                  <c:v>0.255</c:v>
                </c:pt>
                <c:pt idx="303">
                  <c:v>0.251</c:v>
                </c:pt>
                <c:pt idx="304">
                  <c:v>0.216</c:v>
                </c:pt>
                <c:pt idx="305">
                  <c:v>0.181</c:v>
                </c:pt>
                <c:pt idx="306">
                  <c:v>0.191</c:v>
                </c:pt>
                <c:pt idx="307">
                  <c:v>0.198</c:v>
                </c:pt>
                <c:pt idx="308">
                  <c:v>0.228</c:v>
                </c:pt>
                <c:pt idx="309">
                  <c:v>0.196</c:v>
                </c:pt>
                <c:pt idx="310">
                  <c:v>0.339</c:v>
                </c:pt>
                <c:pt idx="311">
                  <c:v>0.174</c:v>
                </c:pt>
                <c:pt idx="312">
                  <c:v>0.256</c:v>
                </c:pt>
                <c:pt idx="313">
                  <c:v>0.324</c:v>
                </c:pt>
                <c:pt idx="314">
                  <c:v>0.34</c:v>
                </c:pt>
                <c:pt idx="315">
                  <c:v>0.289</c:v>
                </c:pt>
                <c:pt idx="316">
                  <c:v>0.263</c:v>
                </c:pt>
                <c:pt idx="317">
                  <c:v>0.213</c:v>
                </c:pt>
                <c:pt idx="318">
                  <c:v>0.224</c:v>
                </c:pt>
                <c:pt idx="319">
                  <c:v>0.171</c:v>
                </c:pt>
                <c:pt idx="320">
                  <c:v>0.289</c:v>
                </c:pt>
                <c:pt idx="321">
                  <c:v>0.324</c:v>
                </c:pt>
                <c:pt idx="322">
                  <c:v>0.343</c:v>
                </c:pt>
                <c:pt idx="323">
                  <c:v>0.347</c:v>
                </c:pt>
                <c:pt idx="324">
                  <c:v>0.17</c:v>
                </c:pt>
                <c:pt idx="325">
                  <c:v>0.342</c:v>
                </c:pt>
                <c:pt idx="326">
                  <c:v>0.244</c:v>
                </c:pt>
                <c:pt idx="327">
                  <c:v>0.184</c:v>
                </c:pt>
                <c:pt idx="328">
                  <c:v>0.187</c:v>
                </c:pt>
                <c:pt idx="329">
                  <c:v>0.326</c:v>
                </c:pt>
                <c:pt idx="330">
                  <c:v>0.204</c:v>
                </c:pt>
                <c:pt idx="331">
                  <c:v>0.281</c:v>
                </c:pt>
                <c:pt idx="332">
                  <c:v>0.28</c:v>
                </c:pt>
                <c:pt idx="333">
                  <c:v>0.179</c:v>
                </c:pt>
                <c:pt idx="334">
                  <c:v>0.203</c:v>
                </c:pt>
                <c:pt idx="335">
                  <c:v>0.271</c:v>
                </c:pt>
                <c:pt idx="336">
                  <c:v>0.168</c:v>
                </c:pt>
                <c:pt idx="337">
                  <c:v>0.214</c:v>
                </c:pt>
                <c:pt idx="338">
                  <c:v>0.276</c:v>
                </c:pt>
                <c:pt idx="339">
                  <c:v>0.331</c:v>
                </c:pt>
                <c:pt idx="340">
                  <c:v>0.234</c:v>
                </c:pt>
                <c:pt idx="341">
                  <c:v>0.194</c:v>
                </c:pt>
                <c:pt idx="342">
                  <c:v>0.258</c:v>
                </c:pt>
                <c:pt idx="343">
                  <c:v>0.305</c:v>
                </c:pt>
                <c:pt idx="344">
                  <c:v>0.332</c:v>
                </c:pt>
                <c:pt idx="345">
                  <c:v>0.166</c:v>
                </c:pt>
                <c:pt idx="346">
                  <c:v>0.298</c:v>
                </c:pt>
                <c:pt idx="347">
                  <c:v>0.282</c:v>
                </c:pt>
                <c:pt idx="348">
                  <c:v>0.262</c:v>
                </c:pt>
                <c:pt idx="349">
                  <c:v>0.315</c:v>
                </c:pt>
                <c:pt idx="350">
                  <c:v>0.252</c:v>
                </c:pt>
                <c:pt idx="351">
                  <c:v>0.285</c:v>
                </c:pt>
                <c:pt idx="352">
                  <c:v>0.315</c:v>
                </c:pt>
                <c:pt idx="353">
                  <c:v>0.21</c:v>
                </c:pt>
                <c:pt idx="354">
                  <c:v>0.348</c:v>
                </c:pt>
                <c:pt idx="355">
                  <c:v>0.349</c:v>
                </c:pt>
                <c:pt idx="356">
                  <c:v>0.203</c:v>
                </c:pt>
                <c:pt idx="357">
                  <c:v>0.163</c:v>
                </c:pt>
                <c:pt idx="358">
                  <c:v>0.29</c:v>
                </c:pt>
                <c:pt idx="359">
                  <c:v>0.338</c:v>
                </c:pt>
                <c:pt idx="360">
                  <c:v>0.255</c:v>
                </c:pt>
                <c:pt idx="361">
                  <c:v>0.274</c:v>
                </c:pt>
                <c:pt idx="362">
                  <c:v>0.172</c:v>
                </c:pt>
                <c:pt idx="363">
                  <c:v>0.34</c:v>
                </c:pt>
                <c:pt idx="364">
                  <c:v>0.164</c:v>
                </c:pt>
                <c:pt idx="365">
                  <c:v>0.295</c:v>
                </c:pt>
                <c:pt idx="366">
                  <c:v>0.163</c:v>
                </c:pt>
                <c:pt idx="367">
                  <c:v>0.334</c:v>
                </c:pt>
                <c:pt idx="368">
                  <c:v>0.284</c:v>
                </c:pt>
                <c:pt idx="369">
                  <c:v>0.194</c:v>
                </c:pt>
                <c:pt idx="370">
                  <c:v>0.234</c:v>
                </c:pt>
                <c:pt idx="371">
                  <c:v>0.202</c:v>
                </c:pt>
                <c:pt idx="372">
                  <c:v>0.194</c:v>
                </c:pt>
                <c:pt idx="373">
                  <c:v>0.324</c:v>
                </c:pt>
                <c:pt idx="374">
                  <c:v>0.341</c:v>
                </c:pt>
                <c:pt idx="375">
                  <c:v>0.165</c:v>
                </c:pt>
                <c:pt idx="376">
                  <c:v>0.272</c:v>
                </c:pt>
                <c:pt idx="377">
                  <c:v>0.218</c:v>
                </c:pt>
                <c:pt idx="378">
                  <c:v>0.212</c:v>
                </c:pt>
                <c:pt idx="379">
                  <c:v>0.336</c:v>
                </c:pt>
                <c:pt idx="380">
                  <c:v>0.307</c:v>
                </c:pt>
                <c:pt idx="381">
                  <c:v>0.323</c:v>
                </c:pt>
                <c:pt idx="382">
                  <c:v>0.328</c:v>
                </c:pt>
                <c:pt idx="383">
                  <c:v>0.313</c:v>
                </c:pt>
                <c:pt idx="384">
                  <c:v>0.236</c:v>
                </c:pt>
                <c:pt idx="385">
                  <c:v>0.247</c:v>
                </c:pt>
                <c:pt idx="386">
                  <c:v>0.207</c:v>
                </c:pt>
                <c:pt idx="387">
                  <c:v>0.339</c:v>
                </c:pt>
                <c:pt idx="388">
                  <c:v>0.29</c:v>
                </c:pt>
                <c:pt idx="389">
                  <c:v>0.305</c:v>
                </c:pt>
                <c:pt idx="390">
                  <c:v>0.346</c:v>
                </c:pt>
                <c:pt idx="391">
                  <c:v>0.316</c:v>
                </c:pt>
                <c:pt idx="392">
                  <c:v>0.283</c:v>
                </c:pt>
                <c:pt idx="393">
                  <c:v>0.201</c:v>
                </c:pt>
                <c:pt idx="394">
                  <c:v>0.155</c:v>
                </c:pt>
                <c:pt idx="395">
                  <c:v>0.31</c:v>
                </c:pt>
                <c:pt idx="396">
                  <c:v>0.192</c:v>
                </c:pt>
                <c:pt idx="397">
                  <c:v>0.321</c:v>
                </c:pt>
                <c:pt idx="398">
                  <c:v>0.171</c:v>
                </c:pt>
                <c:pt idx="399">
                  <c:v>0.278</c:v>
                </c:pt>
                <c:pt idx="400">
                  <c:v>0.215</c:v>
                </c:pt>
                <c:pt idx="401">
                  <c:v>0.318</c:v>
                </c:pt>
                <c:pt idx="402">
                  <c:v>0.266</c:v>
                </c:pt>
                <c:pt idx="403">
                  <c:v>0.238</c:v>
                </c:pt>
                <c:pt idx="404">
                  <c:v>0.211</c:v>
                </c:pt>
                <c:pt idx="405">
                  <c:v>0.288</c:v>
                </c:pt>
                <c:pt idx="406">
                  <c:v>0.252</c:v>
                </c:pt>
                <c:pt idx="407">
                  <c:v>0.201</c:v>
                </c:pt>
                <c:pt idx="408">
                  <c:v>0.321</c:v>
                </c:pt>
                <c:pt idx="409">
                  <c:v>0.22</c:v>
                </c:pt>
                <c:pt idx="410">
                  <c:v>0.173</c:v>
                </c:pt>
                <c:pt idx="411">
                  <c:v>0.333</c:v>
                </c:pt>
                <c:pt idx="412">
                  <c:v>0.342</c:v>
                </c:pt>
                <c:pt idx="413">
                  <c:v>0.3</c:v>
                </c:pt>
                <c:pt idx="414">
                  <c:v>0.278</c:v>
                </c:pt>
                <c:pt idx="415">
                  <c:v>0.299</c:v>
                </c:pt>
                <c:pt idx="416">
                  <c:v>0.208</c:v>
                </c:pt>
                <c:pt idx="417">
                  <c:v>0.21</c:v>
                </c:pt>
                <c:pt idx="418">
                  <c:v>0.162</c:v>
                </c:pt>
                <c:pt idx="419">
                  <c:v>0.309</c:v>
                </c:pt>
                <c:pt idx="420">
                  <c:v>0.31</c:v>
                </c:pt>
                <c:pt idx="421">
                  <c:v>0.219</c:v>
                </c:pt>
                <c:pt idx="422">
                  <c:v>0.327</c:v>
                </c:pt>
                <c:pt idx="423">
                  <c:v>0.295</c:v>
                </c:pt>
                <c:pt idx="424">
                  <c:v>0.211</c:v>
                </c:pt>
                <c:pt idx="425">
                  <c:v>0.235</c:v>
                </c:pt>
                <c:pt idx="426">
                  <c:v>0.221</c:v>
                </c:pt>
                <c:pt idx="427">
                  <c:v>0.281</c:v>
                </c:pt>
                <c:pt idx="428">
                  <c:v>0.288</c:v>
                </c:pt>
                <c:pt idx="429">
                  <c:v>0.194</c:v>
                </c:pt>
                <c:pt idx="430">
                  <c:v>0.165</c:v>
                </c:pt>
                <c:pt idx="431">
                  <c:v>0.259</c:v>
                </c:pt>
                <c:pt idx="432">
                  <c:v>0.259</c:v>
                </c:pt>
                <c:pt idx="433">
                  <c:v>0.228</c:v>
                </c:pt>
                <c:pt idx="434">
                  <c:v>0.266</c:v>
                </c:pt>
                <c:pt idx="435">
                  <c:v>0.305</c:v>
                </c:pt>
                <c:pt idx="436">
                  <c:v>0.339</c:v>
                </c:pt>
                <c:pt idx="437">
                  <c:v>0.329</c:v>
                </c:pt>
                <c:pt idx="438">
                  <c:v>0.285</c:v>
                </c:pt>
                <c:pt idx="439">
                  <c:v>0.263</c:v>
                </c:pt>
                <c:pt idx="440">
                  <c:v>0.312</c:v>
                </c:pt>
                <c:pt idx="441">
                  <c:v>0.306</c:v>
                </c:pt>
                <c:pt idx="442">
                  <c:v>0.195</c:v>
                </c:pt>
                <c:pt idx="443">
                  <c:v>0.295</c:v>
                </c:pt>
                <c:pt idx="444">
                  <c:v>0.162</c:v>
                </c:pt>
                <c:pt idx="445">
                  <c:v>0.173</c:v>
                </c:pt>
                <c:pt idx="446">
                  <c:v>0.288</c:v>
                </c:pt>
                <c:pt idx="447">
                  <c:v>0.297</c:v>
                </c:pt>
                <c:pt idx="448">
                  <c:v>0.35</c:v>
                </c:pt>
                <c:pt idx="449">
                  <c:v>0.248</c:v>
                </c:pt>
                <c:pt idx="450">
                  <c:v>0.208</c:v>
                </c:pt>
                <c:pt idx="451">
                  <c:v>0.16</c:v>
                </c:pt>
                <c:pt idx="452">
                  <c:v>0.19</c:v>
                </c:pt>
                <c:pt idx="453">
                  <c:v>0.223</c:v>
                </c:pt>
                <c:pt idx="454">
                  <c:v>0.209</c:v>
                </c:pt>
                <c:pt idx="455">
                  <c:v>0.246</c:v>
                </c:pt>
                <c:pt idx="456">
                  <c:v>0.219</c:v>
                </c:pt>
                <c:pt idx="457">
                  <c:v>0.168</c:v>
                </c:pt>
                <c:pt idx="458">
                  <c:v>0.271</c:v>
                </c:pt>
                <c:pt idx="459">
                  <c:v>0.321</c:v>
                </c:pt>
                <c:pt idx="460">
                  <c:v>0.237</c:v>
                </c:pt>
                <c:pt idx="461">
                  <c:v>0.259</c:v>
                </c:pt>
                <c:pt idx="462">
                  <c:v>0.332</c:v>
                </c:pt>
                <c:pt idx="463">
                  <c:v>0.314</c:v>
                </c:pt>
                <c:pt idx="464">
                  <c:v>0.158</c:v>
                </c:pt>
                <c:pt idx="465">
                  <c:v>0.202</c:v>
                </c:pt>
                <c:pt idx="466">
                  <c:v>0.32</c:v>
                </c:pt>
                <c:pt idx="467">
                  <c:v>0.225</c:v>
                </c:pt>
                <c:pt idx="468">
                  <c:v>0.216</c:v>
                </c:pt>
                <c:pt idx="469">
                  <c:v>0.236</c:v>
                </c:pt>
                <c:pt idx="470">
                  <c:v>0.292</c:v>
                </c:pt>
                <c:pt idx="471">
                  <c:v>0.169</c:v>
                </c:pt>
                <c:pt idx="472">
                  <c:v>0.156</c:v>
                </c:pt>
                <c:pt idx="473">
                  <c:v>0.221</c:v>
                </c:pt>
                <c:pt idx="474">
                  <c:v>0.157</c:v>
                </c:pt>
                <c:pt idx="475">
                  <c:v>0.183</c:v>
                </c:pt>
                <c:pt idx="476">
                  <c:v>0.345</c:v>
                </c:pt>
                <c:pt idx="477">
                  <c:v>0.265</c:v>
                </c:pt>
                <c:pt idx="478">
                  <c:v>0.162</c:v>
                </c:pt>
                <c:pt idx="479">
                  <c:v>0.196</c:v>
                </c:pt>
                <c:pt idx="480">
                  <c:v>0.289</c:v>
                </c:pt>
                <c:pt idx="481">
                  <c:v>0.197</c:v>
                </c:pt>
                <c:pt idx="482">
                  <c:v>0.186</c:v>
                </c:pt>
                <c:pt idx="483">
                  <c:v>0.221</c:v>
                </c:pt>
                <c:pt idx="484">
                  <c:v>0.341</c:v>
                </c:pt>
                <c:pt idx="485">
                  <c:v>0.215</c:v>
                </c:pt>
                <c:pt idx="486">
                  <c:v>0.248</c:v>
                </c:pt>
                <c:pt idx="487">
                  <c:v>0.177</c:v>
                </c:pt>
                <c:pt idx="488">
                  <c:v>0.176</c:v>
                </c:pt>
                <c:pt idx="489">
                  <c:v>0.261</c:v>
                </c:pt>
                <c:pt idx="490">
                  <c:v>0.195</c:v>
                </c:pt>
                <c:pt idx="491">
                  <c:v>0.324</c:v>
                </c:pt>
                <c:pt idx="492">
                  <c:v>0.217</c:v>
                </c:pt>
                <c:pt idx="493">
                  <c:v>0.349</c:v>
                </c:pt>
                <c:pt idx="494">
                  <c:v>0.188</c:v>
                </c:pt>
                <c:pt idx="495">
                  <c:v>0.269</c:v>
                </c:pt>
                <c:pt idx="496">
                  <c:v>0.267</c:v>
                </c:pt>
                <c:pt idx="497">
                  <c:v>0.191</c:v>
                </c:pt>
                <c:pt idx="498">
                  <c:v>0.153</c:v>
                </c:pt>
                <c:pt idx="499">
                  <c:v>0.216</c:v>
                </c:pt>
                <c:pt idx="500">
                  <c:v>0.152</c:v>
                </c:pt>
                <c:pt idx="501">
                  <c:v>0.259</c:v>
                </c:pt>
                <c:pt idx="502">
                  <c:v>0.19</c:v>
                </c:pt>
                <c:pt idx="503">
                  <c:v>0.264</c:v>
                </c:pt>
                <c:pt idx="504">
                  <c:v>0.271</c:v>
                </c:pt>
                <c:pt idx="505">
                  <c:v>0.281</c:v>
                </c:pt>
                <c:pt idx="506">
                  <c:v>0.296</c:v>
                </c:pt>
                <c:pt idx="507">
                  <c:v>0.254</c:v>
                </c:pt>
                <c:pt idx="508">
                  <c:v>0.272</c:v>
                </c:pt>
                <c:pt idx="509">
                  <c:v>0.34</c:v>
                </c:pt>
                <c:pt idx="510">
                  <c:v>0.263</c:v>
                </c:pt>
                <c:pt idx="511">
                  <c:v>0.28</c:v>
                </c:pt>
                <c:pt idx="512">
                  <c:v>0.266</c:v>
                </c:pt>
                <c:pt idx="513">
                  <c:v>0.312</c:v>
                </c:pt>
                <c:pt idx="514">
                  <c:v>0.25</c:v>
                </c:pt>
                <c:pt idx="515">
                  <c:v>0.281</c:v>
                </c:pt>
                <c:pt idx="516">
                  <c:v>0.289</c:v>
                </c:pt>
                <c:pt idx="517">
                  <c:v>0.266</c:v>
                </c:pt>
                <c:pt idx="518">
                  <c:v>0.178</c:v>
                </c:pt>
                <c:pt idx="519">
                  <c:v>0.159</c:v>
                </c:pt>
                <c:pt idx="520">
                  <c:v>0.312</c:v>
                </c:pt>
                <c:pt idx="521">
                  <c:v>0.164</c:v>
                </c:pt>
                <c:pt idx="522">
                  <c:v>0.276</c:v>
                </c:pt>
                <c:pt idx="523">
                  <c:v>0.33</c:v>
                </c:pt>
                <c:pt idx="524">
                  <c:v>0.283</c:v>
                </c:pt>
                <c:pt idx="525">
                  <c:v>0.185</c:v>
                </c:pt>
              </c:numCache>
            </c:numRef>
          </c:yVal>
          <c:smooth val="0"/>
        </c:ser>
        <c:dLbls>
          <c:showLegendKey val="0"/>
          <c:showVal val="0"/>
          <c:showCatName val="0"/>
          <c:showSerName val="0"/>
          <c:showPercent val="0"/>
          <c:showBubbleSize val="0"/>
        </c:dLbls>
        <c:axId val="1066323952"/>
        <c:axId val="952405504"/>
      </c:scatterChart>
      <c:valAx>
        <c:axId val="1066323952"/>
        <c:scaling>
          <c:orientation val="minMax"/>
          <c:max val="525.0"/>
          <c:min val="0.0"/>
        </c:scaling>
        <c:delete val="0"/>
        <c:axPos val="b"/>
        <c:majorTickMark val="out"/>
        <c:minorTickMark val="none"/>
        <c:tickLblPos val="nextTo"/>
        <c:spPr>
          <a:ln w="19050">
            <a:solidFill>
              <a:schemeClr val="tx1"/>
            </a:solidFill>
          </a:ln>
        </c:spPr>
        <c:txPr>
          <a:bodyPr/>
          <a:lstStyle/>
          <a:p>
            <a:pPr>
              <a:defRPr lang="ja-JP">
                <a:solidFill>
                  <a:srgbClr val="FFFFFF"/>
                </a:solidFill>
              </a:defRPr>
            </a:pPr>
            <a:endParaRPr lang="ja-JP"/>
          </a:p>
        </c:txPr>
        <c:crossAx val="952405504"/>
        <c:crosses val="autoZero"/>
        <c:crossBetween val="midCat"/>
      </c:valAx>
      <c:valAx>
        <c:axId val="952405504"/>
        <c:scaling>
          <c:orientation val="minMax"/>
          <c:max val="0.5"/>
          <c:min val="0.0"/>
        </c:scaling>
        <c:delete val="0"/>
        <c:axPos val="l"/>
        <c:numFmt formatCode="General" sourceLinked="1"/>
        <c:majorTickMark val="out"/>
        <c:minorTickMark val="none"/>
        <c:tickLblPos val="nextTo"/>
        <c:spPr>
          <a:ln w="15875">
            <a:solidFill>
              <a:schemeClr val="tx1"/>
            </a:solidFill>
          </a:ln>
        </c:spPr>
        <c:txPr>
          <a:bodyPr/>
          <a:lstStyle/>
          <a:p>
            <a:pPr>
              <a:defRPr lang="ja-JP" sz="800" b="1">
                <a:solidFill>
                  <a:schemeClr val="bg1"/>
                </a:solidFill>
              </a:defRPr>
            </a:pPr>
            <a:endParaRPr lang="ja-JP"/>
          </a:p>
        </c:txPr>
        <c:crossAx val="1066323952"/>
        <c:crosses val="autoZero"/>
        <c:crossBetween val="midCat"/>
        <c:majorUnit val="0.25"/>
      </c:valAx>
    </c:plotArea>
    <c:plotVisOnly val="1"/>
    <c:dispBlanksAs val="gap"/>
    <c:showDLblsOverMax val="0"/>
  </c:chart>
  <c:spPr>
    <a:ln>
      <a:noFill/>
    </a:ln>
  </c:spPr>
  <c:txPr>
    <a:bodyPr/>
    <a:lstStyle/>
    <a:p>
      <a:pPr>
        <a:defRPr>
          <a:latin typeface="Helvetica"/>
          <a:cs typeface="Helvetica"/>
        </a:defRPr>
      </a:pPr>
      <a:endParaRPr lang="ja-JP"/>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noFill/>
              <a:ln>
                <a:noFill/>
              </a:ln>
              <a:effectLst/>
            </c:spPr>
          </c:marker>
          <c:trendline>
            <c:spPr>
              <a:ln w="19050">
                <a:solidFill>
                  <a:srgbClr val="FF0000"/>
                </a:solidFill>
              </a:ln>
            </c:spPr>
            <c:trendlineType val="movingAvg"/>
            <c:period val="20"/>
            <c:dispRSqr val="0"/>
            <c:dispEq val="0"/>
          </c:trendline>
          <c:yVal>
            <c:numRef>
              <c:f>Sheet1!$A$4:$TF$4</c:f>
              <c:numCache>
                <c:formatCode>General</c:formatCode>
                <c:ptCount val="526"/>
                <c:pt idx="0">
                  <c:v>0.327</c:v>
                </c:pt>
                <c:pt idx="1">
                  <c:v>0.224</c:v>
                </c:pt>
                <c:pt idx="2">
                  <c:v>0.337</c:v>
                </c:pt>
                <c:pt idx="3">
                  <c:v>0.222</c:v>
                </c:pt>
                <c:pt idx="4">
                  <c:v>0.293</c:v>
                </c:pt>
                <c:pt idx="5">
                  <c:v>0.202</c:v>
                </c:pt>
                <c:pt idx="6">
                  <c:v>0.169</c:v>
                </c:pt>
                <c:pt idx="7">
                  <c:v>0.327</c:v>
                </c:pt>
                <c:pt idx="8">
                  <c:v>0.288</c:v>
                </c:pt>
                <c:pt idx="9">
                  <c:v>0.274</c:v>
                </c:pt>
                <c:pt idx="10">
                  <c:v>0.274</c:v>
                </c:pt>
                <c:pt idx="11">
                  <c:v>0.173</c:v>
                </c:pt>
                <c:pt idx="12">
                  <c:v>0.18</c:v>
                </c:pt>
                <c:pt idx="13">
                  <c:v>0.339</c:v>
                </c:pt>
                <c:pt idx="14">
                  <c:v>0.18</c:v>
                </c:pt>
                <c:pt idx="15">
                  <c:v>0.306</c:v>
                </c:pt>
                <c:pt idx="16">
                  <c:v>0.182</c:v>
                </c:pt>
                <c:pt idx="17">
                  <c:v>0.165</c:v>
                </c:pt>
                <c:pt idx="18">
                  <c:v>0.274</c:v>
                </c:pt>
                <c:pt idx="19">
                  <c:v>0.194</c:v>
                </c:pt>
                <c:pt idx="20">
                  <c:v>0.343</c:v>
                </c:pt>
                <c:pt idx="21">
                  <c:v>0.277</c:v>
                </c:pt>
                <c:pt idx="22">
                  <c:v>0.206</c:v>
                </c:pt>
                <c:pt idx="23">
                  <c:v>0.239</c:v>
                </c:pt>
                <c:pt idx="24">
                  <c:v>0.237</c:v>
                </c:pt>
                <c:pt idx="25">
                  <c:v>0.262</c:v>
                </c:pt>
                <c:pt idx="26">
                  <c:v>0.187</c:v>
                </c:pt>
                <c:pt idx="27">
                  <c:v>0.196</c:v>
                </c:pt>
                <c:pt idx="28">
                  <c:v>0.269</c:v>
                </c:pt>
                <c:pt idx="29">
                  <c:v>0.205</c:v>
                </c:pt>
                <c:pt idx="30">
                  <c:v>0.35</c:v>
                </c:pt>
                <c:pt idx="31">
                  <c:v>0.248</c:v>
                </c:pt>
                <c:pt idx="32">
                  <c:v>0.23</c:v>
                </c:pt>
                <c:pt idx="33">
                  <c:v>0.188</c:v>
                </c:pt>
                <c:pt idx="34">
                  <c:v>0.328</c:v>
                </c:pt>
                <c:pt idx="35">
                  <c:v>0.19</c:v>
                </c:pt>
                <c:pt idx="36">
                  <c:v>0.231</c:v>
                </c:pt>
                <c:pt idx="37">
                  <c:v>0.24</c:v>
                </c:pt>
                <c:pt idx="38">
                  <c:v>0.278</c:v>
                </c:pt>
                <c:pt idx="39">
                  <c:v>0.176</c:v>
                </c:pt>
                <c:pt idx="40">
                  <c:v>0.215</c:v>
                </c:pt>
                <c:pt idx="41">
                  <c:v>0.236</c:v>
                </c:pt>
                <c:pt idx="42">
                  <c:v>0.293</c:v>
                </c:pt>
                <c:pt idx="43">
                  <c:v>0.184</c:v>
                </c:pt>
                <c:pt idx="44">
                  <c:v>0.312</c:v>
                </c:pt>
                <c:pt idx="45">
                  <c:v>0.32</c:v>
                </c:pt>
                <c:pt idx="46">
                  <c:v>0.192</c:v>
                </c:pt>
                <c:pt idx="47">
                  <c:v>0.222</c:v>
                </c:pt>
                <c:pt idx="48">
                  <c:v>0.301</c:v>
                </c:pt>
                <c:pt idx="49">
                  <c:v>0.179</c:v>
                </c:pt>
                <c:pt idx="50">
                  <c:v>0.26</c:v>
                </c:pt>
                <c:pt idx="51">
                  <c:v>0.235</c:v>
                </c:pt>
                <c:pt idx="52">
                  <c:v>0.202</c:v>
                </c:pt>
                <c:pt idx="53">
                  <c:v>0.228</c:v>
                </c:pt>
                <c:pt idx="54">
                  <c:v>0.251</c:v>
                </c:pt>
                <c:pt idx="55">
                  <c:v>0.169</c:v>
                </c:pt>
                <c:pt idx="56">
                  <c:v>0.279</c:v>
                </c:pt>
                <c:pt idx="57">
                  <c:v>0.182</c:v>
                </c:pt>
                <c:pt idx="58">
                  <c:v>0.339</c:v>
                </c:pt>
                <c:pt idx="59">
                  <c:v>0.235</c:v>
                </c:pt>
                <c:pt idx="60">
                  <c:v>0.245</c:v>
                </c:pt>
                <c:pt idx="61">
                  <c:v>0.288</c:v>
                </c:pt>
                <c:pt idx="62">
                  <c:v>0.245</c:v>
                </c:pt>
                <c:pt idx="63">
                  <c:v>0.218</c:v>
                </c:pt>
                <c:pt idx="64">
                  <c:v>0.3</c:v>
                </c:pt>
                <c:pt idx="65">
                  <c:v>0.319</c:v>
                </c:pt>
                <c:pt idx="66">
                  <c:v>0.165</c:v>
                </c:pt>
                <c:pt idx="67">
                  <c:v>0.259</c:v>
                </c:pt>
                <c:pt idx="68">
                  <c:v>0.273</c:v>
                </c:pt>
                <c:pt idx="69">
                  <c:v>0.198</c:v>
                </c:pt>
                <c:pt idx="70">
                  <c:v>0.271</c:v>
                </c:pt>
                <c:pt idx="71">
                  <c:v>0.247</c:v>
                </c:pt>
                <c:pt idx="72">
                  <c:v>0.224</c:v>
                </c:pt>
                <c:pt idx="73">
                  <c:v>0.197</c:v>
                </c:pt>
                <c:pt idx="74">
                  <c:v>0.261</c:v>
                </c:pt>
                <c:pt idx="75">
                  <c:v>0.196</c:v>
                </c:pt>
                <c:pt idx="76">
                  <c:v>0.196</c:v>
                </c:pt>
                <c:pt idx="77">
                  <c:v>0.342</c:v>
                </c:pt>
                <c:pt idx="78">
                  <c:v>0.166</c:v>
                </c:pt>
                <c:pt idx="79">
                  <c:v>0.285</c:v>
                </c:pt>
                <c:pt idx="80">
                  <c:v>0.199</c:v>
                </c:pt>
                <c:pt idx="81">
                  <c:v>0.242</c:v>
                </c:pt>
                <c:pt idx="82">
                  <c:v>0.226</c:v>
                </c:pt>
                <c:pt idx="83">
                  <c:v>0.28</c:v>
                </c:pt>
                <c:pt idx="84">
                  <c:v>0.249</c:v>
                </c:pt>
                <c:pt idx="85">
                  <c:v>0.207</c:v>
                </c:pt>
                <c:pt idx="86">
                  <c:v>0.257</c:v>
                </c:pt>
                <c:pt idx="87">
                  <c:v>0.265</c:v>
                </c:pt>
                <c:pt idx="88">
                  <c:v>0.328</c:v>
                </c:pt>
                <c:pt idx="89">
                  <c:v>0.337</c:v>
                </c:pt>
                <c:pt idx="90">
                  <c:v>0.228</c:v>
                </c:pt>
                <c:pt idx="91">
                  <c:v>0.233</c:v>
                </c:pt>
                <c:pt idx="92">
                  <c:v>0.307</c:v>
                </c:pt>
                <c:pt idx="93">
                  <c:v>0.301</c:v>
                </c:pt>
                <c:pt idx="94">
                  <c:v>0.154</c:v>
                </c:pt>
                <c:pt idx="95">
                  <c:v>0.285</c:v>
                </c:pt>
                <c:pt idx="96">
                  <c:v>0.346</c:v>
                </c:pt>
                <c:pt idx="97">
                  <c:v>0.278</c:v>
                </c:pt>
                <c:pt idx="98">
                  <c:v>0.197</c:v>
                </c:pt>
                <c:pt idx="99">
                  <c:v>0.342</c:v>
                </c:pt>
                <c:pt idx="100">
                  <c:v>0.3</c:v>
                </c:pt>
                <c:pt idx="101">
                  <c:v>0.151</c:v>
                </c:pt>
                <c:pt idx="102">
                  <c:v>0.299</c:v>
                </c:pt>
                <c:pt idx="103">
                  <c:v>0.241</c:v>
                </c:pt>
                <c:pt idx="104">
                  <c:v>0.165</c:v>
                </c:pt>
                <c:pt idx="105">
                  <c:v>0.35</c:v>
                </c:pt>
                <c:pt idx="106">
                  <c:v>0.339</c:v>
                </c:pt>
                <c:pt idx="107">
                  <c:v>0.305</c:v>
                </c:pt>
                <c:pt idx="108">
                  <c:v>0.169</c:v>
                </c:pt>
                <c:pt idx="109">
                  <c:v>0.274</c:v>
                </c:pt>
                <c:pt idx="110">
                  <c:v>0.248</c:v>
                </c:pt>
                <c:pt idx="111">
                  <c:v>0.243</c:v>
                </c:pt>
                <c:pt idx="112">
                  <c:v>0.33</c:v>
                </c:pt>
                <c:pt idx="113">
                  <c:v>0.336</c:v>
                </c:pt>
                <c:pt idx="114">
                  <c:v>0.24</c:v>
                </c:pt>
                <c:pt idx="115">
                  <c:v>0.299</c:v>
                </c:pt>
                <c:pt idx="116">
                  <c:v>0.178</c:v>
                </c:pt>
                <c:pt idx="117">
                  <c:v>0.186</c:v>
                </c:pt>
                <c:pt idx="118">
                  <c:v>0.298</c:v>
                </c:pt>
                <c:pt idx="119">
                  <c:v>0.289</c:v>
                </c:pt>
                <c:pt idx="120">
                  <c:v>0.16</c:v>
                </c:pt>
                <c:pt idx="121">
                  <c:v>0.288</c:v>
                </c:pt>
                <c:pt idx="122">
                  <c:v>0.226</c:v>
                </c:pt>
                <c:pt idx="123">
                  <c:v>0.266</c:v>
                </c:pt>
                <c:pt idx="124">
                  <c:v>0.18</c:v>
                </c:pt>
                <c:pt idx="125">
                  <c:v>0.267</c:v>
                </c:pt>
                <c:pt idx="126">
                  <c:v>0.202</c:v>
                </c:pt>
                <c:pt idx="127">
                  <c:v>0.273</c:v>
                </c:pt>
                <c:pt idx="128">
                  <c:v>0.336</c:v>
                </c:pt>
                <c:pt idx="129">
                  <c:v>0.283</c:v>
                </c:pt>
                <c:pt idx="130">
                  <c:v>0.193</c:v>
                </c:pt>
                <c:pt idx="131">
                  <c:v>0.29</c:v>
                </c:pt>
                <c:pt idx="132">
                  <c:v>0.279</c:v>
                </c:pt>
                <c:pt idx="133">
                  <c:v>0.194</c:v>
                </c:pt>
                <c:pt idx="134">
                  <c:v>0.28</c:v>
                </c:pt>
                <c:pt idx="135">
                  <c:v>0.202</c:v>
                </c:pt>
                <c:pt idx="136">
                  <c:v>0.225</c:v>
                </c:pt>
                <c:pt idx="137">
                  <c:v>0.349</c:v>
                </c:pt>
                <c:pt idx="138">
                  <c:v>0.284</c:v>
                </c:pt>
                <c:pt idx="139">
                  <c:v>0.347</c:v>
                </c:pt>
                <c:pt idx="140">
                  <c:v>0.246</c:v>
                </c:pt>
                <c:pt idx="141">
                  <c:v>0.291</c:v>
                </c:pt>
                <c:pt idx="142">
                  <c:v>0.264</c:v>
                </c:pt>
                <c:pt idx="143">
                  <c:v>0.186</c:v>
                </c:pt>
                <c:pt idx="144">
                  <c:v>0.267</c:v>
                </c:pt>
                <c:pt idx="145">
                  <c:v>0.286</c:v>
                </c:pt>
                <c:pt idx="146">
                  <c:v>0.259</c:v>
                </c:pt>
                <c:pt idx="147">
                  <c:v>0.305</c:v>
                </c:pt>
                <c:pt idx="148">
                  <c:v>0.29</c:v>
                </c:pt>
                <c:pt idx="149">
                  <c:v>0.316</c:v>
                </c:pt>
                <c:pt idx="150">
                  <c:v>0.18</c:v>
                </c:pt>
                <c:pt idx="151">
                  <c:v>0.277</c:v>
                </c:pt>
                <c:pt idx="152">
                  <c:v>0.254</c:v>
                </c:pt>
                <c:pt idx="153">
                  <c:v>0.297</c:v>
                </c:pt>
                <c:pt idx="154">
                  <c:v>0.35</c:v>
                </c:pt>
                <c:pt idx="155">
                  <c:v>0.245</c:v>
                </c:pt>
                <c:pt idx="156">
                  <c:v>0.337</c:v>
                </c:pt>
                <c:pt idx="157">
                  <c:v>0.165</c:v>
                </c:pt>
                <c:pt idx="158">
                  <c:v>0.337</c:v>
                </c:pt>
                <c:pt idx="159">
                  <c:v>0.257</c:v>
                </c:pt>
                <c:pt idx="160">
                  <c:v>0.239</c:v>
                </c:pt>
                <c:pt idx="161">
                  <c:v>0.34</c:v>
                </c:pt>
                <c:pt idx="162">
                  <c:v>0.235</c:v>
                </c:pt>
                <c:pt idx="163">
                  <c:v>0.333</c:v>
                </c:pt>
                <c:pt idx="164">
                  <c:v>0.229</c:v>
                </c:pt>
                <c:pt idx="165">
                  <c:v>0.313</c:v>
                </c:pt>
                <c:pt idx="166">
                  <c:v>0.273</c:v>
                </c:pt>
                <c:pt idx="167">
                  <c:v>0.199</c:v>
                </c:pt>
                <c:pt idx="168">
                  <c:v>0.166</c:v>
                </c:pt>
                <c:pt idx="169">
                  <c:v>0.343</c:v>
                </c:pt>
                <c:pt idx="170">
                  <c:v>0.334</c:v>
                </c:pt>
                <c:pt idx="171">
                  <c:v>0.248</c:v>
                </c:pt>
                <c:pt idx="172">
                  <c:v>0.28</c:v>
                </c:pt>
                <c:pt idx="173">
                  <c:v>0.29</c:v>
                </c:pt>
                <c:pt idx="174">
                  <c:v>0.209</c:v>
                </c:pt>
                <c:pt idx="175">
                  <c:v>0.254</c:v>
                </c:pt>
                <c:pt idx="176">
                  <c:v>0.2</c:v>
                </c:pt>
                <c:pt idx="177">
                  <c:v>0.21</c:v>
                </c:pt>
                <c:pt idx="178">
                  <c:v>0.297</c:v>
                </c:pt>
                <c:pt idx="179">
                  <c:v>0.162</c:v>
                </c:pt>
                <c:pt idx="180">
                  <c:v>0.255</c:v>
                </c:pt>
                <c:pt idx="181">
                  <c:v>0.221</c:v>
                </c:pt>
                <c:pt idx="182">
                  <c:v>0.154</c:v>
                </c:pt>
                <c:pt idx="183">
                  <c:v>0.283</c:v>
                </c:pt>
                <c:pt idx="184">
                  <c:v>0.235</c:v>
                </c:pt>
                <c:pt idx="185">
                  <c:v>0.311</c:v>
                </c:pt>
                <c:pt idx="186">
                  <c:v>0.297</c:v>
                </c:pt>
                <c:pt idx="187">
                  <c:v>0.339</c:v>
                </c:pt>
                <c:pt idx="188">
                  <c:v>0.342</c:v>
                </c:pt>
                <c:pt idx="189">
                  <c:v>0.241</c:v>
                </c:pt>
                <c:pt idx="190">
                  <c:v>0.255</c:v>
                </c:pt>
                <c:pt idx="191">
                  <c:v>0.203</c:v>
                </c:pt>
                <c:pt idx="192">
                  <c:v>0.319</c:v>
                </c:pt>
                <c:pt idx="193">
                  <c:v>0.232</c:v>
                </c:pt>
                <c:pt idx="194">
                  <c:v>0.16</c:v>
                </c:pt>
                <c:pt idx="195">
                  <c:v>0.266</c:v>
                </c:pt>
                <c:pt idx="196">
                  <c:v>0.233</c:v>
                </c:pt>
                <c:pt idx="197">
                  <c:v>0.177</c:v>
                </c:pt>
                <c:pt idx="198">
                  <c:v>0.157</c:v>
                </c:pt>
                <c:pt idx="199">
                  <c:v>0.335</c:v>
                </c:pt>
                <c:pt idx="200">
                  <c:v>0.305</c:v>
                </c:pt>
                <c:pt idx="201">
                  <c:v>0.292</c:v>
                </c:pt>
                <c:pt idx="202">
                  <c:v>0.297</c:v>
                </c:pt>
                <c:pt idx="203">
                  <c:v>0.322</c:v>
                </c:pt>
                <c:pt idx="204">
                  <c:v>0.227</c:v>
                </c:pt>
                <c:pt idx="205">
                  <c:v>0.222</c:v>
                </c:pt>
                <c:pt idx="206">
                  <c:v>0.218</c:v>
                </c:pt>
                <c:pt idx="207">
                  <c:v>0.214</c:v>
                </c:pt>
                <c:pt idx="208">
                  <c:v>0.19</c:v>
                </c:pt>
                <c:pt idx="209">
                  <c:v>0.187</c:v>
                </c:pt>
                <c:pt idx="210">
                  <c:v>0.191</c:v>
                </c:pt>
                <c:pt idx="211">
                  <c:v>0.216</c:v>
                </c:pt>
                <c:pt idx="212">
                  <c:v>0.349</c:v>
                </c:pt>
                <c:pt idx="213">
                  <c:v>0.341</c:v>
                </c:pt>
                <c:pt idx="214">
                  <c:v>0.335</c:v>
                </c:pt>
                <c:pt idx="215">
                  <c:v>0.16</c:v>
                </c:pt>
                <c:pt idx="216">
                  <c:v>0.283</c:v>
                </c:pt>
                <c:pt idx="217">
                  <c:v>0.233</c:v>
                </c:pt>
                <c:pt idx="218">
                  <c:v>0.284</c:v>
                </c:pt>
                <c:pt idx="219">
                  <c:v>0.278</c:v>
                </c:pt>
                <c:pt idx="220">
                  <c:v>0.221</c:v>
                </c:pt>
                <c:pt idx="221">
                  <c:v>0.238</c:v>
                </c:pt>
                <c:pt idx="222">
                  <c:v>0.315</c:v>
                </c:pt>
                <c:pt idx="223">
                  <c:v>0.307</c:v>
                </c:pt>
                <c:pt idx="224">
                  <c:v>0.249</c:v>
                </c:pt>
                <c:pt idx="225">
                  <c:v>0.272</c:v>
                </c:pt>
                <c:pt idx="226">
                  <c:v>0.163</c:v>
                </c:pt>
                <c:pt idx="227">
                  <c:v>0.21</c:v>
                </c:pt>
                <c:pt idx="228">
                  <c:v>0.202</c:v>
                </c:pt>
                <c:pt idx="229">
                  <c:v>0.275</c:v>
                </c:pt>
                <c:pt idx="230">
                  <c:v>0.328</c:v>
                </c:pt>
                <c:pt idx="231">
                  <c:v>0.312</c:v>
                </c:pt>
                <c:pt idx="232">
                  <c:v>0.334</c:v>
                </c:pt>
                <c:pt idx="233">
                  <c:v>0.286</c:v>
                </c:pt>
                <c:pt idx="234">
                  <c:v>0.242</c:v>
                </c:pt>
                <c:pt idx="235">
                  <c:v>0.247</c:v>
                </c:pt>
                <c:pt idx="236">
                  <c:v>0.286</c:v>
                </c:pt>
                <c:pt idx="237">
                  <c:v>0.214</c:v>
                </c:pt>
                <c:pt idx="238">
                  <c:v>0.349</c:v>
                </c:pt>
                <c:pt idx="239">
                  <c:v>0.315</c:v>
                </c:pt>
                <c:pt idx="240">
                  <c:v>0.2</c:v>
                </c:pt>
                <c:pt idx="241">
                  <c:v>0.267</c:v>
                </c:pt>
                <c:pt idx="242">
                  <c:v>0.273</c:v>
                </c:pt>
                <c:pt idx="243">
                  <c:v>0.186</c:v>
                </c:pt>
                <c:pt idx="244">
                  <c:v>0.27</c:v>
                </c:pt>
                <c:pt idx="245">
                  <c:v>0.317</c:v>
                </c:pt>
                <c:pt idx="246">
                  <c:v>0.153</c:v>
                </c:pt>
                <c:pt idx="247">
                  <c:v>0.322</c:v>
                </c:pt>
                <c:pt idx="248">
                  <c:v>0.247</c:v>
                </c:pt>
                <c:pt idx="249">
                  <c:v>0.171</c:v>
                </c:pt>
                <c:pt idx="250">
                  <c:v>0.177</c:v>
                </c:pt>
                <c:pt idx="251">
                  <c:v>0.244</c:v>
                </c:pt>
                <c:pt idx="252">
                  <c:v>0.347</c:v>
                </c:pt>
                <c:pt idx="253">
                  <c:v>0.335</c:v>
                </c:pt>
                <c:pt idx="254">
                  <c:v>0.242</c:v>
                </c:pt>
                <c:pt idx="255">
                  <c:v>0.232</c:v>
                </c:pt>
                <c:pt idx="256">
                  <c:v>0.3</c:v>
                </c:pt>
                <c:pt idx="257">
                  <c:v>0.245</c:v>
                </c:pt>
                <c:pt idx="258">
                  <c:v>0.219</c:v>
                </c:pt>
                <c:pt idx="259">
                  <c:v>0.177</c:v>
                </c:pt>
                <c:pt idx="260">
                  <c:v>0.269</c:v>
                </c:pt>
                <c:pt idx="261">
                  <c:v>0.274</c:v>
                </c:pt>
                <c:pt idx="262">
                  <c:v>0.34</c:v>
                </c:pt>
                <c:pt idx="263">
                  <c:v>0.259</c:v>
                </c:pt>
                <c:pt idx="264">
                  <c:v>0.153</c:v>
                </c:pt>
                <c:pt idx="265">
                  <c:v>0.247</c:v>
                </c:pt>
                <c:pt idx="266">
                  <c:v>0.207</c:v>
                </c:pt>
                <c:pt idx="267">
                  <c:v>0.259</c:v>
                </c:pt>
                <c:pt idx="268">
                  <c:v>0.25</c:v>
                </c:pt>
                <c:pt idx="269">
                  <c:v>0.279</c:v>
                </c:pt>
                <c:pt idx="270">
                  <c:v>0.211</c:v>
                </c:pt>
                <c:pt idx="271">
                  <c:v>0.223</c:v>
                </c:pt>
                <c:pt idx="272">
                  <c:v>0.16</c:v>
                </c:pt>
                <c:pt idx="273">
                  <c:v>0.277</c:v>
                </c:pt>
                <c:pt idx="274">
                  <c:v>0.169</c:v>
                </c:pt>
                <c:pt idx="275">
                  <c:v>0.15</c:v>
                </c:pt>
                <c:pt idx="276">
                  <c:v>0.273</c:v>
                </c:pt>
                <c:pt idx="277">
                  <c:v>0.22</c:v>
                </c:pt>
                <c:pt idx="278">
                  <c:v>0.209</c:v>
                </c:pt>
                <c:pt idx="279">
                  <c:v>0.266</c:v>
                </c:pt>
                <c:pt idx="280">
                  <c:v>0.206</c:v>
                </c:pt>
                <c:pt idx="281">
                  <c:v>0.258</c:v>
                </c:pt>
                <c:pt idx="282">
                  <c:v>0.199</c:v>
                </c:pt>
                <c:pt idx="283">
                  <c:v>0.258</c:v>
                </c:pt>
                <c:pt idx="284">
                  <c:v>0.307</c:v>
                </c:pt>
                <c:pt idx="285">
                  <c:v>0.215</c:v>
                </c:pt>
                <c:pt idx="286">
                  <c:v>0.17</c:v>
                </c:pt>
                <c:pt idx="287">
                  <c:v>0.151</c:v>
                </c:pt>
                <c:pt idx="288">
                  <c:v>0.268</c:v>
                </c:pt>
                <c:pt idx="289">
                  <c:v>0.342</c:v>
                </c:pt>
                <c:pt idx="290">
                  <c:v>0.274</c:v>
                </c:pt>
                <c:pt idx="291">
                  <c:v>0.328</c:v>
                </c:pt>
                <c:pt idx="292">
                  <c:v>0.181</c:v>
                </c:pt>
                <c:pt idx="293">
                  <c:v>0.158</c:v>
                </c:pt>
                <c:pt idx="294">
                  <c:v>0.305</c:v>
                </c:pt>
                <c:pt idx="295">
                  <c:v>0.232</c:v>
                </c:pt>
                <c:pt idx="296">
                  <c:v>0.307</c:v>
                </c:pt>
                <c:pt idx="297">
                  <c:v>0.282</c:v>
                </c:pt>
                <c:pt idx="298">
                  <c:v>0.335</c:v>
                </c:pt>
                <c:pt idx="299">
                  <c:v>0.177</c:v>
                </c:pt>
                <c:pt idx="300">
                  <c:v>0.241</c:v>
                </c:pt>
                <c:pt idx="301">
                  <c:v>0.312</c:v>
                </c:pt>
                <c:pt idx="302">
                  <c:v>0.255</c:v>
                </c:pt>
                <c:pt idx="303">
                  <c:v>0.251</c:v>
                </c:pt>
                <c:pt idx="304">
                  <c:v>0.216</c:v>
                </c:pt>
                <c:pt idx="305">
                  <c:v>0.181</c:v>
                </c:pt>
                <c:pt idx="306">
                  <c:v>0.191</c:v>
                </c:pt>
                <c:pt idx="307">
                  <c:v>0.198</c:v>
                </c:pt>
                <c:pt idx="308">
                  <c:v>0.228</c:v>
                </c:pt>
                <c:pt idx="309">
                  <c:v>0.196</c:v>
                </c:pt>
                <c:pt idx="310">
                  <c:v>0.339</c:v>
                </c:pt>
                <c:pt idx="311">
                  <c:v>0.174</c:v>
                </c:pt>
                <c:pt idx="312">
                  <c:v>0.256</c:v>
                </c:pt>
                <c:pt idx="313">
                  <c:v>0.324</c:v>
                </c:pt>
                <c:pt idx="314">
                  <c:v>0.34</c:v>
                </c:pt>
                <c:pt idx="315">
                  <c:v>0.289</c:v>
                </c:pt>
                <c:pt idx="316">
                  <c:v>0.263</c:v>
                </c:pt>
                <c:pt idx="317">
                  <c:v>0.213</c:v>
                </c:pt>
                <c:pt idx="318">
                  <c:v>0.224</c:v>
                </c:pt>
                <c:pt idx="319">
                  <c:v>0.171</c:v>
                </c:pt>
                <c:pt idx="320">
                  <c:v>0.289</c:v>
                </c:pt>
                <c:pt idx="321">
                  <c:v>0.324</c:v>
                </c:pt>
                <c:pt idx="322">
                  <c:v>0.343</c:v>
                </c:pt>
                <c:pt idx="323">
                  <c:v>0.347</c:v>
                </c:pt>
                <c:pt idx="324">
                  <c:v>0.17</c:v>
                </c:pt>
                <c:pt idx="325">
                  <c:v>0.342</c:v>
                </c:pt>
                <c:pt idx="326">
                  <c:v>0.244</c:v>
                </c:pt>
                <c:pt idx="327">
                  <c:v>0.184</c:v>
                </c:pt>
                <c:pt idx="328">
                  <c:v>0.187</c:v>
                </c:pt>
                <c:pt idx="329">
                  <c:v>0.326</c:v>
                </c:pt>
                <c:pt idx="330">
                  <c:v>0.204</c:v>
                </c:pt>
                <c:pt idx="331">
                  <c:v>0.281</c:v>
                </c:pt>
                <c:pt idx="332">
                  <c:v>0.28</c:v>
                </c:pt>
                <c:pt idx="333">
                  <c:v>0.179</c:v>
                </c:pt>
                <c:pt idx="334">
                  <c:v>0.203</c:v>
                </c:pt>
                <c:pt idx="335">
                  <c:v>0.271</c:v>
                </c:pt>
                <c:pt idx="336">
                  <c:v>0.168</c:v>
                </c:pt>
                <c:pt idx="337">
                  <c:v>0.214</c:v>
                </c:pt>
                <c:pt idx="338">
                  <c:v>0.276</c:v>
                </c:pt>
                <c:pt idx="339">
                  <c:v>0.331</c:v>
                </c:pt>
                <c:pt idx="340">
                  <c:v>0.234</c:v>
                </c:pt>
                <c:pt idx="341">
                  <c:v>0.194</c:v>
                </c:pt>
                <c:pt idx="342">
                  <c:v>0.258</c:v>
                </c:pt>
                <c:pt idx="343">
                  <c:v>0.305</c:v>
                </c:pt>
                <c:pt idx="344">
                  <c:v>0.332</c:v>
                </c:pt>
                <c:pt idx="345">
                  <c:v>0.166</c:v>
                </c:pt>
                <c:pt idx="346">
                  <c:v>0.298</c:v>
                </c:pt>
                <c:pt idx="347">
                  <c:v>0.282</c:v>
                </c:pt>
                <c:pt idx="348">
                  <c:v>0.262</c:v>
                </c:pt>
                <c:pt idx="349">
                  <c:v>0.315</c:v>
                </c:pt>
                <c:pt idx="350">
                  <c:v>0.252</c:v>
                </c:pt>
                <c:pt idx="351">
                  <c:v>0.285</c:v>
                </c:pt>
                <c:pt idx="352">
                  <c:v>0.315</c:v>
                </c:pt>
                <c:pt idx="353">
                  <c:v>0.21</c:v>
                </c:pt>
                <c:pt idx="354">
                  <c:v>0.348</c:v>
                </c:pt>
                <c:pt idx="355">
                  <c:v>0.349</c:v>
                </c:pt>
                <c:pt idx="356">
                  <c:v>0.203</c:v>
                </c:pt>
                <c:pt idx="357">
                  <c:v>0.163</c:v>
                </c:pt>
                <c:pt idx="358">
                  <c:v>0.29</c:v>
                </c:pt>
                <c:pt idx="359">
                  <c:v>0.338</c:v>
                </c:pt>
                <c:pt idx="360">
                  <c:v>0.255</c:v>
                </c:pt>
                <c:pt idx="361">
                  <c:v>0.274</c:v>
                </c:pt>
                <c:pt idx="362">
                  <c:v>0.172</c:v>
                </c:pt>
                <c:pt idx="363">
                  <c:v>0.34</c:v>
                </c:pt>
                <c:pt idx="364">
                  <c:v>0.164</c:v>
                </c:pt>
                <c:pt idx="365">
                  <c:v>0.295</c:v>
                </c:pt>
                <c:pt idx="366">
                  <c:v>0.163</c:v>
                </c:pt>
                <c:pt idx="367">
                  <c:v>0.334</c:v>
                </c:pt>
                <c:pt idx="368">
                  <c:v>0.284</c:v>
                </c:pt>
                <c:pt idx="369">
                  <c:v>0.194</c:v>
                </c:pt>
                <c:pt idx="370">
                  <c:v>0.234</c:v>
                </c:pt>
                <c:pt idx="371">
                  <c:v>0.202</c:v>
                </c:pt>
                <c:pt idx="372">
                  <c:v>0.194</c:v>
                </c:pt>
                <c:pt idx="373">
                  <c:v>0.324</c:v>
                </c:pt>
                <c:pt idx="374">
                  <c:v>0.341</c:v>
                </c:pt>
                <c:pt idx="375">
                  <c:v>0.165</c:v>
                </c:pt>
                <c:pt idx="376">
                  <c:v>0.272</c:v>
                </c:pt>
                <c:pt idx="377">
                  <c:v>0.218</c:v>
                </c:pt>
                <c:pt idx="378">
                  <c:v>0.212</c:v>
                </c:pt>
                <c:pt idx="379">
                  <c:v>0.336</c:v>
                </c:pt>
                <c:pt idx="380">
                  <c:v>0.307</c:v>
                </c:pt>
                <c:pt idx="381">
                  <c:v>0.323</c:v>
                </c:pt>
                <c:pt idx="382">
                  <c:v>0.328</c:v>
                </c:pt>
                <c:pt idx="383">
                  <c:v>0.313</c:v>
                </c:pt>
                <c:pt idx="384">
                  <c:v>0.236</c:v>
                </c:pt>
                <c:pt idx="385">
                  <c:v>0.247</c:v>
                </c:pt>
                <c:pt idx="386">
                  <c:v>0.207</c:v>
                </c:pt>
                <c:pt idx="387">
                  <c:v>0.339</c:v>
                </c:pt>
                <c:pt idx="388">
                  <c:v>0.29</c:v>
                </c:pt>
                <c:pt idx="389">
                  <c:v>0.305</c:v>
                </c:pt>
                <c:pt idx="390">
                  <c:v>0.346</c:v>
                </c:pt>
                <c:pt idx="391">
                  <c:v>0.316</c:v>
                </c:pt>
                <c:pt idx="392">
                  <c:v>0.283</c:v>
                </c:pt>
                <c:pt idx="393">
                  <c:v>0.201</c:v>
                </c:pt>
                <c:pt idx="394">
                  <c:v>0.155</c:v>
                </c:pt>
                <c:pt idx="395">
                  <c:v>0.31</c:v>
                </c:pt>
                <c:pt idx="396">
                  <c:v>0.192</c:v>
                </c:pt>
                <c:pt idx="397">
                  <c:v>0.321</c:v>
                </c:pt>
                <c:pt idx="398">
                  <c:v>0.171</c:v>
                </c:pt>
                <c:pt idx="399">
                  <c:v>0.278</c:v>
                </c:pt>
                <c:pt idx="400">
                  <c:v>0.215</c:v>
                </c:pt>
                <c:pt idx="401">
                  <c:v>0.318</c:v>
                </c:pt>
                <c:pt idx="402">
                  <c:v>0.266</c:v>
                </c:pt>
                <c:pt idx="403">
                  <c:v>0.238</c:v>
                </c:pt>
                <c:pt idx="404">
                  <c:v>0.211</c:v>
                </c:pt>
                <c:pt idx="405">
                  <c:v>0.288</c:v>
                </c:pt>
                <c:pt idx="406">
                  <c:v>0.252</c:v>
                </c:pt>
                <c:pt idx="407">
                  <c:v>0.201</c:v>
                </c:pt>
                <c:pt idx="408">
                  <c:v>0.321</c:v>
                </c:pt>
                <c:pt idx="409">
                  <c:v>0.22</c:v>
                </c:pt>
                <c:pt idx="410">
                  <c:v>0.173</c:v>
                </c:pt>
                <c:pt idx="411">
                  <c:v>0.333</c:v>
                </c:pt>
                <c:pt idx="412">
                  <c:v>0.342</c:v>
                </c:pt>
                <c:pt idx="413">
                  <c:v>0.3</c:v>
                </c:pt>
                <c:pt idx="414">
                  <c:v>0.278</c:v>
                </c:pt>
                <c:pt idx="415">
                  <c:v>0.299</c:v>
                </c:pt>
                <c:pt idx="416">
                  <c:v>0.208</c:v>
                </c:pt>
                <c:pt idx="417">
                  <c:v>0.21</c:v>
                </c:pt>
                <c:pt idx="418">
                  <c:v>0.162</c:v>
                </c:pt>
                <c:pt idx="419">
                  <c:v>0.309</c:v>
                </c:pt>
                <c:pt idx="420">
                  <c:v>0.31</c:v>
                </c:pt>
                <c:pt idx="421">
                  <c:v>0.219</c:v>
                </c:pt>
                <c:pt idx="422">
                  <c:v>0.327</c:v>
                </c:pt>
                <c:pt idx="423">
                  <c:v>0.295</c:v>
                </c:pt>
                <c:pt idx="424">
                  <c:v>0.211</c:v>
                </c:pt>
                <c:pt idx="425">
                  <c:v>0.235</c:v>
                </c:pt>
                <c:pt idx="426">
                  <c:v>0.221</c:v>
                </c:pt>
                <c:pt idx="427">
                  <c:v>0.281</c:v>
                </c:pt>
                <c:pt idx="428">
                  <c:v>0.288</c:v>
                </c:pt>
                <c:pt idx="429">
                  <c:v>0.194</c:v>
                </c:pt>
                <c:pt idx="430">
                  <c:v>0.165</c:v>
                </c:pt>
                <c:pt idx="431">
                  <c:v>0.259</c:v>
                </c:pt>
                <c:pt idx="432">
                  <c:v>0.259</c:v>
                </c:pt>
                <c:pt idx="433">
                  <c:v>0.228</c:v>
                </c:pt>
                <c:pt idx="434">
                  <c:v>0.266</c:v>
                </c:pt>
                <c:pt idx="435">
                  <c:v>0.305</c:v>
                </c:pt>
                <c:pt idx="436">
                  <c:v>0.339</c:v>
                </c:pt>
                <c:pt idx="437">
                  <c:v>0.329</c:v>
                </c:pt>
                <c:pt idx="438">
                  <c:v>0.285</c:v>
                </c:pt>
                <c:pt idx="439">
                  <c:v>0.263</c:v>
                </c:pt>
                <c:pt idx="440">
                  <c:v>0.312</c:v>
                </c:pt>
                <c:pt idx="441">
                  <c:v>0.306</c:v>
                </c:pt>
                <c:pt idx="442">
                  <c:v>0.195</c:v>
                </c:pt>
                <c:pt idx="443">
                  <c:v>0.295</c:v>
                </c:pt>
                <c:pt idx="444">
                  <c:v>0.162</c:v>
                </c:pt>
                <c:pt idx="445">
                  <c:v>0.173</c:v>
                </c:pt>
                <c:pt idx="446">
                  <c:v>0.288</c:v>
                </c:pt>
                <c:pt idx="447">
                  <c:v>0.297</c:v>
                </c:pt>
                <c:pt idx="448">
                  <c:v>0.35</c:v>
                </c:pt>
                <c:pt idx="449">
                  <c:v>0.248</c:v>
                </c:pt>
                <c:pt idx="450">
                  <c:v>0.208</c:v>
                </c:pt>
                <c:pt idx="451">
                  <c:v>0.16</c:v>
                </c:pt>
                <c:pt idx="452">
                  <c:v>0.19</c:v>
                </c:pt>
                <c:pt idx="453">
                  <c:v>0.223</c:v>
                </c:pt>
                <c:pt idx="454">
                  <c:v>0.209</c:v>
                </c:pt>
                <c:pt idx="455">
                  <c:v>0.246</c:v>
                </c:pt>
                <c:pt idx="456">
                  <c:v>0.219</c:v>
                </c:pt>
                <c:pt idx="457">
                  <c:v>0.168</c:v>
                </c:pt>
                <c:pt idx="458">
                  <c:v>0.271</c:v>
                </c:pt>
                <c:pt idx="459">
                  <c:v>0.321</c:v>
                </c:pt>
                <c:pt idx="460">
                  <c:v>0.237</c:v>
                </c:pt>
                <c:pt idx="461">
                  <c:v>0.259</c:v>
                </c:pt>
                <c:pt idx="462">
                  <c:v>0.332</c:v>
                </c:pt>
                <c:pt idx="463">
                  <c:v>0.314</c:v>
                </c:pt>
                <c:pt idx="464">
                  <c:v>0.158</c:v>
                </c:pt>
                <c:pt idx="465">
                  <c:v>0.202</c:v>
                </c:pt>
                <c:pt idx="466">
                  <c:v>0.32</c:v>
                </c:pt>
                <c:pt idx="467">
                  <c:v>0.225</c:v>
                </c:pt>
                <c:pt idx="468">
                  <c:v>0.216</c:v>
                </c:pt>
                <c:pt idx="469">
                  <c:v>0.236</c:v>
                </c:pt>
                <c:pt idx="470">
                  <c:v>0.292</c:v>
                </c:pt>
                <c:pt idx="471">
                  <c:v>0.169</c:v>
                </c:pt>
                <c:pt idx="472">
                  <c:v>0.156</c:v>
                </c:pt>
                <c:pt idx="473">
                  <c:v>0.221</c:v>
                </c:pt>
                <c:pt idx="474">
                  <c:v>0.157</c:v>
                </c:pt>
                <c:pt idx="475">
                  <c:v>0.183</c:v>
                </c:pt>
                <c:pt idx="476">
                  <c:v>0.345</c:v>
                </c:pt>
                <c:pt idx="477">
                  <c:v>0.265</c:v>
                </c:pt>
                <c:pt idx="478">
                  <c:v>0.162</c:v>
                </c:pt>
                <c:pt idx="479">
                  <c:v>0.196</c:v>
                </c:pt>
                <c:pt idx="480">
                  <c:v>0.289</c:v>
                </c:pt>
                <c:pt idx="481">
                  <c:v>0.197</c:v>
                </c:pt>
                <c:pt idx="482">
                  <c:v>0.186</c:v>
                </c:pt>
                <c:pt idx="483">
                  <c:v>0.221</c:v>
                </c:pt>
                <c:pt idx="484">
                  <c:v>0.341</c:v>
                </c:pt>
                <c:pt idx="485">
                  <c:v>0.215</c:v>
                </c:pt>
                <c:pt idx="486">
                  <c:v>0.248</c:v>
                </c:pt>
                <c:pt idx="487">
                  <c:v>0.177</c:v>
                </c:pt>
                <c:pt idx="488">
                  <c:v>0.176</c:v>
                </c:pt>
                <c:pt idx="489">
                  <c:v>0.261</c:v>
                </c:pt>
                <c:pt idx="490">
                  <c:v>0.195</c:v>
                </c:pt>
                <c:pt idx="491">
                  <c:v>0.324</c:v>
                </c:pt>
                <c:pt idx="492">
                  <c:v>0.217</c:v>
                </c:pt>
                <c:pt idx="493">
                  <c:v>0.349</c:v>
                </c:pt>
                <c:pt idx="494">
                  <c:v>0.188</c:v>
                </c:pt>
                <c:pt idx="495">
                  <c:v>0.269</c:v>
                </c:pt>
                <c:pt idx="496">
                  <c:v>0.267</c:v>
                </c:pt>
                <c:pt idx="497">
                  <c:v>0.191</c:v>
                </c:pt>
                <c:pt idx="498">
                  <c:v>0.153</c:v>
                </c:pt>
                <c:pt idx="499">
                  <c:v>0.216</c:v>
                </c:pt>
                <c:pt idx="500">
                  <c:v>0.152</c:v>
                </c:pt>
                <c:pt idx="501">
                  <c:v>0.259</c:v>
                </c:pt>
                <c:pt idx="502">
                  <c:v>0.19</c:v>
                </c:pt>
                <c:pt idx="503">
                  <c:v>0.264</c:v>
                </c:pt>
                <c:pt idx="504">
                  <c:v>0.271</c:v>
                </c:pt>
                <c:pt idx="505">
                  <c:v>0.281</c:v>
                </c:pt>
                <c:pt idx="506">
                  <c:v>0.296</c:v>
                </c:pt>
                <c:pt idx="507">
                  <c:v>0.254</c:v>
                </c:pt>
                <c:pt idx="508">
                  <c:v>0.272</c:v>
                </c:pt>
                <c:pt idx="509">
                  <c:v>0.34</c:v>
                </c:pt>
                <c:pt idx="510">
                  <c:v>0.263</c:v>
                </c:pt>
                <c:pt idx="511">
                  <c:v>0.28</c:v>
                </c:pt>
                <c:pt idx="512">
                  <c:v>0.266</c:v>
                </c:pt>
                <c:pt idx="513">
                  <c:v>0.312</c:v>
                </c:pt>
                <c:pt idx="514">
                  <c:v>0.25</c:v>
                </c:pt>
                <c:pt idx="515">
                  <c:v>0.281</c:v>
                </c:pt>
                <c:pt idx="516">
                  <c:v>0.289</c:v>
                </c:pt>
                <c:pt idx="517">
                  <c:v>0.266</c:v>
                </c:pt>
                <c:pt idx="518">
                  <c:v>0.178</c:v>
                </c:pt>
                <c:pt idx="519">
                  <c:v>0.159</c:v>
                </c:pt>
                <c:pt idx="520">
                  <c:v>0.312</c:v>
                </c:pt>
                <c:pt idx="521">
                  <c:v>0.164</c:v>
                </c:pt>
                <c:pt idx="522">
                  <c:v>0.276</c:v>
                </c:pt>
                <c:pt idx="523">
                  <c:v>0.33</c:v>
                </c:pt>
                <c:pt idx="524">
                  <c:v>0.283</c:v>
                </c:pt>
                <c:pt idx="525">
                  <c:v>0.185</c:v>
                </c:pt>
              </c:numCache>
            </c:numRef>
          </c:yVal>
          <c:smooth val="0"/>
        </c:ser>
        <c:dLbls>
          <c:showLegendKey val="0"/>
          <c:showVal val="0"/>
          <c:showCatName val="0"/>
          <c:showSerName val="0"/>
          <c:showPercent val="0"/>
          <c:showBubbleSize val="0"/>
        </c:dLbls>
        <c:axId val="988962000"/>
        <c:axId val="989417312"/>
      </c:scatterChart>
      <c:valAx>
        <c:axId val="988962000"/>
        <c:scaling>
          <c:orientation val="minMax"/>
          <c:max val="525.0"/>
          <c:min val="0.0"/>
        </c:scaling>
        <c:delete val="1"/>
        <c:axPos val="b"/>
        <c:majorTickMark val="out"/>
        <c:minorTickMark val="none"/>
        <c:tickLblPos val="nextTo"/>
        <c:crossAx val="989417312"/>
        <c:crosses val="autoZero"/>
        <c:crossBetween val="midCat"/>
      </c:valAx>
      <c:valAx>
        <c:axId val="989417312"/>
        <c:scaling>
          <c:orientation val="minMax"/>
          <c:max val="0.5"/>
          <c:min val="0.0"/>
        </c:scaling>
        <c:delete val="1"/>
        <c:axPos val="l"/>
        <c:numFmt formatCode="General" sourceLinked="1"/>
        <c:majorTickMark val="out"/>
        <c:minorTickMark val="none"/>
        <c:tickLblPos val="nextTo"/>
        <c:crossAx val="988962000"/>
        <c:crosses val="autoZero"/>
        <c:crossBetween val="midCat"/>
        <c:majorUnit val="0.25"/>
      </c:valAx>
      <c:spPr>
        <a:noFill/>
      </c:spPr>
    </c:plotArea>
    <c:plotVisOnly val="1"/>
    <c:dispBlanksAs val="gap"/>
    <c:showDLblsOverMax val="0"/>
  </c:chart>
  <c:spPr>
    <a:noFill/>
    <a:ln>
      <a:noFill/>
    </a:ln>
  </c:spPr>
  <c:txPr>
    <a:bodyPr/>
    <a:lstStyle/>
    <a:p>
      <a:pPr>
        <a:defRPr>
          <a:latin typeface="Helvetica"/>
          <a:cs typeface="Helvetica"/>
        </a:defRPr>
      </a:pPr>
      <a:endParaRPr lang="ja-JP"/>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solidFill>
                <a:srgbClr val="008000"/>
              </a:solidFill>
              <a:ln>
                <a:noFill/>
              </a:ln>
              <a:effectLst/>
            </c:spPr>
          </c:marker>
          <c:yVal>
            <c:numRef>
              <c:f>Sheet1!$A$4:$TF$4</c:f>
              <c:numCache>
                <c:formatCode>General</c:formatCode>
                <c:ptCount val="526"/>
                <c:pt idx="0">
                  <c:v>0.327</c:v>
                </c:pt>
                <c:pt idx="1">
                  <c:v>0.224</c:v>
                </c:pt>
                <c:pt idx="2">
                  <c:v>0.337</c:v>
                </c:pt>
                <c:pt idx="3">
                  <c:v>0.222</c:v>
                </c:pt>
                <c:pt idx="4">
                  <c:v>0.293</c:v>
                </c:pt>
                <c:pt idx="5">
                  <c:v>0.202</c:v>
                </c:pt>
                <c:pt idx="6">
                  <c:v>0.169</c:v>
                </c:pt>
                <c:pt idx="7">
                  <c:v>0.327</c:v>
                </c:pt>
                <c:pt idx="8">
                  <c:v>0.288</c:v>
                </c:pt>
                <c:pt idx="9">
                  <c:v>0.274</c:v>
                </c:pt>
                <c:pt idx="10">
                  <c:v>0.274</c:v>
                </c:pt>
                <c:pt idx="11">
                  <c:v>0.173</c:v>
                </c:pt>
                <c:pt idx="12">
                  <c:v>0.18</c:v>
                </c:pt>
                <c:pt idx="13">
                  <c:v>0.339</c:v>
                </c:pt>
                <c:pt idx="14">
                  <c:v>0.18</c:v>
                </c:pt>
                <c:pt idx="15">
                  <c:v>0.306</c:v>
                </c:pt>
                <c:pt idx="16">
                  <c:v>0.182</c:v>
                </c:pt>
                <c:pt idx="17">
                  <c:v>0.165</c:v>
                </c:pt>
                <c:pt idx="18">
                  <c:v>0.274</c:v>
                </c:pt>
                <c:pt idx="19">
                  <c:v>0.194</c:v>
                </c:pt>
                <c:pt idx="20">
                  <c:v>0.343</c:v>
                </c:pt>
                <c:pt idx="21">
                  <c:v>0.277</c:v>
                </c:pt>
                <c:pt idx="22">
                  <c:v>0.206</c:v>
                </c:pt>
                <c:pt idx="23">
                  <c:v>0.239</c:v>
                </c:pt>
                <c:pt idx="24">
                  <c:v>0.237</c:v>
                </c:pt>
                <c:pt idx="25">
                  <c:v>0.262</c:v>
                </c:pt>
                <c:pt idx="26">
                  <c:v>0.187</c:v>
                </c:pt>
                <c:pt idx="27">
                  <c:v>0.196</c:v>
                </c:pt>
                <c:pt idx="28">
                  <c:v>0.269</c:v>
                </c:pt>
                <c:pt idx="29">
                  <c:v>0.205</c:v>
                </c:pt>
                <c:pt idx="30">
                  <c:v>0.35</c:v>
                </c:pt>
                <c:pt idx="31">
                  <c:v>0.248</c:v>
                </c:pt>
                <c:pt idx="32">
                  <c:v>0.23</c:v>
                </c:pt>
                <c:pt idx="33">
                  <c:v>0.188</c:v>
                </c:pt>
                <c:pt idx="34">
                  <c:v>0.328</c:v>
                </c:pt>
                <c:pt idx="35">
                  <c:v>0.19</c:v>
                </c:pt>
                <c:pt idx="36">
                  <c:v>0.231</c:v>
                </c:pt>
                <c:pt idx="37">
                  <c:v>0.24</c:v>
                </c:pt>
                <c:pt idx="38">
                  <c:v>0.278</c:v>
                </c:pt>
                <c:pt idx="39">
                  <c:v>0.176</c:v>
                </c:pt>
                <c:pt idx="40">
                  <c:v>0.215</c:v>
                </c:pt>
                <c:pt idx="41">
                  <c:v>0.236</c:v>
                </c:pt>
                <c:pt idx="42">
                  <c:v>0.293</c:v>
                </c:pt>
                <c:pt idx="43">
                  <c:v>0.184</c:v>
                </c:pt>
                <c:pt idx="44">
                  <c:v>0.312</c:v>
                </c:pt>
                <c:pt idx="45">
                  <c:v>0.32</c:v>
                </c:pt>
                <c:pt idx="46">
                  <c:v>0.192</c:v>
                </c:pt>
                <c:pt idx="47">
                  <c:v>0.222</c:v>
                </c:pt>
                <c:pt idx="48">
                  <c:v>0.301</c:v>
                </c:pt>
                <c:pt idx="49">
                  <c:v>0.179</c:v>
                </c:pt>
                <c:pt idx="50">
                  <c:v>0.26</c:v>
                </c:pt>
                <c:pt idx="51">
                  <c:v>0.235</c:v>
                </c:pt>
                <c:pt idx="52">
                  <c:v>0.202</c:v>
                </c:pt>
                <c:pt idx="53">
                  <c:v>0.228</c:v>
                </c:pt>
                <c:pt idx="54">
                  <c:v>0.251</c:v>
                </c:pt>
                <c:pt idx="55">
                  <c:v>0.169</c:v>
                </c:pt>
                <c:pt idx="56">
                  <c:v>0.279</c:v>
                </c:pt>
                <c:pt idx="57">
                  <c:v>0.182</c:v>
                </c:pt>
                <c:pt idx="58">
                  <c:v>0.339</c:v>
                </c:pt>
                <c:pt idx="59">
                  <c:v>0.235</c:v>
                </c:pt>
                <c:pt idx="60">
                  <c:v>0.245</c:v>
                </c:pt>
                <c:pt idx="61">
                  <c:v>0.288</c:v>
                </c:pt>
                <c:pt idx="62">
                  <c:v>0.245</c:v>
                </c:pt>
                <c:pt idx="63">
                  <c:v>0.218</c:v>
                </c:pt>
                <c:pt idx="64">
                  <c:v>0.3</c:v>
                </c:pt>
                <c:pt idx="65">
                  <c:v>0.319</c:v>
                </c:pt>
                <c:pt idx="66">
                  <c:v>0.165</c:v>
                </c:pt>
                <c:pt idx="67">
                  <c:v>0.259</c:v>
                </c:pt>
                <c:pt idx="68">
                  <c:v>0.273</c:v>
                </c:pt>
                <c:pt idx="69">
                  <c:v>0.198</c:v>
                </c:pt>
                <c:pt idx="70">
                  <c:v>0.271</c:v>
                </c:pt>
                <c:pt idx="71">
                  <c:v>0.247</c:v>
                </c:pt>
                <c:pt idx="72">
                  <c:v>0.224</c:v>
                </c:pt>
                <c:pt idx="73">
                  <c:v>0.197</c:v>
                </c:pt>
                <c:pt idx="74">
                  <c:v>0.261</c:v>
                </c:pt>
                <c:pt idx="75">
                  <c:v>0.196</c:v>
                </c:pt>
                <c:pt idx="76">
                  <c:v>0.196</c:v>
                </c:pt>
                <c:pt idx="77">
                  <c:v>0.342</c:v>
                </c:pt>
                <c:pt idx="78">
                  <c:v>0.166</c:v>
                </c:pt>
                <c:pt idx="79">
                  <c:v>0.285</c:v>
                </c:pt>
                <c:pt idx="80">
                  <c:v>0.199</c:v>
                </c:pt>
                <c:pt idx="81">
                  <c:v>0.242</c:v>
                </c:pt>
                <c:pt idx="82">
                  <c:v>0.226</c:v>
                </c:pt>
                <c:pt idx="83">
                  <c:v>0.28</c:v>
                </c:pt>
                <c:pt idx="84">
                  <c:v>0.249</c:v>
                </c:pt>
                <c:pt idx="85">
                  <c:v>0.207</c:v>
                </c:pt>
                <c:pt idx="86">
                  <c:v>0.257</c:v>
                </c:pt>
                <c:pt idx="87">
                  <c:v>0.265</c:v>
                </c:pt>
                <c:pt idx="88">
                  <c:v>0.328</c:v>
                </c:pt>
                <c:pt idx="89">
                  <c:v>0.337</c:v>
                </c:pt>
                <c:pt idx="90">
                  <c:v>0.228</c:v>
                </c:pt>
                <c:pt idx="91">
                  <c:v>0.233</c:v>
                </c:pt>
                <c:pt idx="92">
                  <c:v>0.307</c:v>
                </c:pt>
                <c:pt idx="93">
                  <c:v>0.301</c:v>
                </c:pt>
                <c:pt idx="94">
                  <c:v>0.154</c:v>
                </c:pt>
                <c:pt idx="95">
                  <c:v>0.285</c:v>
                </c:pt>
                <c:pt idx="96">
                  <c:v>0.346</c:v>
                </c:pt>
                <c:pt idx="97">
                  <c:v>0.278</c:v>
                </c:pt>
                <c:pt idx="98">
                  <c:v>0.197</c:v>
                </c:pt>
                <c:pt idx="99">
                  <c:v>0.342</c:v>
                </c:pt>
                <c:pt idx="100">
                  <c:v>0.3</c:v>
                </c:pt>
                <c:pt idx="101">
                  <c:v>0.151</c:v>
                </c:pt>
                <c:pt idx="102">
                  <c:v>0.299</c:v>
                </c:pt>
                <c:pt idx="103">
                  <c:v>0.241</c:v>
                </c:pt>
                <c:pt idx="104">
                  <c:v>0.165</c:v>
                </c:pt>
                <c:pt idx="105">
                  <c:v>0.35</c:v>
                </c:pt>
                <c:pt idx="106">
                  <c:v>0.339</c:v>
                </c:pt>
                <c:pt idx="107">
                  <c:v>0.305</c:v>
                </c:pt>
                <c:pt idx="108">
                  <c:v>0.169</c:v>
                </c:pt>
                <c:pt idx="109">
                  <c:v>0.274</c:v>
                </c:pt>
                <c:pt idx="110">
                  <c:v>0.248</c:v>
                </c:pt>
                <c:pt idx="111">
                  <c:v>0.243</c:v>
                </c:pt>
                <c:pt idx="112">
                  <c:v>0.33</c:v>
                </c:pt>
                <c:pt idx="113">
                  <c:v>0.336</c:v>
                </c:pt>
                <c:pt idx="114">
                  <c:v>0.24</c:v>
                </c:pt>
                <c:pt idx="115">
                  <c:v>0.299</c:v>
                </c:pt>
                <c:pt idx="116">
                  <c:v>0.178</c:v>
                </c:pt>
                <c:pt idx="117">
                  <c:v>0.186</c:v>
                </c:pt>
                <c:pt idx="118">
                  <c:v>0.298</c:v>
                </c:pt>
                <c:pt idx="119">
                  <c:v>0.289</c:v>
                </c:pt>
                <c:pt idx="120">
                  <c:v>0.16</c:v>
                </c:pt>
                <c:pt idx="121">
                  <c:v>0.288</c:v>
                </c:pt>
                <c:pt idx="122">
                  <c:v>0.226</c:v>
                </c:pt>
                <c:pt idx="123">
                  <c:v>0.266</c:v>
                </c:pt>
                <c:pt idx="124">
                  <c:v>0.18</c:v>
                </c:pt>
                <c:pt idx="125">
                  <c:v>0.267</c:v>
                </c:pt>
                <c:pt idx="126">
                  <c:v>0.202</c:v>
                </c:pt>
                <c:pt idx="127">
                  <c:v>0.273</c:v>
                </c:pt>
                <c:pt idx="128">
                  <c:v>0.336</c:v>
                </c:pt>
                <c:pt idx="129">
                  <c:v>0.283</c:v>
                </c:pt>
                <c:pt idx="130">
                  <c:v>0.193</c:v>
                </c:pt>
                <c:pt idx="131">
                  <c:v>0.29</c:v>
                </c:pt>
                <c:pt idx="132">
                  <c:v>0.279</c:v>
                </c:pt>
                <c:pt idx="133">
                  <c:v>0.194</c:v>
                </c:pt>
                <c:pt idx="134">
                  <c:v>0.28</c:v>
                </c:pt>
                <c:pt idx="135">
                  <c:v>0.202</c:v>
                </c:pt>
                <c:pt idx="136">
                  <c:v>0.225</c:v>
                </c:pt>
                <c:pt idx="137">
                  <c:v>0.349</c:v>
                </c:pt>
                <c:pt idx="138">
                  <c:v>0.284</c:v>
                </c:pt>
                <c:pt idx="139">
                  <c:v>0.347</c:v>
                </c:pt>
                <c:pt idx="140">
                  <c:v>0.246</c:v>
                </c:pt>
                <c:pt idx="141">
                  <c:v>0.291</c:v>
                </c:pt>
                <c:pt idx="142">
                  <c:v>0.264</c:v>
                </c:pt>
                <c:pt idx="143">
                  <c:v>0.186</c:v>
                </c:pt>
                <c:pt idx="144">
                  <c:v>0.267</c:v>
                </c:pt>
                <c:pt idx="145">
                  <c:v>0.286</c:v>
                </c:pt>
                <c:pt idx="146">
                  <c:v>0.259</c:v>
                </c:pt>
                <c:pt idx="147">
                  <c:v>0.305</c:v>
                </c:pt>
                <c:pt idx="148">
                  <c:v>0.29</c:v>
                </c:pt>
                <c:pt idx="149">
                  <c:v>0.316</c:v>
                </c:pt>
                <c:pt idx="150">
                  <c:v>0.18</c:v>
                </c:pt>
                <c:pt idx="151">
                  <c:v>0.277</c:v>
                </c:pt>
                <c:pt idx="152">
                  <c:v>0.254</c:v>
                </c:pt>
                <c:pt idx="153">
                  <c:v>0.297</c:v>
                </c:pt>
                <c:pt idx="154">
                  <c:v>0.35</c:v>
                </c:pt>
                <c:pt idx="155">
                  <c:v>0.245</c:v>
                </c:pt>
                <c:pt idx="156">
                  <c:v>0.337</c:v>
                </c:pt>
                <c:pt idx="157">
                  <c:v>0.165</c:v>
                </c:pt>
                <c:pt idx="158">
                  <c:v>0.337</c:v>
                </c:pt>
                <c:pt idx="159">
                  <c:v>0.257</c:v>
                </c:pt>
                <c:pt idx="160">
                  <c:v>0.239</c:v>
                </c:pt>
                <c:pt idx="161">
                  <c:v>0.34</c:v>
                </c:pt>
                <c:pt idx="162">
                  <c:v>0.235</c:v>
                </c:pt>
                <c:pt idx="163">
                  <c:v>0.333</c:v>
                </c:pt>
                <c:pt idx="164">
                  <c:v>0.229</c:v>
                </c:pt>
                <c:pt idx="165">
                  <c:v>0.313</c:v>
                </c:pt>
                <c:pt idx="166">
                  <c:v>0.273</c:v>
                </c:pt>
                <c:pt idx="167">
                  <c:v>0.199</c:v>
                </c:pt>
                <c:pt idx="168">
                  <c:v>0.166</c:v>
                </c:pt>
                <c:pt idx="169">
                  <c:v>0.343</c:v>
                </c:pt>
                <c:pt idx="170">
                  <c:v>0.334</c:v>
                </c:pt>
                <c:pt idx="171">
                  <c:v>0.248</c:v>
                </c:pt>
                <c:pt idx="172">
                  <c:v>0.28</c:v>
                </c:pt>
                <c:pt idx="173">
                  <c:v>0.29</c:v>
                </c:pt>
                <c:pt idx="174">
                  <c:v>0.209</c:v>
                </c:pt>
                <c:pt idx="175">
                  <c:v>0.254</c:v>
                </c:pt>
                <c:pt idx="176">
                  <c:v>0.2</c:v>
                </c:pt>
                <c:pt idx="177">
                  <c:v>0.21</c:v>
                </c:pt>
                <c:pt idx="178">
                  <c:v>0.297</c:v>
                </c:pt>
                <c:pt idx="179">
                  <c:v>0.162</c:v>
                </c:pt>
                <c:pt idx="180">
                  <c:v>0.255</c:v>
                </c:pt>
                <c:pt idx="181">
                  <c:v>0.221</c:v>
                </c:pt>
                <c:pt idx="182">
                  <c:v>0.154</c:v>
                </c:pt>
                <c:pt idx="183">
                  <c:v>0.283</c:v>
                </c:pt>
                <c:pt idx="184">
                  <c:v>0.235</c:v>
                </c:pt>
                <c:pt idx="185">
                  <c:v>0.311</c:v>
                </c:pt>
                <c:pt idx="186">
                  <c:v>0.297</c:v>
                </c:pt>
                <c:pt idx="187">
                  <c:v>0.339</c:v>
                </c:pt>
                <c:pt idx="188">
                  <c:v>0.342</c:v>
                </c:pt>
                <c:pt idx="189">
                  <c:v>0.241</c:v>
                </c:pt>
                <c:pt idx="190">
                  <c:v>0.255</c:v>
                </c:pt>
                <c:pt idx="191">
                  <c:v>0.203</c:v>
                </c:pt>
                <c:pt idx="192">
                  <c:v>0.319</c:v>
                </c:pt>
                <c:pt idx="193">
                  <c:v>0.232</c:v>
                </c:pt>
                <c:pt idx="194">
                  <c:v>0.16</c:v>
                </c:pt>
                <c:pt idx="195">
                  <c:v>0.266</c:v>
                </c:pt>
                <c:pt idx="196">
                  <c:v>0.233</c:v>
                </c:pt>
                <c:pt idx="197">
                  <c:v>0.177</c:v>
                </c:pt>
                <c:pt idx="198">
                  <c:v>0.157</c:v>
                </c:pt>
                <c:pt idx="199">
                  <c:v>0.335</c:v>
                </c:pt>
                <c:pt idx="200">
                  <c:v>0.305</c:v>
                </c:pt>
                <c:pt idx="201">
                  <c:v>0.292</c:v>
                </c:pt>
                <c:pt idx="202">
                  <c:v>0.297</c:v>
                </c:pt>
                <c:pt idx="203">
                  <c:v>0.322</c:v>
                </c:pt>
                <c:pt idx="204">
                  <c:v>0.227</c:v>
                </c:pt>
                <c:pt idx="205">
                  <c:v>0.222</c:v>
                </c:pt>
                <c:pt idx="206">
                  <c:v>0.218</c:v>
                </c:pt>
                <c:pt idx="207">
                  <c:v>0.214</c:v>
                </c:pt>
                <c:pt idx="208">
                  <c:v>0.19</c:v>
                </c:pt>
                <c:pt idx="209">
                  <c:v>0.187</c:v>
                </c:pt>
                <c:pt idx="210">
                  <c:v>0.191</c:v>
                </c:pt>
                <c:pt idx="211">
                  <c:v>0.216</c:v>
                </c:pt>
                <c:pt idx="212">
                  <c:v>0.349</c:v>
                </c:pt>
                <c:pt idx="213">
                  <c:v>0.341</c:v>
                </c:pt>
                <c:pt idx="214">
                  <c:v>0.335</c:v>
                </c:pt>
                <c:pt idx="215">
                  <c:v>0.16</c:v>
                </c:pt>
                <c:pt idx="216">
                  <c:v>0.283</c:v>
                </c:pt>
                <c:pt idx="217">
                  <c:v>0.233</c:v>
                </c:pt>
                <c:pt idx="218">
                  <c:v>0.284</c:v>
                </c:pt>
                <c:pt idx="219">
                  <c:v>0.278</c:v>
                </c:pt>
                <c:pt idx="220">
                  <c:v>0.221</c:v>
                </c:pt>
                <c:pt idx="221">
                  <c:v>0.238</c:v>
                </c:pt>
                <c:pt idx="222">
                  <c:v>0.315</c:v>
                </c:pt>
                <c:pt idx="223">
                  <c:v>0.307</c:v>
                </c:pt>
                <c:pt idx="224">
                  <c:v>0.249</c:v>
                </c:pt>
                <c:pt idx="225">
                  <c:v>0.272</c:v>
                </c:pt>
                <c:pt idx="226">
                  <c:v>0.163</c:v>
                </c:pt>
                <c:pt idx="227">
                  <c:v>0.21</c:v>
                </c:pt>
                <c:pt idx="228">
                  <c:v>0.202</c:v>
                </c:pt>
                <c:pt idx="229">
                  <c:v>0.275</c:v>
                </c:pt>
                <c:pt idx="230">
                  <c:v>0.328</c:v>
                </c:pt>
                <c:pt idx="231">
                  <c:v>0.312</c:v>
                </c:pt>
                <c:pt idx="232">
                  <c:v>0.334</c:v>
                </c:pt>
                <c:pt idx="233">
                  <c:v>0.286</c:v>
                </c:pt>
                <c:pt idx="234">
                  <c:v>0.242</c:v>
                </c:pt>
                <c:pt idx="235">
                  <c:v>0.247</c:v>
                </c:pt>
                <c:pt idx="236">
                  <c:v>0.286</c:v>
                </c:pt>
                <c:pt idx="237">
                  <c:v>0.214</c:v>
                </c:pt>
                <c:pt idx="238">
                  <c:v>0.349</c:v>
                </c:pt>
                <c:pt idx="239">
                  <c:v>0.315</c:v>
                </c:pt>
                <c:pt idx="240">
                  <c:v>0.2</c:v>
                </c:pt>
                <c:pt idx="241">
                  <c:v>0.267</c:v>
                </c:pt>
                <c:pt idx="242">
                  <c:v>0.273</c:v>
                </c:pt>
                <c:pt idx="243">
                  <c:v>0.186</c:v>
                </c:pt>
                <c:pt idx="244">
                  <c:v>0.27</c:v>
                </c:pt>
                <c:pt idx="245">
                  <c:v>0.317</c:v>
                </c:pt>
                <c:pt idx="246">
                  <c:v>0.153</c:v>
                </c:pt>
                <c:pt idx="247">
                  <c:v>0.322</c:v>
                </c:pt>
                <c:pt idx="248">
                  <c:v>0.247</c:v>
                </c:pt>
                <c:pt idx="249">
                  <c:v>0.171</c:v>
                </c:pt>
                <c:pt idx="250">
                  <c:v>0.177</c:v>
                </c:pt>
                <c:pt idx="251">
                  <c:v>0.244</c:v>
                </c:pt>
                <c:pt idx="252">
                  <c:v>0.347</c:v>
                </c:pt>
                <c:pt idx="253">
                  <c:v>0.335</c:v>
                </c:pt>
                <c:pt idx="254">
                  <c:v>0.242</c:v>
                </c:pt>
                <c:pt idx="255">
                  <c:v>0.232</c:v>
                </c:pt>
                <c:pt idx="256">
                  <c:v>0.3</c:v>
                </c:pt>
                <c:pt idx="257">
                  <c:v>0.245</c:v>
                </c:pt>
                <c:pt idx="258">
                  <c:v>0.219</c:v>
                </c:pt>
                <c:pt idx="259">
                  <c:v>0.177</c:v>
                </c:pt>
                <c:pt idx="260">
                  <c:v>0.269</c:v>
                </c:pt>
                <c:pt idx="261">
                  <c:v>0.274</c:v>
                </c:pt>
                <c:pt idx="262">
                  <c:v>0.34</c:v>
                </c:pt>
                <c:pt idx="263">
                  <c:v>0.259</c:v>
                </c:pt>
                <c:pt idx="264">
                  <c:v>0.153</c:v>
                </c:pt>
                <c:pt idx="265">
                  <c:v>0.247</c:v>
                </c:pt>
                <c:pt idx="266">
                  <c:v>0.207</c:v>
                </c:pt>
                <c:pt idx="267">
                  <c:v>0.259</c:v>
                </c:pt>
                <c:pt idx="268">
                  <c:v>0.25</c:v>
                </c:pt>
                <c:pt idx="269">
                  <c:v>0.279</c:v>
                </c:pt>
                <c:pt idx="270">
                  <c:v>0.211</c:v>
                </c:pt>
                <c:pt idx="271">
                  <c:v>0.223</c:v>
                </c:pt>
                <c:pt idx="272">
                  <c:v>0.16</c:v>
                </c:pt>
                <c:pt idx="273">
                  <c:v>0.277</c:v>
                </c:pt>
                <c:pt idx="274">
                  <c:v>0.169</c:v>
                </c:pt>
                <c:pt idx="275">
                  <c:v>0.15</c:v>
                </c:pt>
                <c:pt idx="276">
                  <c:v>0.273</c:v>
                </c:pt>
                <c:pt idx="277">
                  <c:v>0.22</c:v>
                </c:pt>
                <c:pt idx="278">
                  <c:v>0.209</c:v>
                </c:pt>
                <c:pt idx="279">
                  <c:v>0.266</c:v>
                </c:pt>
                <c:pt idx="280">
                  <c:v>0.206</c:v>
                </c:pt>
                <c:pt idx="281">
                  <c:v>0.258</c:v>
                </c:pt>
                <c:pt idx="282">
                  <c:v>0.199</c:v>
                </c:pt>
                <c:pt idx="283">
                  <c:v>0.258</c:v>
                </c:pt>
                <c:pt idx="284">
                  <c:v>0.307</c:v>
                </c:pt>
                <c:pt idx="285">
                  <c:v>0.215</c:v>
                </c:pt>
                <c:pt idx="286">
                  <c:v>0.17</c:v>
                </c:pt>
                <c:pt idx="287">
                  <c:v>0.151</c:v>
                </c:pt>
                <c:pt idx="288">
                  <c:v>0.268</c:v>
                </c:pt>
                <c:pt idx="289">
                  <c:v>0.342</c:v>
                </c:pt>
                <c:pt idx="290">
                  <c:v>0.274</c:v>
                </c:pt>
                <c:pt idx="291">
                  <c:v>0.328</c:v>
                </c:pt>
                <c:pt idx="292">
                  <c:v>0.181</c:v>
                </c:pt>
                <c:pt idx="293">
                  <c:v>0.158</c:v>
                </c:pt>
                <c:pt idx="294">
                  <c:v>0.305</c:v>
                </c:pt>
                <c:pt idx="295">
                  <c:v>0.232</c:v>
                </c:pt>
                <c:pt idx="296">
                  <c:v>0.307</c:v>
                </c:pt>
                <c:pt idx="297">
                  <c:v>0.282</c:v>
                </c:pt>
                <c:pt idx="298">
                  <c:v>0.335</c:v>
                </c:pt>
                <c:pt idx="299">
                  <c:v>0.177</c:v>
                </c:pt>
                <c:pt idx="300">
                  <c:v>0.241</c:v>
                </c:pt>
                <c:pt idx="301">
                  <c:v>0.312</c:v>
                </c:pt>
                <c:pt idx="302">
                  <c:v>0.255</c:v>
                </c:pt>
                <c:pt idx="303">
                  <c:v>0.251</c:v>
                </c:pt>
                <c:pt idx="304">
                  <c:v>0.216</c:v>
                </c:pt>
                <c:pt idx="305">
                  <c:v>0.181</c:v>
                </c:pt>
                <c:pt idx="306">
                  <c:v>0.191</c:v>
                </c:pt>
                <c:pt idx="307">
                  <c:v>0.198</c:v>
                </c:pt>
                <c:pt idx="308">
                  <c:v>0.228</c:v>
                </c:pt>
                <c:pt idx="309">
                  <c:v>0.196</c:v>
                </c:pt>
                <c:pt idx="310">
                  <c:v>0.339</c:v>
                </c:pt>
                <c:pt idx="311">
                  <c:v>0.174</c:v>
                </c:pt>
                <c:pt idx="312">
                  <c:v>0.256</c:v>
                </c:pt>
                <c:pt idx="313">
                  <c:v>0.324</c:v>
                </c:pt>
                <c:pt idx="314">
                  <c:v>0.34</c:v>
                </c:pt>
                <c:pt idx="315">
                  <c:v>0.289</c:v>
                </c:pt>
                <c:pt idx="316">
                  <c:v>0.263</c:v>
                </c:pt>
                <c:pt idx="317">
                  <c:v>0.213</c:v>
                </c:pt>
                <c:pt idx="318">
                  <c:v>0.224</c:v>
                </c:pt>
                <c:pt idx="319">
                  <c:v>0.171</c:v>
                </c:pt>
                <c:pt idx="320">
                  <c:v>0.289</c:v>
                </c:pt>
                <c:pt idx="321">
                  <c:v>0.324</c:v>
                </c:pt>
                <c:pt idx="322">
                  <c:v>0.343</c:v>
                </c:pt>
                <c:pt idx="323">
                  <c:v>0.347</c:v>
                </c:pt>
                <c:pt idx="324">
                  <c:v>0.17</c:v>
                </c:pt>
                <c:pt idx="325">
                  <c:v>0.342</c:v>
                </c:pt>
                <c:pt idx="326">
                  <c:v>0.244</c:v>
                </c:pt>
                <c:pt idx="327">
                  <c:v>0.184</c:v>
                </c:pt>
                <c:pt idx="328">
                  <c:v>0.187</c:v>
                </c:pt>
                <c:pt idx="329">
                  <c:v>0.326</c:v>
                </c:pt>
                <c:pt idx="330">
                  <c:v>0.204</c:v>
                </c:pt>
                <c:pt idx="331">
                  <c:v>0.281</c:v>
                </c:pt>
                <c:pt idx="332">
                  <c:v>0.28</c:v>
                </c:pt>
                <c:pt idx="333">
                  <c:v>0.179</c:v>
                </c:pt>
                <c:pt idx="334">
                  <c:v>0.203</c:v>
                </c:pt>
                <c:pt idx="335">
                  <c:v>0.271</c:v>
                </c:pt>
                <c:pt idx="336">
                  <c:v>0.168</c:v>
                </c:pt>
                <c:pt idx="337">
                  <c:v>0.214</c:v>
                </c:pt>
                <c:pt idx="338">
                  <c:v>0.276</c:v>
                </c:pt>
                <c:pt idx="339">
                  <c:v>0.331</c:v>
                </c:pt>
                <c:pt idx="340">
                  <c:v>0.234</c:v>
                </c:pt>
                <c:pt idx="341">
                  <c:v>0.194</c:v>
                </c:pt>
                <c:pt idx="342">
                  <c:v>0.258</c:v>
                </c:pt>
                <c:pt idx="343">
                  <c:v>0.305</c:v>
                </c:pt>
                <c:pt idx="344">
                  <c:v>0.332</c:v>
                </c:pt>
                <c:pt idx="345">
                  <c:v>0.166</c:v>
                </c:pt>
                <c:pt idx="346">
                  <c:v>0.298</c:v>
                </c:pt>
                <c:pt idx="347">
                  <c:v>0.282</c:v>
                </c:pt>
                <c:pt idx="348">
                  <c:v>0.262</c:v>
                </c:pt>
                <c:pt idx="349">
                  <c:v>0.315</c:v>
                </c:pt>
                <c:pt idx="350">
                  <c:v>0.252</c:v>
                </c:pt>
                <c:pt idx="351">
                  <c:v>0.285</c:v>
                </c:pt>
                <c:pt idx="352">
                  <c:v>0.315</c:v>
                </c:pt>
                <c:pt idx="353">
                  <c:v>0.21</c:v>
                </c:pt>
                <c:pt idx="354">
                  <c:v>0.348</c:v>
                </c:pt>
                <c:pt idx="355">
                  <c:v>0.349</c:v>
                </c:pt>
                <c:pt idx="356">
                  <c:v>0.203</c:v>
                </c:pt>
                <c:pt idx="357">
                  <c:v>0.163</c:v>
                </c:pt>
                <c:pt idx="358">
                  <c:v>0.29</c:v>
                </c:pt>
                <c:pt idx="359">
                  <c:v>0.338</c:v>
                </c:pt>
                <c:pt idx="360">
                  <c:v>0.255</c:v>
                </c:pt>
                <c:pt idx="361">
                  <c:v>0.274</c:v>
                </c:pt>
                <c:pt idx="362">
                  <c:v>0.172</c:v>
                </c:pt>
                <c:pt idx="363">
                  <c:v>0.34</c:v>
                </c:pt>
                <c:pt idx="364">
                  <c:v>0.164</c:v>
                </c:pt>
                <c:pt idx="365">
                  <c:v>0.295</c:v>
                </c:pt>
                <c:pt idx="366">
                  <c:v>0.163</c:v>
                </c:pt>
                <c:pt idx="367">
                  <c:v>0.334</c:v>
                </c:pt>
                <c:pt idx="368">
                  <c:v>0.284</c:v>
                </c:pt>
                <c:pt idx="369">
                  <c:v>0.194</c:v>
                </c:pt>
                <c:pt idx="370">
                  <c:v>0.234</c:v>
                </c:pt>
                <c:pt idx="371">
                  <c:v>0.202</c:v>
                </c:pt>
                <c:pt idx="372">
                  <c:v>0.194</c:v>
                </c:pt>
                <c:pt idx="373">
                  <c:v>0.324</c:v>
                </c:pt>
                <c:pt idx="374">
                  <c:v>0.341</c:v>
                </c:pt>
                <c:pt idx="375">
                  <c:v>0.165</c:v>
                </c:pt>
                <c:pt idx="376">
                  <c:v>0.272</c:v>
                </c:pt>
                <c:pt idx="377">
                  <c:v>0.218</c:v>
                </c:pt>
                <c:pt idx="378">
                  <c:v>0.212</c:v>
                </c:pt>
                <c:pt idx="379">
                  <c:v>0.336</c:v>
                </c:pt>
                <c:pt idx="380">
                  <c:v>0.307</c:v>
                </c:pt>
                <c:pt idx="381">
                  <c:v>0.323</c:v>
                </c:pt>
                <c:pt idx="382">
                  <c:v>0.328</c:v>
                </c:pt>
                <c:pt idx="383">
                  <c:v>0.313</c:v>
                </c:pt>
                <c:pt idx="384">
                  <c:v>0.236</c:v>
                </c:pt>
                <c:pt idx="385">
                  <c:v>0.247</c:v>
                </c:pt>
                <c:pt idx="386">
                  <c:v>0.207</c:v>
                </c:pt>
                <c:pt idx="387">
                  <c:v>0.339</c:v>
                </c:pt>
                <c:pt idx="388">
                  <c:v>0.29</c:v>
                </c:pt>
                <c:pt idx="389">
                  <c:v>0.305</c:v>
                </c:pt>
                <c:pt idx="390">
                  <c:v>0.346</c:v>
                </c:pt>
                <c:pt idx="391">
                  <c:v>0.316</c:v>
                </c:pt>
                <c:pt idx="392">
                  <c:v>0.283</c:v>
                </c:pt>
                <c:pt idx="393">
                  <c:v>0.201</c:v>
                </c:pt>
                <c:pt idx="394">
                  <c:v>0.155</c:v>
                </c:pt>
                <c:pt idx="395">
                  <c:v>0.31</c:v>
                </c:pt>
                <c:pt idx="396">
                  <c:v>0.192</c:v>
                </c:pt>
                <c:pt idx="397">
                  <c:v>0.321</c:v>
                </c:pt>
                <c:pt idx="398">
                  <c:v>0.171</c:v>
                </c:pt>
                <c:pt idx="399">
                  <c:v>0.278</c:v>
                </c:pt>
                <c:pt idx="400">
                  <c:v>0.215</c:v>
                </c:pt>
                <c:pt idx="401">
                  <c:v>0.318</c:v>
                </c:pt>
                <c:pt idx="402">
                  <c:v>0.266</c:v>
                </c:pt>
                <c:pt idx="403">
                  <c:v>0.238</c:v>
                </c:pt>
                <c:pt idx="404">
                  <c:v>0.211</c:v>
                </c:pt>
                <c:pt idx="405">
                  <c:v>0.288</c:v>
                </c:pt>
                <c:pt idx="406">
                  <c:v>0.252</c:v>
                </c:pt>
                <c:pt idx="407">
                  <c:v>0.201</c:v>
                </c:pt>
                <c:pt idx="408">
                  <c:v>0.321</c:v>
                </c:pt>
                <c:pt idx="409">
                  <c:v>0.22</c:v>
                </c:pt>
                <c:pt idx="410">
                  <c:v>0.173</c:v>
                </c:pt>
                <c:pt idx="411">
                  <c:v>0.333</c:v>
                </c:pt>
                <c:pt idx="412">
                  <c:v>0.342</c:v>
                </c:pt>
                <c:pt idx="413">
                  <c:v>0.3</c:v>
                </c:pt>
                <c:pt idx="414">
                  <c:v>0.278</c:v>
                </c:pt>
                <c:pt idx="415">
                  <c:v>0.299</c:v>
                </c:pt>
                <c:pt idx="416">
                  <c:v>0.208</c:v>
                </c:pt>
                <c:pt idx="417">
                  <c:v>0.21</c:v>
                </c:pt>
                <c:pt idx="418">
                  <c:v>0.162</c:v>
                </c:pt>
                <c:pt idx="419">
                  <c:v>0.309</c:v>
                </c:pt>
                <c:pt idx="420">
                  <c:v>0.31</c:v>
                </c:pt>
                <c:pt idx="421">
                  <c:v>0.219</c:v>
                </c:pt>
                <c:pt idx="422">
                  <c:v>0.327</c:v>
                </c:pt>
                <c:pt idx="423">
                  <c:v>0.295</c:v>
                </c:pt>
                <c:pt idx="424">
                  <c:v>0.211</c:v>
                </c:pt>
                <c:pt idx="425">
                  <c:v>0.235</c:v>
                </c:pt>
                <c:pt idx="426">
                  <c:v>0.221</c:v>
                </c:pt>
                <c:pt idx="427">
                  <c:v>0.281</c:v>
                </c:pt>
                <c:pt idx="428">
                  <c:v>0.288</c:v>
                </c:pt>
                <c:pt idx="429">
                  <c:v>0.194</c:v>
                </c:pt>
                <c:pt idx="430">
                  <c:v>0.165</c:v>
                </c:pt>
                <c:pt idx="431">
                  <c:v>0.259</c:v>
                </c:pt>
                <c:pt idx="432">
                  <c:v>0.259</c:v>
                </c:pt>
                <c:pt idx="433">
                  <c:v>0.228</c:v>
                </c:pt>
                <c:pt idx="434">
                  <c:v>0.266</c:v>
                </c:pt>
                <c:pt idx="435">
                  <c:v>0.305</c:v>
                </c:pt>
                <c:pt idx="436">
                  <c:v>0.339</c:v>
                </c:pt>
                <c:pt idx="437">
                  <c:v>0.329</c:v>
                </c:pt>
                <c:pt idx="438">
                  <c:v>0.285</c:v>
                </c:pt>
                <c:pt idx="439">
                  <c:v>0.263</c:v>
                </c:pt>
                <c:pt idx="440">
                  <c:v>0.312</c:v>
                </c:pt>
                <c:pt idx="441">
                  <c:v>0.306</c:v>
                </c:pt>
                <c:pt idx="442">
                  <c:v>0.195</c:v>
                </c:pt>
                <c:pt idx="443">
                  <c:v>0.295</c:v>
                </c:pt>
                <c:pt idx="444">
                  <c:v>0.162</c:v>
                </c:pt>
                <c:pt idx="445">
                  <c:v>0.173</c:v>
                </c:pt>
                <c:pt idx="446">
                  <c:v>0.288</c:v>
                </c:pt>
                <c:pt idx="447">
                  <c:v>0.297</c:v>
                </c:pt>
                <c:pt idx="448">
                  <c:v>0.35</c:v>
                </c:pt>
                <c:pt idx="449">
                  <c:v>0.248</c:v>
                </c:pt>
                <c:pt idx="450">
                  <c:v>0.208</c:v>
                </c:pt>
                <c:pt idx="451">
                  <c:v>0.16</c:v>
                </c:pt>
                <c:pt idx="452">
                  <c:v>0.19</c:v>
                </c:pt>
                <c:pt idx="453">
                  <c:v>0.223</c:v>
                </c:pt>
                <c:pt idx="454">
                  <c:v>0.209</c:v>
                </c:pt>
                <c:pt idx="455">
                  <c:v>0.246</c:v>
                </c:pt>
                <c:pt idx="456">
                  <c:v>0.219</c:v>
                </c:pt>
                <c:pt idx="457">
                  <c:v>0.168</c:v>
                </c:pt>
                <c:pt idx="458">
                  <c:v>0.271</c:v>
                </c:pt>
                <c:pt idx="459">
                  <c:v>0.321</c:v>
                </c:pt>
                <c:pt idx="460">
                  <c:v>0.237</c:v>
                </c:pt>
                <c:pt idx="461">
                  <c:v>0.259</c:v>
                </c:pt>
                <c:pt idx="462">
                  <c:v>0.332</c:v>
                </c:pt>
                <c:pt idx="463">
                  <c:v>0.314</c:v>
                </c:pt>
                <c:pt idx="464">
                  <c:v>0.158</c:v>
                </c:pt>
                <c:pt idx="465">
                  <c:v>0.202</c:v>
                </c:pt>
                <c:pt idx="466">
                  <c:v>0.32</c:v>
                </c:pt>
                <c:pt idx="467">
                  <c:v>0.225</c:v>
                </c:pt>
                <c:pt idx="468">
                  <c:v>0.216</c:v>
                </c:pt>
                <c:pt idx="469">
                  <c:v>0.236</c:v>
                </c:pt>
                <c:pt idx="470">
                  <c:v>0.292</c:v>
                </c:pt>
                <c:pt idx="471">
                  <c:v>0.169</c:v>
                </c:pt>
                <c:pt idx="472">
                  <c:v>0.156</c:v>
                </c:pt>
                <c:pt idx="473">
                  <c:v>0.221</c:v>
                </c:pt>
                <c:pt idx="474">
                  <c:v>0.157</c:v>
                </c:pt>
                <c:pt idx="475">
                  <c:v>0.183</c:v>
                </c:pt>
                <c:pt idx="476">
                  <c:v>0.345</c:v>
                </c:pt>
                <c:pt idx="477">
                  <c:v>0.265</c:v>
                </c:pt>
                <c:pt idx="478">
                  <c:v>0.162</c:v>
                </c:pt>
                <c:pt idx="479">
                  <c:v>0.196</c:v>
                </c:pt>
                <c:pt idx="480">
                  <c:v>0.289</c:v>
                </c:pt>
                <c:pt idx="481">
                  <c:v>0.197</c:v>
                </c:pt>
                <c:pt idx="482">
                  <c:v>0.186</c:v>
                </c:pt>
                <c:pt idx="483">
                  <c:v>0.221</c:v>
                </c:pt>
                <c:pt idx="484">
                  <c:v>0.341</c:v>
                </c:pt>
                <c:pt idx="485">
                  <c:v>0.215</c:v>
                </c:pt>
                <c:pt idx="486">
                  <c:v>0.248</c:v>
                </c:pt>
                <c:pt idx="487">
                  <c:v>0.177</c:v>
                </c:pt>
                <c:pt idx="488">
                  <c:v>0.176</c:v>
                </c:pt>
                <c:pt idx="489">
                  <c:v>0.261</c:v>
                </c:pt>
                <c:pt idx="490">
                  <c:v>0.195</c:v>
                </c:pt>
                <c:pt idx="491">
                  <c:v>0.324</c:v>
                </c:pt>
                <c:pt idx="492">
                  <c:v>0.217</c:v>
                </c:pt>
                <c:pt idx="493">
                  <c:v>0.349</c:v>
                </c:pt>
                <c:pt idx="494">
                  <c:v>0.188</c:v>
                </c:pt>
                <c:pt idx="495">
                  <c:v>0.269</c:v>
                </c:pt>
                <c:pt idx="496">
                  <c:v>0.267</c:v>
                </c:pt>
                <c:pt idx="497">
                  <c:v>0.191</c:v>
                </c:pt>
                <c:pt idx="498">
                  <c:v>0.153</c:v>
                </c:pt>
                <c:pt idx="499">
                  <c:v>0.216</c:v>
                </c:pt>
                <c:pt idx="500">
                  <c:v>0.152</c:v>
                </c:pt>
                <c:pt idx="501">
                  <c:v>0.259</c:v>
                </c:pt>
                <c:pt idx="502">
                  <c:v>0.19</c:v>
                </c:pt>
                <c:pt idx="503">
                  <c:v>0.264</c:v>
                </c:pt>
                <c:pt idx="504">
                  <c:v>0.271</c:v>
                </c:pt>
                <c:pt idx="505">
                  <c:v>0.281</c:v>
                </c:pt>
                <c:pt idx="506">
                  <c:v>0.296</c:v>
                </c:pt>
                <c:pt idx="507">
                  <c:v>0.254</c:v>
                </c:pt>
                <c:pt idx="508">
                  <c:v>0.272</c:v>
                </c:pt>
                <c:pt idx="509">
                  <c:v>0.34</c:v>
                </c:pt>
                <c:pt idx="510">
                  <c:v>0.263</c:v>
                </c:pt>
                <c:pt idx="511">
                  <c:v>0.28</c:v>
                </c:pt>
                <c:pt idx="512">
                  <c:v>0.266</c:v>
                </c:pt>
                <c:pt idx="513">
                  <c:v>0.312</c:v>
                </c:pt>
                <c:pt idx="514">
                  <c:v>0.25</c:v>
                </c:pt>
                <c:pt idx="515">
                  <c:v>0.281</c:v>
                </c:pt>
                <c:pt idx="516">
                  <c:v>0.289</c:v>
                </c:pt>
                <c:pt idx="517">
                  <c:v>0.266</c:v>
                </c:pt>
                <c:pt idx="518">
                  <c:v>0.178</c:v>
                </c:pt>
                <c:pt idx="519">
                  <c:v>0.159</c:v>
                </c:pt>
                <c:pt idx="520">
                  <c:v>0.312</c:v>
                </c:pt>
                <c:pt idx="521">
                  <c:v>0.164</c:v>
                </c:pt>
                <c:pt idx="522">
                  <c:v>0.276</c:v>
                </c:pt>
                <c:pt idx="523">
                  <c:v>0.33</c:v>
                </c:pt>
                <c:pt idx="524">
                  <c:v>0.283</c:v>
                </c:pt>
                <c:pt idx="525">
                  <c:v>0.185</c:v>
                </c:pt>
              </c:numCache>
            </c:numRef>
          </c:yVal>
          <c:smooth val="0"/>
        </c:ser>
        <c:dLbls>
          <c:showLegendKey val="0"/>
          <c:showVal val="0"/>
          <c:showCatName val="0"/>
          <c:showSerName val="0"/>
          <c:showPercent val="0"/>
          <c:showBubbleSize val="0"/>
        </c:dLbls>
        <c:axId val="1809300720"/>
        <c:axId val="1137841968"/>
      </c:scatterChart>
      <c:valAx>
        <c:axId val="1809300720"/>
        <c:scaling>
          <c:orientation val="minMax"/>
          <c:max val="525.0"/>
          <c:min val="0.0"/>
        </c:scaling>
        <c:delete val="0"/>
        <c:axPos val="b"/>
        <c:majorTickMark val="out"/>
        <c:minorTickMark val="none"/>
        <c:tickLblPos val="nextTo"/>
        <c:spPr>
          <a:ln w="19050">
            <a:solidFill>
              <a:schemeClr val="tx1"/>
            </a:solidFill>
          </a:ln>
        </c:spPr>
        <c:txPr>
          <a:bodyPr/>
          <a:lstStyle/>
          <a:p>
            <a:pPr>
              <a:defRPr lang="ja-JP">
                <a:solidFill>
                  <a:srgbClr val="FFFFFF"/>
                </a:solidFill>
              </a:defRPr>
            </a:pPr>
            <a:endParaRPr lang="ja-JP"/>
          </a:p>
        </c:txPr>
        <c:crossAx val="1137841968"/>
        <c:crosses val="autoZero"/>
        <c:crossBetween val="midCat"/>
      </c:valAx>
      <c:valAx>
        <c:axId val="1137841968"/>
        <c:scaling>
          <c:orientation val="minMax"/>
          <c:max val="0.5"/>
          <c:min val="0.0"/>
        </c:scaling>
        <c:delete val="0"/>
        <c:axPos val="l"/>
        <c:numFmt formatCode="General" sourceLinked="1"/>
        <c:majorTickMark val="out"/>
        <c:minorTickMark val="none"/>
        <c:tickLblPos val="nextTo"/>
        <c:spPr>
          <a:ln w="15875">
            <a:solidFill>
              <a:schemeClr val="tx1"/>
            </a:solidFill>
          </a:ln>
        </c:spPr>
        <c:txPr>
          <a:bodyPr/>
          <a:lstStyle/>
          <a:p>
            <a:pPr>
              <a:defRPr lang="ja-JP" sz="800" b="1">
                <a:solidFill>
                  <a:schemeClr val="bg1"/>
                </a:solidFill>
              </a:defRPr>
            </a:pPr>
            <a:endParaRPr lang="ja-JP"/>
          </a:p>
        </c:txPr>
        <c:crossAx val="1809300720"/>
        <c:crosses val="autoZero"/>
        <c:crossBetween val="midCat"/>
        <c:majorUnit val="0.25"/>
      </c:valAx>
    </c:plotArea>
    <c:plotVisOnly val="1"/>
    <c:dispBlanksAs val="gap"/>
    <c:showDLblsOverMax val="0"/>
  </c:chart>
  <c:spPr>
    <a:ln>
      <a:noFill/>
    </a:ln>
  </c:spPr>
  <c:txPr>
    <a:bodyPr/>
    <a:lstStyle/>
    <a:p>
      <a:pPr>
        <a:defRPr>
          <a:latin typeface="Helvetica"/>
          <a:cs typeface="Helvetica"/>
        </a:defRPr>
      </a:pPr>
      <a:endParaRPr lang="ja-JP"/>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noFill/>
              <a:ln>
                <a:noFill/>
              </a:ln>
              <a:effectLst/>
            </c:spPr>
          </c:marker>
          <c:trendline>
            <c:spPr>
              <a:ln w="19050">
                <a:solidFill>
                  <a:srgbClr val="FF0000"/>
                </a:solidFill>
              </a:ln>
            </c:spPr>
            <c:trendlineType val="movingAvg"/>
            <c:period val="20"/>
            <c:dispRSqr val="0"/>
            <c:dispEq val="0"/>
          </c:trendline>
          <c:yVal>
            <c:numRef>
              <c:f>Sheet1!$A$4:$TF$4</c:f>
              <c:numCache>
                <c:formatCode>General</c:formatCode>
                <c:ptCount val="526"/>
                <c:pt idx="0">
                  <c:v>0.327</c:v>
                </c:pt>
                <c:pt idx="1">
                  <c:v>0.224</c:v>
                </c:pt>
                <c:pt idx="2">
                  <c:v>0.337</c:v>
                </c:pt>
                <c:pt idx="3">
                  <c:v>0.222</c:v>
                </c:pt>
                <c:pt idx="4">
                  <c:v>0.293</c:v>
                </c:pt>
                <c:pt idx="5">
                  <c:v>0.202</c:v>
                </c:pt>
                <c:pt idx="6">
                  <c:v>0.169</c:v>
                </c:pt>
                <c:pt idx="7">
                  <c:v>0.327</c:v>
                </c:pt>
                <c:pt idx="8">
                  <c:v>0.288</c:v>
                </c:pt>
                <c:pt idx="9">
                  <c:v>0.274</c:v>
                </c:pt>
                <c:pt idx="10">
                  <c:v>0.274</c:v>
                </c:pt>
                <c:pt idx="11">
                  <c:v>0.173</c:v>
                </c:pt>
                <c:pt idx="12">
                  <c:v>0.18</c:v>
                </c:pt>
                <c:pt idx="13">
                  <c:v>0.339</c:v>
                </c:pt>
                <c:pt idx="14">
                  <c:v>0.18</c:v>
                </c:pt>
                <c:pt idx="15">
                  <c:v>0.306</c:v>
                </c:pt>
                <c:pt idx="16">
                  <c:v>0.182</c:v>
                </c:pt>
                <c:pt idx="17">
                  <c:v>0.165</c:v>
                </c:pt>
                <c:pt idx="18">
                  <c:v>0.274</c:v>
                </c:pt>
                <c:pt idx="19">
                  <c:v>0.194</c:v>
                </c:pt>
                <c:pt idx="20">
                  <c:v>0.343</c:v>
                </c:pt>
                <c:pt idx="21">
                  <c:v>0.277</c:v>
                </c:pt>
                <c:pt idx="22">
                  <c:v>0.206</c:v>
                </c:pt>
                <c:pt idx="23">
                  <c:v>0.239</c:v>
                </c:pt>
                <c:pt idx="24">
                  <c:v>0.237</c:v>
                </c:pt>
                <c:pt idx="25">
                  <c:v>0.262</c:v>
                </c:pt>
                <c:pt idx="26">
                  <c:v>0.187</c:v>
                </c:pt>
                <c:pt idx="27">
                  <c:v>0.196</c:v>
                </c:pt>
                <c:pt idx="28">
                  <c:v>0.269</c:v>
                </c:pt>
                <c:pt idx="29">
                  <c:v>0.205</c:v>
                </c:pt>
                <c:pt idx="30">
                  <c:v>0.35</c:v>
                </c:pt>
                <c:pt idx="31">
                  <c:v>0.248</c:v>
                </c:pt>
                <c:pt idx="32">
                  <c:v>0.23</c:v>
                </c:pt>
                <c:pt idx="33">
                  <c:v>0.188</c:v>
                </c:pt>
                <c:pt idx="34">
                  <c:v>0.328</c:v>
                </c:pt>
                <c:pt idx="35">
                  <c:v>0.19</c:v>
                </c:pt>
                <c:pt idx="36">
                  <c:v>0.231</c:v>
                </c:pt>
                <c:pt idx="37">
                  <c:v>0.24</c:v>
                </c:pt>
                <c:pt idx="38">
                  <c:v>0.278</c:v>
                </c:pt>
                <c:pt idx="39">
                  <c:v>0.176</c:v>
                </c:pt>
                <c:pt idx="40">
                  <c:v>0.215</c:v>
                </c:pt>
                <c:pt idx="41">
                  <c:v>0.236</c:v>
                </c:pt>
                <c:pt idx="42">
                  <c:v>0.293</c:v>
                </c:pt>
                <c:pt idx="43">
                  <c:v>0.184</c:v>
                </c:pt>
                <c:pt idx="44">
                  <c:v>0.312</c:v>
                </c:pt>
                <c:pt idx="45">
                  <c:v>0.32</c:v>
                </c:pt>
                <c:pt idx="46">
                  <c:v>0.192</c:v>
                </c:pt>
                <c:pt idx="47">
                  <c:v>0.222</c:v>
                </c:pt>
                <c:pt idx="48">
                  <c:v>0.301</c:v>
                </c:pt>
                <c:pt idx="49">
                  <c:v>0.179</c:v>
                </c:pt>
                <c:pt idx="50">
                  <c:v>0.26</c:v>
                </c:pt>
                <c:pt idx="51">
                  <c:v>0.235</c:v>
                </c:pt>
                <c:pt idx="52">
                  <c:v>0.202</c:v>
                </c:pt>
                <c:pt idx="53">
                  <c:v>0.228</c:v>
                </c:pt>
                <c:pt idx="54">
                  <c:v>0.251</c:v>
                </c:pt>
                <c:pt idx="55">
                  <c:v>0.169</c:v>
                </c:pt>
                <c:pt idx="56">
                  <c:v>0.279</c:v>
                </c:pt>
                <c:pt idx="57">
                  <c:v>0.182</c:v>
                </c:pt>
                <c:pt idx="58">
                  <c:v>0.339</c:v>
                </c:pt>
                <c:pt idx="59">
                  <c:v>0.235</c:v>
                </c:pt>
                <c:pt idx="60">
                  <c:v>0.245</c:v>
                </c:pt>
                <c:pt idx="61">
                  <c:v>0.288</c:v>
                </c:pt>
                <c:pt idx="62">
                  <c:v>0.245</c:v>
                </c:pt>
                <c:pt idx="63">
                  <c:v>0.218</c:v>
                </c:pt>
                <c:pt idx="64">
                  <c:v>0.3</c:v>
                </c:pt>
                <c:pt idx="65">
                  <c:v>0.319</c:v>
                </c:pt>
                <c:pt idx="66">
                  <c:v>0.165</c:v>
                </c:pt>
                <c:pt idx="67">
                  <c:v>0.259</c:v>
                </c:pt>
                <c:pt idx="68">
                  <c:v>0.273</c:v>
                </c:pt>
                <c:pt idx="69">
                  <c:v>0.198</c:v>
                </c:pt>
                <c:pt idx="70">
                  <c:v>0.271</c:v>
                </c:pt>
                <c:pt idx="71">
                  <c:v>0.247</c:v>
                </c:pt>
                <c:pt idx="72">
                  <c:v>0.224</c:v>
                </c:pt>
                <c:pt idx="73">
                  <c:v>0.197</c:v>
                </c:pt>
                <c:pt idx="74">
                  <c:v>0.261</c:v>
                </c:pt>
                <c:pt idx="75">
                  <c:v>0.196</c:v>
                </c:pt>
                <c:pt idx="76">
                  <c:v>0.196</c:v>
                </c:pt>
                <c:pt idx="77">
                  <c:v>0.342</c:v>
                </c:pt>
                <c:pt idx="78">
                  <c:v>0.166</c:v>
                </c:pt>
                <c:pt idx="79">
                  <c:v>0.285</c:v>
                </c:pt>
                <c:pt idx="80">
                  <c:v>0.199</c:v>
                </c:pt>
                <c:pt idx="81">
                  <c:v>0.242</c:v>
                </c:pt>
                <c:pt idx="82">
                  <c:v>0.226</c:v>
                </c:pt>
                <c:pt idx="83">
                  <c:v>0.28</c:v>
                </c:pt>
                <c:pt idx="84">
                  <c:v>0.249</c:v>
                </c:pt>
                <c:pt idx="85">
                  <c:v>0.207</c:v>
                </c:pt>
                <c:pt idx="86">
                  <c:v>0.257</c:v>
                </c:pt>
                <c:pt idx="87">
                  <c:v>0.265</c:v>
                </c:pt>
                <c:pt idx="88">
                  <c:v>0.328</c:v>
                </c:pt>
                <c:pt idx="89">
                  <c:v>0.337</c:v>
                </c:pt>
                <c:pt idx="90">
                  <c:v>0.228</c:v>
                </c:pt>
                <c:pt idx="91">
                  <c:v>0.233</c:v>
                </c:pt>
                <c:pt idx="92">
                  <c:v>0.307</c:v>
                </c:pt>
                <c:pt idx="93">
                  <c:v>0.301</c:v>
                </c:pt>
                <c:pt idx="94">
                  <c:v>0.154</c:v>
                </c:pt>
                <c:pt idx="95">
                  <c:v>0.285</c:v>
                </c:pt>
                <c:pt idx="96">
                  <c:v>0.346</c:v>
                </c:pt>
                <c:pt idx="97">
                  <c:v>0.278</c:v>
                </c:pt>
                <c:pt idx="98">
                  <c:v>0.197</c:v>
                </c:pt>
                <c:pt idx="99">
                  <c:v>0.342</c:v>
                </c:pt>
                <c:pt idx="100">
                  <c:v>0.3</c:v>
                </c:pt>
                <c:pt idx="101">
                  <c:v>0.151</c:v>
                </c:pt>
                <c:pt idx="102">
                  <c:v>0.299</c:v>
                </c:pt>
                <c:pt idx="103">
                  <c:v>0.241</c:v>
                </c:pt>
                <c:pt idx="104">
                  <c:v>0.165</c:v>
                </c:pt>
                <c:pt idx="105">
                  <c:v>0.35</c:v>
                </c:pt>
                <c:pt idx="106">
                  <c:v>0.339</c:v>
                </c:pt>
                <c:pt idx="107">
                  <c:v>0.305</c:v>
                </c:pt>
                <c:pt idx="108">
                  <c:v>0.169</c:v>
                </c:pt>
                <c:pt idx="109">
                  <c:v>0.274</c:v>
                </c:pt>
                <c:pt idx="110">
                  <c:v>0.248</c:v>
                </c:pt>
                <c:pt idx="111">
                  <c:v>0.243</c:v>
                </c:pt>
                <c:pt idx="112">
                  <c:v>0.33</c:v>
                </c:pt>
                <c:pt idx="113">
                  <c:v>0.336</c:v>
                </c:pt>
                <c:pt idx="114">
                  <c:v>0.24</c:v>
                </c:pt>
                <c:pt idx="115">
                  <c:v>0.299</c:v>
                </c:pt>
                <c:pt idx="116">
                  <c:v>0.178</c:v>
                </c:pt>
                <c:pt idx="117">
                  <c:v>0.186</c:v>
                </c:pt>
                <c:pt idx="118">
                  <c:v>0.298</c:v>
                </c:pt>
                <c:pt idx="119">
                  <c:v>0.289</c:v>
                </c:pt>
                <c:pt idx="120">
                  <c:v>0.16</c:v>
                </c:pt>
                <c:pt idx="121">
                  <c:v>0.288</c:v>
                </c:pt>
                <c:pt idx="122">
                  <c:v>0.226</c:v>
                </c:pt>
                <c:pt idx="123">
                  <c:v>0.266</c:v>
                </c:pt>
                <c:pt idx="124">
                  <c:v>0.18</c:v>
                </c:pt>
                <c:pt idx="125">
                  <c:v>0.267</c:v>
                </c:pt>
                <c:pt idx="126">
                  <c:v>0.202</c:v>
                </c:pt>
                <c:pt idx="127">
                  <c:v>0.273</c:v>
                </c:pt>
                <c:pt idx="128">
                  <c:v>0.336</c:v>
                </c:pt>
                <c:pt idx="129">
                  <c:v>0.283</c:v>
                </c:pt>
                <c:pt idx="130">
                  <c:v>0.193</c:v>
                </c:pt>
                <c:pt idx="131">
                  <c:v>0.29</c:v>
                </c:pt>
                <c:pt idx="132">
                  <c:v>0.279</c:v>
                </c:pt>
                <c:pt idx="133">
                  <c:v>0.194</c:v>
                </c:pt>
                <c:pt idx="134">
                  <c:v>0.28</c:v>
                </c:pt>
                <c:pt idx="135">
                  <c:v>0.202</c:v>
                </c:pt>
                <c:pt idx="136">
                  <c:v>0.225</c:v>
                </c:pt>
                <c:pt idx="137">
                  <c:v>0.349</c:v>
                </c:pt>
                <c:pt idx="138">
                  <c:v>0.284</c:v>
                </c:pt>
                <c:pt idx="139">
                  <c:v>0.347</c:v>
                </c:pt>
                <c:pt idx="140">
                  <c:v>0.246</c:v>
                </c:pt>
                <c:pt idx="141">
                  <c:v>0.291</c:v>
                </c:pt>
                <c:pt idx="142">
                  <c:v>0.264</c:v>
                </c:pt>
                <c:pt idx="143">
                  <c:v>0.186</c:v>
                </c:pt>
                <c:pt idx="144">
                  <c:v>0.267</c:v>
                </c:pt>
                <c:pt idx="145">
                  <c:v>0.286</c:v>
                </c:pt>
                <c:pt idx="146">
                  <c:v>0.259</c:v>
                </c:pt>
                <c:pt idx="147">
                  <c:v>0.305</c:v>
                </c:pt>
                <c:pt idx="148">
                  <c:v>0.29</c:v>
                </c:pt>
                <c:pt idx="149">
                  <c:v>0.316</c:v>
                </c:pt>
                <c:pt idx="150">
                  <c:v>0.18</c:v>
                </c:pt>
                <c:pt idx="151">
                  <c:v>0.277</c:v>
                </c:pt>
                <c:pt idx="152">
                  <c:v>0.254</c:v>
                </c:pt>
                <c:pt idx="153">
                  <c:v>0.297</c:v>
                </c:pt>
                <c:pt idx="154">
                  <c:v>0.35</c:v>
                </c:pt>
                <c:pt idx="155">
                  <c:v>0.245</c:v>
                </c:pt>
                <c:pt idx="156">
                  <c:v>0.337</c:v>
                </c:pt>
                <c:pt idx="157">
                  <c:v>0.165</c:v>
                </c:pt>
                <c:pt idx="158">
                  <c:v>0.337</c:v>
                </c:pt>
                <c:pt idx="159">
                  <c:v>0.257</c:v>
                </c:pt>
                <c:pt idx="160">
                  <c:v>0.239</c:v>
                </c:pt>
                <c:pt idx="161">
                  <c:v>0.34</c:v>
                </c:pt>
                <c:pt idx="162">
                  <c:v>0.235</c:v>
                </c:pt>
                <c:pt idx="163">
                  <c:v>0.333</c:v>
                </c:pt>
                <c:pt idx="164">
                  <c:v>0.229</c:v>
                </c:pt>
                <c:pt idx="165">
                  <c:v>0.313</c:v>
                </c:pt>
                <c:pt idx="166">
                  <c:v>0.273</c:v>
                </c:pt>
                <c:pt idx="167">
                  <c:v>0.199</c:v>
                </c:pt>
                <c:pt idx="168">
                  <c:v>0.166</c:v>
                </c:pt>
                <c:pt idx="169">
                  <c:v>0.343</c:v>
                </c:pt>
                <c:pt idx="170">
                  <c:v>0.334</c:v>
                </c:pt>
                <c:pt idx="171">
                  <c:v>0.248</c:v>
                </c:pt>
                <c:pt idx="172">
                  <c:v>0.28</c:v>
                </c:pt>
                <c:pt idx="173">
                  <c:v>0.29</c:v>
                </c:pt>
                <c:pt idx="174">
                  <c:v>0.209</c:v>
                </c:pt>
                <c:pt idx="175">
                  <c:v>0.254</c:v>
                </c:pt>
                <c:pt idx="176">
                  <c:v>0.2</c:v>
                </c:pt>
                <c:pt idx="177">
                  <c:v>0.21</c:v>
                </c:pt>
                <c:pt idx="178">
                  <c:v>0.297</c:v>
                </c:pt>
                <c:pt idx="179">
                  <c:v>0.162</c:v>
                </c:pt>
                <c:pt idx="180">
                  <c:v>0.255</c:v>
                </c:pt>
                <c:pt idx="181">
                  <c:v>0.221</c:v>
                </c:pt>
                <c:pt idx="182">
                  <c:v>0.154</c:v>
                </c:pt>
                <c:pt idx="183">
                  <c:v>0.283</c:v>
                </c:pt>
                <c:pt idx="184">
                  <c:v>0.235</c:v>
                </c:pt>
                <c:pt idx="185">
                  <c:v>0.311</c:v>
                </c:pt>
                <c:pt idx="186">
                  <c:v>0.297</c:v>
                </c:pt>
                <c:pt idx="187">
                  <c:v>0.339</c:v>
                </c:pt>
                <c:pt idx="188">
                  <c:v>0.342</c:v>
                </c:pt>
                <c:pt idx="189">
                  <c:v>0.241</c:v>
                </c:pt>
                <c:pt idx="190">
                  <c:v>0.255</c:v>
                </c:pt>
                <c:pt idx="191">
                  <c:v>0.203</c:v>
                </c:pt>
                <c:pt idx="192">
                  <c:v>0.319</c:v>
                </c:pt>
                <c:pt idx="193">
                  <c:v>0.232</c:v>
                </c:pt>
                <c:pt idx="194">
                  <c:v>0.16</c:v>
                </c:pt>
                <c:pt idx="195">
                  <c:v>0.266</c:v>
                </c:pt>
                <c:pt idx="196">
                  <c:v>0.233</c:v>
                </c:pt>
                <c:pt idx="197">
                  <c:v>0.177</c:v>
                </c:pt>
                <c:pt idx="198">
                  <c:v>0.157</c:v>
                </c:pt>
                <c:pt idx="199">
                  <c:v>0.335</c:v>
                </c:pt>
                <c:pt idx="200">
                  <c:v>0.305</c:v>
                </c:pt>
                <c:pt idx="201">
                  <c:v>0.292</c:v>
                </c:pt>
                <c:pt idx="202">
                  <c:v>0.297</c:v>
                </c:pt>
                <c:pt idx="203">
                  <c:v>0.322</c:v>
                </c:pt>
                <c:pt idx="204">
                  <c:v>0.227</c:v>
                </c:pt>
                <c:pt idx="205">
                  <c:v>0.222</c:v>
                </c:pt>
                <c:pt idx="206">
                  <c:v>0.218</c:v>
                </c:pt>
                <c:pt idx="207">
                  <c:v>0.214</c:v>
                </c:pt>
                <c:pt idx="208">
                  <c:v>0.19</c:v>
                </c:pt>
                <c:pt idx="209">
                  <c:v>0.187</c:v>
                </c:pt>
                <c:pt idx="210">
                  <c:v>0.191</c:v>
                </c:pt>
                <c:pt idx="211">
                  <c:v>0.216</c:v>
                </c:pt>
                <c:pt idx="212">
                  <c:v>0.349</c:v>
                </c:pt>
                <c:pt idx="213">
                  <c:v>0.341</c:v>
                </c:pt>
                <c:pt idx="214">
                  <c:v>0.335</c:v>
                </c:pt>
                <c:pt idx="215">
                  <c:v>0.16</c:v>
                </c:pt>
                <c:pt idx="216">
                  <c:v>0.283</c:v>
                </c:pt>
                <c:pt idx="217">
                  <c:v>0.233</c:v>
                </c:pt>
                <c:pt idx="218">
                  <c:v>0.284</c:v>
                </c:pt>
                <c:pt idx="219">
                  <c:v>0.278</c:v>
                </c:pt>
                <c:pt idx="220">
                  <c:v>0.221</c:v>
                </c:pt>
                <c:pt idx="221">
                  <c:v>0.238</c:v>
                </c:pt>
                <c:pt idx="222">
                  <c:v>0.315</c:v>
                </c:pt>
                <c:pt idx="223">
                  <c:v>0.307</c:v>
                </c:pt>
                <c:pt idx="224">
                  <c:v>0.249</c:v>
                </c:pt>
                <c:pt idx="225">
                  <c:v>0.272</c:v>
                </c:pt>
                <c:pt idx="226">
                  <c:v>0.163</c:v>
                </c:pt>
                <c:pt idx="227">
                  <c:v>0.21</c:v>
                </c:pt>
                <c:pt idx="228">
                  <c:v>0.202</c:v>
                </c:pt>
                <c:pt idx="229">
                  <c:v>0.275</c:v>
                </c:pt>
                <c:pt idx="230">
                  <c:v>0.328</c:v>
                </c:pt>
                <c:pt idx="231">
                  <c:v>0.312</c:v>
                </c:pt>
                <c:pt idx="232">
                  <c:v>0.334</c:v>
                </c:pt>
                <c:pt idx="233">
                  <c:v>0.286</c:v>
                </c:pt>
                <c:pt idx="234">
                  <c:v>0.242</c:v>
                </c:pt>
                <c:pt idx="235">
                  <c:v>0.247</c:v>
                </c:pt>
                <c:pt idx="236">
                  <c:v>0.286</c:v>
                </c:pt>
                <c:pt idx="237">
                  <c:v>0.214</c:v>
                </c:pt>
                <c:pt idx="238">
                  <c:v>0.349</c:v>
                </c:pt>
                <c:pt idx="239">
                  <c:v>0.315</c:v>
                </c:pt>
                <c:pt idx="240">
                  <c:v>0.2</c:v>
                </c:pt>
                <c:pt idx="241">
                  <c:v>0.267</c:v>
                </c:pt>
                <c:pt idx="242">
                  <c:v>0.273</c:v>
                </c:pt>
                <c:pt idx="243">
                  <c:v>0.186</c:v>
                </c:pt>
                <c:pt idx="244">
                  <c:v>0.27</c:v>
                </c:pt>
                <c:pt idx="245">
                  <c:v>0.317</c:v>
                </c:pt>
                <c:pt idx="246">
                  <c:v>0.153</c:v>
                </c:pt>
                <c:pt idx="247">
                  <c:v>0.322</c:v>
                </c:pt>
                <c:pt idx="248">
                  <c:v>0.247</c:v>
                </c:pt>
                <c:pt idx="249">
                  <c:v>0.171</c:v>
                </c:pt>
                <c:pt idx="250">
                  <c:v>0.177</c:v>
                </c:pt>
                <c:pt idx="251">
                  <c:v>0.244</c:v>
                </c:pt>
                <c:pt idx="252">
                  <c:v>0.347</c:v>
                </c:pt>
                <c:pt idx="253">
                  <c:v>0.335</c:v>
                </c:pt>
                <c:pt idx="254">
                  <c:v>0.242</c:v>
                </c:pt>
                <c:pt idx="255">
                  <c:v>0.232</c:v>
                </c:pt>
                <c:pt idx="256">
                  <c:v>0.3</c:v>
                </c:pt>
                <c:pt idx="257">
                  <c:v>0.245</c:v>
                </c:pt>
                <c:pt idx="258">
                  <c:v>0.219</c:v>
                </c:pt>
                <c:pt idx="259">
                  <c:v>0.177</c:v>
                </c:pt>
                <c:pt idx="260">
                  <c:v>0.269</c:v>
                </c:pt>
                <c:pt idx="261">
                  <c:v>0.274</c:v>
                </c:pt>
                <c:pt idx="262">
                  <c:v>0.34</c:v>
                </c:pt>
                <c:pt idx="263">
                  <c:v>0.259</c:v>
                </c:pt>
                <c:pt idx="264">
                  <c:v>0.153</c:v>
                </c:pt>
                <c:pt idx="265">
                  <c:v>0.247</c:v>
                </c:pt>
                <c:pt idx="266">
                  <c:v>0.207</c:v>
                </c:pt>
                <c:pt idx="267">
                  <c:v>0.259</c:v>
                </c:pt>
                <c:pt idx="268">
                  <c:v>0.25</c:v>
                </c:pt>
                <c:pt idx="269">
                  <c:v>0.279</c:v>
                </c:pt>
                <c:pt idx="270">
                  <c:v>0.211</c:v>
                </c:pt>
                <c:pt idx="271">
                  <c:v>0.223</c:v>
                </c:pt>
                <c:pt idx="272">
                  <c:v>0.16</c:v>
                </c:pt>
                <c:pt idx="273">
                  <c:v>0.277</c:v>
                </c:pt>
                <c:pt idx="274">
                  <c:v>0.169</c:v>
                </c:pt>
                <c:pt idx="275">
                  <c:v>0.15</c:v>
                </c:pt>
                <c:pt idx="276">
                  <c:v>0.273</c:v>
                </c:pt>
                <c:pt idx="277">
                  <c:v>0.22</c:v>
                </c:pt>
                <c:pt idx="278">
                  <c:v>0.209</c:v>
                </c:pt>
                <c:pt idx="279">
                  <c:v>0.266</c:v>
                </c:pt>
                <c:pt idx="280">
                  <c:v>0.206</c:v>
                </c:pt>
                <c:pt idx="281">
                  <c:v>0.258</c:v>
                </c:pt>
                <c:pt idx="282">
                  <c:v>0.199</c:v>
                </c:pt>
                <c:pt idx="283">
                  <c:v>0.258</c:v>
                </c:pt>
                <c:pt idx="284">
                  <c:v>0.307</c:v>
                </c:pt>
                <c:pt idx="285">
                  <c:v>0.215</c:v>
                </c:pt>
                <c:pt idx="286">
                  <c:v>0.17</c:v>
                </c:pt>
                <c:pt idx="287">
                  <c:v>0.151</c:v>
                </c:pt>
                <c:pt idx="288">
                  <c:v>0.268</c:v>
                </c:pt>
                <c:pt idx="289">
                  <c:v>0.342</c:v>
                </c:pt>
                <c:pt idx="290">
                  <c:v>0.274</c:v>
                </c:pt>
                <c:pt idx="291">
                  <c:v>0.328</c:v>
                </c:pt>
                <c:pt idx="292">
                  <c:v>0.181</c:v>
                </c:pt>
                <c:pt idx="293">
                  <c:v>0.158</c:v>
                </c:pt>
                <c:pt idx="294">
                  <c:v>0.305</c:v>
                </c:pt>
                <c:pt idx="295">
                  <c:v>0.232</c:v>
                </c:pt>
                <c:pt idx="296">
                  <c:v>0.307</c:v>
                </c:pt>
                <c:pt idx="297">
                  <c:v>0.282</c:v>
                </c:pt>
                <c:pt idx="298">
                  <c:v>0.335</c:v>
                </c:pt>
                <c:pt idx="299">
                  <c:v>0.177</c:v>
                </c:pt>
                <c:pt idx="300">
                  <c:v>0.241</c:v>
                </c:pt>
                <c:pt idx="301">
                  <c:v>0.312</c:v>
                </c:pt>
                <c:pt idx="302">
                  <c:v>0.255</c:v>
                </c:pt>
                <c:pt idx="303">
                  <c:v>0.251</c:v>
                </c:pt>
                <c:pt idx="304">
                  <c:v>0.216</c:v>
                </c:pt>
                <c:pt idx="305">
                  <c:v>0.181</c:v>
                </c:pt>
                <c:pt idx="306">
                  <c:v>0.191</c:v>
                </c:pt>
                <c:pt idx="307">
                  <c:v>0.198</c:v>
                </c:pt>
                <c:pt idx="308">
                  <c:v>0.228</c:v>
                </c:pt>
                <c:pt idx="309">
                  <c:v>0.196</c:v>
                </c:pt>
                <c:pt idx="310">
                  <c:v>0.339</c:v>
                </c:pt>
                <c:pt idx="311">
                  <c:v>0.174</c:v>
                </c:pt>
                <c:pt idx="312">
                  <c:v>0.256</c:v>
                </c:pt>
                <c:pt idx="313">
                  <c:v>0.324</c:v>
                </c:pt>
                <c:pt idx="314">
                  <c:v>0.34</c:v>
                </c:pt>
                <c:pt idx="315">
                  <c:v>0.289</c:v>
                </c:pt>
                <c:pt idx="316">
                  <c:v>0.263</c:v>
                </c:pt>
                <c:pt idx="317">
                  <c:v>0.213</c:v>
                </c:pt>
                <c:pt idx="318">
                  <c:v>0.224</c:v>
                </c:pt>
                <c:pt idx="319">
                  <c:v>0.171</c:v>
                </c:pt>
                <c:pt idx="320">
                  <c:v>0.289</c:v>
                </c:pt>
                <c:pt idx="321">
                  <c:v>0.324</c:v>
                </c:pt>
                <c:pt idx="322">
                  <c:v>0.343</c:v>
                </c:pt>
                <c:pt idx="323">
                  <c:v>0.347</c:v>
                </c:pt>
                <c:pt idx="324">
                  <c:v>0.17</c:v>
                </c:pt>
                <c:pt idx="325">
                  <c:v>0.342</c:v>
                </c:pt>
                <c:pt idx="326">
                  <c:v>0.244</c:v>
                </c:pt>
                <c:pt idx="327">
                  <c:v>0.184</c:v>
                </c:pt>
                <c:pt idx="328">
                  <c:v>0.187</c:v>
                </c:pt>
                <c:pt idx="329">
                  <c:v>0.326</c:v>
                </c:pt>
                <c:pt idx="330">
                  <c:v>0.204</c:v>
                </c:pt>
                <c:pt idx="331">
                  <c:v>0.281</c:v>
                </c:pt>
                <c:pt idx="332">
                  <c:v>0.28</c:v>
                </c:pt>
                <c:pt idx="333">
                  <c:v>0.179</c:v>
                </c:pt>
                <c:pt idx="334">
                  <c:v>0.203</c:v>
                </c:pt>
                <c:pt idx="335">
                  <c:v>0.271</c:v>
                </c:pt>
                <c:pt idx="336">
                  <c:v>0.168</c:v>
                </c:pt>
                <c:pt idx="337">
                  <c:v>0.214</c:v>
                </c:pt>
                <c:pt idx="338">
                  <c:v>0.276</c:v>
                </c:pt>
                <c:pt idx="339">
                  <c:v>0.331</c:v>
                </c:pt>
                <c:pt idx="340">
                  <c:v>0.234</c:v>
                </c:pt>
                <c:pt idx="341">
                  <c:v>0.194</c:v>
                </c:pt>
                <c:pt idx="342">
                  <c:v>0.258</c:v>
                </c:pt>
                <c:pt idx="343">
                  <c:v>0.305</c:v>
                </c:pt>
                <c:pt idx="344">
                  <c:v>0.332</c:v>
                </c:pt>
                <c:pt idx="345">
                  <c:v>0.166</c:v>
                </c:pt>
                <c:pt idx="346">
                  <c:v>0.298</c:v>
                </c:pt>
                <c:pt idx="347">
                  <c:v>0.282</c:v>
                </c:pt>
                <c:pt idx="348">
                  <c:v>0.262</c:v>
                </c:pt>
                <c:pt idx="349">
                  <c:v>0.315</c:v>
                </c:pt>
                <c:pt idx="350">
                  <c:v>0.252</c:v>
                </c:pt>
                <c:pt idx="351">
                  <c:v>0.285</c:v>
                </c:pt>
                <c:pt idx="352">
                  <c:v>0.315</c:v>
                </c:pt>
                <c:pt idx="353">
                  <c:v>0.21</c:v>
                </c:pt>
                <c:pt idx="354">
                  <c:v>0.348</c:v>
                </c:pt>
                <c:pt idx="355">
                  <c:v>0.349</c:v>
                </c:pt>
                <c:pt idx="356">
                  <c:v>0.203</c:v>
                </c:pt>
                <c:pt idx="357">
                  <c:v>0.163</c:v>
                </c:pt>
                <c:pt idx="358">
                  <c:v>0.29</c:v>
                </c:pt>
                <c:pt idx="359">
                  <c:v>0.338</c:v>
                </c:pt>
                <c:pt idx="360">
                  <c:v>0.255</c:v>
                </c:pt>
                <c:pt idx="361">
                  <c:v>0.274</c:v>
                </c:pt>
                <c:pt idx="362">
                  <c:v>0.172</c:v>
                </c:pt>
                <c:pt idx="363">
                  <c:v>0.34</c:v>
                </c:pt>
                <c:pt idx="364">
                  <c:v>0.164</c:v>
                </c:pt>
                <c:pt idx="365">
                  <c:v>0.295</c:v>
                </c:pt>
                <c:pt idx="366">
                  <c:v>0.163</c:v>
                </c:pt>
                <c:pt idx="367">
                  <c:v>0.334</c:v>
                </c:pt>
                <c:pt idx="368">
                  <c:v>0.284</c:v>
                </c:pt>
                <c:pt idx="369">
                  <c:v>0.194</c:v>
                </c:pt>
                <c:pt idx="370">
                  <c:v>0.234</c:v>
                </c:pt>
                <c:pt idx="371">
                  <c:v>0.202</c:v>
                </c:pt>
                <c:pt idx="372">
                  <c:v>0.194</c:v>
                </c:pt>
                <c:pt idx="373">
                  <c:v>0.324</c:v>
                </c:pt>
                <c:pt idx="374">
                  <c:v>0.341</c:v>
                </c:pt>
                <c:pt idx="375">
                  <c:v>0.165</c:v>
                </c:pt>
                <c:pt idx="376">
                  <c:v>0.272</c:v>
                </c:pt>
                <c:pt idx="377">
                  <c:v>0.218</c:v>
                </c:pt>
                <c:pt idx="378">
                  <c:v>0.212</c:v>
                </c:pt>
                <c:pt idx="379">
                  <c:v>0.336</c:v>
                </c:pt>
                <c:pt idx="380">
                  <c:v>0.307</c:v>
                </c:pt>
                <c:pt idx="381">
                  <c:v>0.323</c:v>
                </c:pt>
                <c:pt idx="382">
                  <c:v>0.328</c:v>
                </c:pt>
                <c:pt idx="383">
                  <c:v>0.313</c:v>
                </c:pt>
                <c:pt idx="384">
                  <c:v>0.236</c:v>
                </c:pt>
                <c:pt idx="385">
                  <c:v>0.247</c:v>
                </c:pt>
                <c:pt idx="386">
                  <c:v>0.207</c:v>
                </c:pt>
                <c:pt idx="387">
                  <c:v>0.339</c:v>
                </c:pt>
                <c:pt idx="388">
                  <c:v>0.29</c:v>
                </c:pt>
                <c:pt idx="389">
                  <c:v>0.305</c:v>
                </c:pt>
                <c:pt idx="390">
                  <c:v>0.346</c:v>
                </c:pt>
                <c:pt idx="391">
                  <c:v>0.316</c:v>
                </c:pt>
                <c:pt idx="392">
                  <c:v>0.283</c:v>
                </c:pt>
                <c:pt idx="393">
                  <c:v>0.201</c:v>
                </c:pt>
                <c:pt idx="394">
                  <c:v>0.155</c:v>
                </c:pt>
                <c:pt idx="395">
                  <c:v>0.31</c:v>
                </c:pt>
                <c:pt idx="396">
                  <c:v>0.192</c:v>
                </c:pt>
                <c:pt idx="397">
                  <c:v>0.321</c:v>
                </c:pt>
                <c:pt idx="398">
                  <c:v>0.171</c:v>
                </c:pt>
                <c:pt idx="399">
                  <c:v>0.278</c:v>
                </c:pt>
                <c:pt idx="400">
                  <c:v>0.215</c:v>
                </c:pt>
                <c:pt idx="401">
                  <c:v>0.318</c:v>
                </c:pt>
                <c:pt idx="402">
                  <c:v>0.266</c:v>
                </c:pt>
                <c:pt idx="403">
                  <c:v>0.238</c:v>
                </c:pt>
                <c:pt idx="404">
                  <c:v>0.211</c:v>
                </c:pt>
                <c:pt idx="405">
                  <c:v>0.288</c:v>
                </c:pt>
                <c:pt idx="406">
                  <c:v>0.252</c:v>
                </c:pt>
                <c:pt idx="407">
                  <c:v>0.201</c:v>
                </c:pt>
                <c:pt idx="408">
                  <c:v>0.321</c:v>
                </c:pt>
                <c:pt idx="409">
                  <c:v>0.22</c:v>
                </c:pt>
                <c:pt idx="410">
                  <c:v>0.173</c:v>
                </c:pt>
                <c:pt idx="411">
                  <c:v>0.333</c:v>
                </c:pt>
                <c:pt idx="412">
                  <c:v>0.342</c:v>
                </c:pt>
                <c:pt idx="413">
                  <c:v>0.3</c:v>
                </c:pt>
                <c:pt idx="414">
                  <c:v>0.278</c:v>
                </c:pt>
                <c:pt idx="415">
                  <c:v>0.299</c:v>
                </c:pt>
                <c:pt idx="416">
                  <c:v>0.208</c:v>
                </c:pt>
                <c:pt idx="417">
                  <c:v>0.21</c:v>
                </c:pt>
                <c:pt idx="418">
                  <c:v>0.162</c:v>
                </c:pt>
                <c:pt idx="419">
                  <c:v>0.309</c:v>
                </c:pt>
                <c:pt idx="420">
                  <c:v>0.31</c:v>
                </c:pt>
                <c:pt idx="421">
                  <c:v>0.219</c:v>
                </c:pt>
                <c:pt idx="422">
                  <c:v>0.327</c:v>
                </c:pt>
                <c:pt idx="423">
                  <c:v>0.295</c:v>
                </c:pt>
                <c:pt idx="424">
                  <c:v>0.211</c:v>
                </c:pt>
                <c:pt idx="425">
                  <c:v>0.235</c:v>
                </c:pt>
                <c:pt idx="426">
                  <c:v>0.221</c:v>
                </c:pt>
                <c:pt idx="427">
                  <c:v>0.281</c:v>
                </c:pt>
                <c:pt idx="428">
                  <c:v>0.288</c:v>
                </c:pt>
                <c:pt idx="429">
                  <c:v>0.194</c:v>
                </c:pt>
                <c:pt idx="430">
                  <c:v>0.165</c:v>
                </c:pt>
                <c:pt idx="431">
                  <c:v>0.259</c:v>
                </c:pt>
                <c:pt idx="432">
                  <c:v>0.259</c:v>
                </c:pt>
                <c:pt idx="433">
                  <c:v>0.228</c:v>
                </c:pt>
                <c:pt idx="434">
                  <c:v>0.266</c:v>
                </c:pt>
                <c:pt idx="435">
                  <c:v>0.305</c:v>
                </c:pt>
                <c:pt idx="436">
                  <c:v>0.339</c:v>
                </c:pt>
                <c:pt idx="437">
                  <c:v>0.329</c:v>
                </c:pt>
                <c:pt idx="438">
                  <c:v>0.285</c:v>
                </c:pt>
                <c:pt idx="439">
                  <c:v>0.263</c:v>
                </c:pt>
                <c:pt idx="440">
                  <c:v>0.312</c:v>
                </c:pt>
                <c:pt idx="441">
                  <c:v>0.306</c:v>
                </c:pt>
                <c:pt idx="442">
                  <c:v>0.195</c:v>
                </c:pt>
                <c:pt idx="443">
                  <c:v>0.295</c:v>
                </c:pt>
                <c:pt idx="444">
                  <c:v>0.162</c:v>
                </c:pt>
                <c:pt idx="445">
                  <c:v>0.173</c:v>
                </c:pt>
                <c:pt idx="446">
                  <c:v>0.288</c:v>
                </c:pt>
                <c:pt idx="447">
                  <c:v>0.297</c:v>
                </c:pt>
                <c:pt idx="448">
                  <c:v>0.35</c:v>
                </c:pt>
                <c:pt idx="449">
                  <c:v>0.248</c:v>
                </c:pt>
                <c:pt idx="450">
                  <c:v>0.208</c:v>
                </c:pt>
                <c:pt idx="451">
                  <c:v>0.16</c:v>
                </c:pt>
                <c:pt idx="452">
                  <c:v>0.19</c:v>
                </c:pt>
                <c:pt idx="453">
                  <c:v>0.223</c:v>
                </c:pt>
                <c:pt idx="454">
                  <c:v>0.209</c:v>
                </c:pt>
                <c:pt idx="455">
                  <c:v>0.246</c:v>
                </c:pt>
                <c:pt idx="456">
                  <c:v>0.219</c:v>
                </c:pt>
                <c:pt idx="457">
                  <c:v>0.168</c:v>
                </c:pt>
                <c:pt idx="458">
                  <c:v>0.271</c:v>
                </c:pt>
                <c:pt idx="459">
                  <c:v>0.321</c:v>
                </c:pt>
                <c:pt idx="460">
                  <c:v>0.237</c:v>
                </c:pt>
                <c:pt idx="461">
                  <c:v>0.259</c:v>
                </c:pt>
                <c:pt idx="462">
                  <c:v>0.332</c:v>
                </c:pt>
                <c:pt idx="463">
                  <c:v>0.314</c:v>
                </c:pt>
                <c:pt idx="464">
                  <c:v>0.158</c:v>
                </c:pt>
                <c:pt idx="465">
                  <c:v>0.202</c:v>
                </c:pt>
                <c:pt idx="466">
                  <c:v>0.32</c:v>
                </c:pt>
                <c:pt idx="467">
                  <c:v>0.225</c:v>
                </c:pt>
                <c:pt idx="468">
                  <c:v>0.216</c:v>
                </c:pt>
                <c:pt idx="469">
                  <c:v>0.236</c:v>
                </c:pt>
                <c:pt idx="470">
                  <c:v>0.292</c:v>
                </c:pt>
                <c:pt idx="471">
                  <c:v>0.169</c:v>
                </c:pt>
                <c:pt idx="472">
                  <c:v>0.156</c:v>
                </c:pt>
                <c:pt idx="473">
                  <c:v>0.221</c:v>
                </c:pt>
                <c:pt idx="474">
                  <c:v>0.157</c:v>
                </c:pt>
                <c:pt idx="475">
                  <c:v>0.183</c:v>
                </c:pt>
                <c:pt idx="476">
                  <c:v>0.345</c:v>
                </c:pt>
                <c:pt idx="477">
                  <c:v>0.265</c:v>
                </c:pt>
                <c:pt idx="478">
                  <c:v>0.162</c:v>
                </c:pt>
                <c:pt idx="479">
                  <c:v>0.196</c:v>
                </c:pt>
                <c:pt idx="480">
                  <c:v>0.289</c:v>
                </c:pt>
                <c:pt idx="481">
                  <c:v>0.197</c:v>
                </c:pt>
                <c:pt idx="482">
                  <c:v>0.186</c:v>
                </c:pt>
                <c:pt idx="483">
                  <c:v>0.221</c:v>
                </c:pt>
                <c:pt idx="484">
                  <c:v>0.341</c:v>
                </c:pt>
                <c:pt idx="485">
                  <c:v>0.215</c:v>
                </c:pt>
                <c:pt idx="486">
                  <c:v>0.248</c:v>
                </c:pt>
                <c:pt idx="487">
                  <c:v>0.177</c:v>
                </c:pt>
                <c:pt idx="488">
                  <c:v>0.176</c:v>
                </c:pt>
                <c:pt idx="489">
                  <c:v>0.261</c:v>
                </c:pt>
                <c:pt idx="490">
                  <c:v>0.195</c:v>
                </c:pt>
                <c:pt idx="491">
                  <c:v>0.324</c:v>
                </c:pt>
                <c:pt idx="492">
                  <c:v>0.217</c:v>
                </c:pt>
                <c:pt idx="493">
                  <c:v>0.349</c:v>
                </c:pt>
                <c:pt idx="494">
                  <c:v>0.188</c:v>
                </c:pt>
                <c:pt idx="495">
                  <c:v>0.269</c:v>
                </c:pt>
                <c:pt idx="496">
                  <c:v>0.267</c:v>
                </c:pt>
                <c:pt idx="497">
                  <c:v>0.191</c:v>
                </c:pt>
                <c:pt idx="498">
                  <c:v>0.153</c:v>
                </c:pt>
                <c:pt idx="499">
                  <c:v>0.216</c:v>
                </c:pt>
                <c:pt idx="500">
                  <c:v>0.152</c:v>
                </c:pt>
                <c:pt idx="501">
                  <c:v>0.259</c:v>
                </c:pt>
                <c:pt idx="502">
                  <c:v>0.19</c:v>
                </c:pt>
                <c:pt idx="503">
                  <c:v>0.264</c:v>
                </c:pt>
                <c:pt idx="504">
                  <c:v>0.271</c:v>
                </c:pt>
                <c:pt idx="505">
                  <c:v>0.281</c:v>
                </c:pt>
                <c:pt idx="506">
                  <c:v>0.296</c:v>
                </c:pt>
                <c:pt idx="507">
                  <c:v>0.254</c:v>
                </c:pt>
                <c:pt idx="508">
                  <c:v>0.272</c:v>
                </c:pt>
                <c:pt idx="509">
                  <c:v>0.34</c:v>
                </c:pt>
                <c:pt idx="510">
                  <c:v>0.263</c:v>
                </c:pt>
                <c:pt idx="511">
                  <c:v>0.28</c:v>
                </c:pt>
                <c:pt idx="512">
                  <c:v>0.266</c:v>
                </c:pt>
                <c:pt idx="513">
                  <c:v>0.312</c:v>
                </c:pt>
                <c:pt idx="514">
                  <c:v>0.25</c:v>
                </c:pt>
                <c:pt idx="515">
                  <c:v>0.281</c:v>
                </c:pt>
                <c:pt idx="516">
                  <c:v>0.289</c:v>
                </c:pt>
                <c:pt idx="517">
                  <c:v>0.266</c:v>
                </c:pt>
                <c:pt idx="518">
                  <c:v>0.178</c:v>
                </c:pt>
                <c:pt idx="519">
                  <c:v>0.159</c:v>
                </c:pt>
                <c:pt idx="520">
                  <c:v>0.312</c:v>
                </c:pt>
                <c:pt idx="521">
                  <c:v>0.164</c:v>
                </c:pt>
                <c:pt idx="522">
                  <c:v>0.276</c:v>
                </c:pt>
                <c:pt idx="523">
                  <c:v>0.33</c:v>
                </c:pt>
                <c:pt idx="524">
                  <c:v>0.283</c:v>
                </c:pt>
                <c:pt idx="525">
                  <c:v>0.185</c:v>
                </c:pt>
              </c:numCache>
            </c:numRef>
          </c:yVal>
          <c:smooth val="0"/>
        </c:ser>
        <c:dLbls>
          <c:showLegendKey val="0"/>
          <c:showVal val="0"/>
          <c:showCatName val="0"/>
          <c:showSerName val="0"/>
          <c:showPercent val="0"/>
          <c:showBubbleSize val="0"/>
        </c:dLbls>
        <c:axId val="1041357104"/>
        <c:axId val="1041720320"/>
      </c:scatterChart>
      <c:valAx>
        <c:axId val="1041357104"/>
        <c:scaling>
          <c:orientation val="minMax"/>
          <c:max val="525.0"/>
          <c:min val="0.0"/>
        </c:scaling>
        <c:delete val="1"/>
        <c:axPos val="b"/>
        <c:majorTickMark val="out"/>
        <c:minorTickMark val="none"/>
        <c:tickLblPos val="nextTo"/>
        <c:crossAx val="1041720320"/>
        <c:crosses val="autoZero"/>
        <c:crossBetween val="midCat"/>
      </c:valAx>
      <c:valAx>
        <c:axId val="1041720320"/>
        <c:scaling>
          <c:orientation val="minMax"/>
          <c:max val="0.5"/>
          <c:min val="0.0"/>
        </c:scaling>
        <c:delete val="1"/>
        <c:axPos val="l"/>
        <c:numFmt formatCode="General" sourceLinked="1"/>
        <c:majorTickMark val="out"/>
        <c:minorTickMark val="none"/>
        <c:tickLblPos val="nextTo"/>
        <c:crossAx val="1041357104"/>
        <c:crosses val="autoZero"/>
        <c:crossBetween val="midCat"/>
        <c:majorUnit val="0.25"/>
      </c:valAx>
      <c:spPr>
        <a:noFill/>
      </c:spPr>
    </c:plotArea>
    <c:plotVisOnly val="1"/>
    <c:dispBlanksAs val="gap"/>
    <c:showDLblsOverMax val="0"/>
  </c:chart>
  <c:spPr>
    <a:noFill/>
    <a:ln>
      <a:noFill/>
    </a:ln>
  </c:spPr>
  <c:txPr>
    <a:bodyPr/>
    <a:lstStyle/>
    <a:p>
      <a:pPr>
        <a:defRPr>
          <a:latin typeface="Helvetica"/>
          <a:cs typeface="Helvetica"/>
        </a:defRPr>
      </a:pPr>
      <a:endParaRPr lang="ja-JP"/>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solidFill>
                <a:srgbClr val="3366FF"/>
              </a:solidFill>
              <a:ln>
                <a:noFill/>
              </a:ln>
              <a:effectLst/>
            </c:spPr>
          </c:marker>
          <c:yVal>
            <c:numRef>
              <c:f>Sheet1!$A$3:$TF$3</c:f>
              <c:numCache>
                <c:formatCode>General</c:formatCode>
                <c:ptCount val="526"/>
                <c:pt idx="0">
                  <c:v>0.277</c:v>
                </c:pt>
                <c:pt idx="1">
                  <c:v>0.336</c:v>
                </c:pt>
                <c:pt idx="2">
                  <c:v>0.296</c:v>
                </c:pt>
                <c:pt idx="3">
                  <c:v>0.298</c:v>
                </c:pt>
                <c:pt idx="4">
                  <c:v>0.289</c:v>
                </c:pt>
                <c:pt idx="5">
                  <c:v>0.178</c:v>
                </c:pt>
                <c:pt idx="6">
                  <c:v>0.218</c:v>
                </c:pt>
                <c:pt idx="7">
                  <c:v>0.239</c:v>
                </c:pt>
                <c:pt idx="8">
                  <c:v>0.167</c:v>
                </c:pt>
                <c:pt idx="9">
                  <c:v>0.269</c:v>
                </c:pt>
                <c:pt idx="10">
                  <c:v>0.31</c:v>
                </c:pt>
                <c:pt idx="11">
                  <c:v>0.17</c:v>
                </c:pt>
                <c:pt idx="12">
                  <c:v>0.303</c:v>
                </c:pt>
                <c:pt idx="13">
                  <c:v>0.334</c:v>
                </c:pt>
                <c:pt idx="14">
                  <c:v>0.267</c:v>
                </c:pt>
                <c:pt idx="15">
                  <c:v>0.253</c:v>
                </c:pt>
                <c:pt idx="16">
                  <c:v>0.35</c:v>
                </c:pt>
                <c:pt idx="17">
                  <c:v>0.237</c:v>
                </c:pt>
                <c:pt idx="18">
                  <c:v>0.194</c:v>
                </c:pt>
                <c:pt idx="19">
                  <c:v>0.168</c:v>
                </c:pt>
                <c:pt idx="20">
                  <c:v>0.348</c:v>
                </c:pt>
                <c:pt idx="21">
                  <c:v>0.205</c:v>
                </c:pt>
                <c:pt idx="22">
                  <c:v>0.202</c:v>
                </c:pt>
                <c:pt idx="23">
                  <c:v>0.334</c:v>
                </c:pt>
                <c:pt idx="24">
                  <c:v>0.327</c:v>
                </c:pt>
                <c:pt idx="25">
                  <c:v>0.326</c:v>
                </c:pt>
                <c:pt idx="26">
                  <c:v>0.275</c:v>
                </c:pt>
                <c:pt idx="27">
                  <c:v>0.236</c:v>
                </c:pt>
                <c:pt idx="28">
                  <c:v>0.25</c:v>
                </c:pt>
                <c:pt idx="29">
                  <c:v>0.224</c:v>
                </c:pt>
                <c:pt idx="30">
                  <c:v>0.218</c:v>
                </c:pt>
                <c:pt idx="31">
                  <c:v>0.27</c:v>
                </c:pt>
                <c:pt idx="32">
                  <c:v>0.207</c:v>
                </c:pt>
                <c:pt idx="33">
                  <c:v>0.152</c:v>
                </c:pt>
                <c:pt idx="34">
                  <c:v>0.235</c:v>
                </c:pt>
                <c:pt idx="35">
                  <c:v>0.287</c:v>
                </c:pt>
                <c:pt idx="36">
                  <c:v>0.164</c:v>
                </c:pt>
                <c:pt idx="37">
                  <c:v>0.329</c:v>
                </c:pt>
                <c:pt idx="38">
                  <c:v>0.281</c:v>
                </c:pt>
                <c:pt idx="39">
                  <c:v>0.217</c:v>
                </c:pt>
                <c:pt idx="40">
                  <c:v>0.16</c:v>
                </c:pt>
                <c:pt idx="41">
                  <c:v>0.176</c:v>
                </c:pt>
                <c:pt idx="42">
                  <c:v>0.306</c:v>
                </c:pt>
                <c:pt idx="43">
                  <c:v>0.304</c:v>
                </c:pt>
                <c:pt idx="44">
                  <c:v>0.332</c:v>
                </c:pt>
                <c:pt idx="45">
                  <c:v>0.223</c:v>
                </c:pt>
                <c:pt idx="46">
                  <c:v>0.255</c:v>
                </c:pt>
                <c:pt idx="47">
                  <c:v>0.329</c:v>
                </c:pt>
                <c:pt idx="48">
                  <c:v>0.204</c:v>
                </c:pt>
                <c:pt idx="49">
                  <c:v>0.246</c:v>
                </c:pt>
                <c:pt idx="50">
                  <c:v>0.215</c:v>
                </c:pt>
                <c:pt idx="51">
                  <c:v>0.335</c:v>
                </c:pt>
                <c:pt idx="52">
                  <c:v>0.291</c:v>
                </c:pt>
                <c:pt idx="53">
                  <c:v>0.191</c:v>
                </c:pt>
                <c:pt idx="54">
                  <c:v>0.153</c:v>
                </c:pt>
                <c:pt idx="55">
                  <c:v>0.265</c:v>
                </c:pt>
                <c:pt idx="56">
                  <c:v>0.156</c:v>
                </c:pt>
                <c:pt idx="57">
                  <c:v>0.249</c:v>
                </c:pt>
                <c:pt idx="58">
                  <c:v>0.298</c:v>
                </c:pt>
                <c:pt idx="59">
                  <c:v>0.241</c:v>
                </c:pt>
                <c:pt idx="60">
                  <c:v>0.172</c:v>
                </c:pt>
                <c:pt idx="61">
                  <c:v>0.167</c:v>
                </c:pt>
                <c:pt idx="62">
                  <c:v>0.32</c:v>
                </c:pt>
                <c:pt idx="63">
                  <c:v>0.162</c:v>
                </c:pt>
                <c:pt idx="64">
                  <c:v>0.249</c:v>
                </c:pt>
                <c:pt idx="65">
                  <c:v>0.207</c:v>
                </c:pt>
                <c:pt idx="66">
                  <c:v>0.206</c:v>
                </c:pt>
                <c:pt idx="67">
                  <c:v>0.273</c:v>
                </c:pt>
                <c:pt idx="68">
                  <c:v>0.218</c:v>
                </c:pt>
                <c:pt idx="69">
                  <c:v>0.208</c:v>
                </c:pt>
                <c:pt idx="70">
                  <c:v>0.238</c:v>
                </c:pt>
                <c:pt idx="71">
                  <c:v>0.284</c:v>
                </c:pt>
                <c:pt idx="72">
                  <c:v>0.272</c:v>
                </c:pt>
                <c:pt idx="73">
                  <c:v>0.291</c:v>
                </c:pt>
                <c:pt idx="74">
                  <c:v>0.235</c:v>
                </c:pt>
                <c:pt idx="75">
                  <c:v>0.223</c:v>
                </c:pt>
                <c:pt idx="76">
                  <c:v>0.275</c:v>
                </c:pt>
                <c:pt idx="77">
                  <c:v>0.34</c:v>
                </c:pt>
                <c:pt idx="78">
                  <c:v>0.222</c:v>
                </c:pt>
                <c:pt idx="79">
                  <c:v>0.217</c:v>
                </c:pt>
                <c:pt idx="80">
                  <c:v>0.276</c:v>
                </c:pt>
                <c:pt idx="81">
                  <c:v>0.303</c:v>
                </c:pt>
                <c:pt idx="82">
                  <c:v>0.192</c:v>
                </c:pt>
                <c:pt idx="83">
                  <c:v>0.172</c:v>
                </c:pt>
                <c:pt idx="84">
                  <c:v>0.341</c:v>
                </c:pt>
                <c:pt idx="85">
                  <c:v>0.305</c:v>
                </c:pt>
                <c:pt idx="86">
                  <c:v>0.173</c:v>
                </c:pt>
                <c:pt idx="87">
                  <c:v>0.245</c:v>
                </c:pt>
                <c:pt idx="88">
                  <c:v>0.33</c:v>
                </c:pt>
                <c:pt idx="89">
                  <c:v>0.257</c:v>
                </c:pt>
                <c:pt idx="90">
                  <c:v>0.346</c:v>
                </c:pt>
                <c:pt idx="91">
                  <c:v>0.206</c:v>
                </c:pt>
                <c:pt idx="92">
                  <c:v>0.343</c:v>
                </c:pt>
                <c:pt idx="93">
                  <c:v>0.15</c:v>
                </c:pt>
                <c:pt idx="94">
                  <c:v>0.312</c:v>
                </c:pt>
                <c:pt idx="95">
                  <c:v>0.252</c:v>
                </c:pt>
                <c:pt idx="96">
                  <c:v>0.237</c:v>
                </c:pt>
                <c:pt idx="97">
                  <c:v>0.255</c:v>
                </c:pt>
                <c:pt idx="98">
                  <c:v>0.179</c:v>
                </c:pt>
                <c:pt idx="99">
                  <c:v>0.286</c:v>
                </c:pt>
                <c:pt idx="100">
                  <c:v>0.157</c:v>
                </c:pt>
                <c:pt idx="101">
                  <c:v>0.318</c:v>
                </c:pt>
                <c:pt idx="102">
                  <c:v>0.253</c:v>
                </c:pt>
                <c:pt idx="103">
                  <c:v>0.224</c:v>
                </c:pt>
                <c:pt idx="104">
                  <c:v>0.335</c:v>
                </c:pt>
                <c:pt idx="105">
                  <c:v>0.177</c:v>
                </c:pt>
                <c:pt idx="106">
                  <c:v>0.311</c:v>
                </c:pt>
                <c:pt idx="107">
                  <c:v>0.215</c:v>
                </c:pt>
                <c:pt idx="108">
                  <c:v>0.232</c:v>
                </c:pt>
                <c:pt idx="109">
                  <c:v>0.19</c:v>
                </c:pt>
                <c:pt idx="110">
                  <c:v>0.177</c:v>
                </c:pt>
                <c:pt idx="111">
                  <c:v>0.345</c:v>
                </c:pt>
                <c:pt idx="112">
                  <c:v>0.231</c:v>
                </c:pt>
                <c:pt idx="113">
                  <c:v>0.159</c:v>
                </c:pt>
                <c:pt idx="114">
                  <c:v>0.263</c:v>
                </c:pt>
                <c:pt idx="115">
                  <c:v>0.172</c:v>
                </c:pt>
                <c:pt idx="116">
                  <c:v>0.274</c:v>
                </c:pt>
                <c:pt idx="117">
                  <c:v>0.271</c:v>
                </c:pt>
                <c:pt idx="118">
                  <c:v>0.264</c:v>
                </c:pt>
                <c:pt idx="119">
                  <c:v>0.347</c:v>
                </c:pt>
                <c:pt idx="120">
                  <c:v>0.189</c:v>
                </c:pt>
                <c:pt idx="121">
                  <c:v>0.186</c:v>
                </c:pt>
                <c:pt idx="122">
                  <c:v>0.159</c:v>
                </c:pt>
                <c:pt idx="123">
                  <c:v>0.261</c:v>
                </c:pt>
                <c:pt idx="124">
                  <c:v>0.171</c:v>
                </c:pt>
                <c:pt idx="125">
                  <c:v>0.299</c:v>
                </c:pt>
                <c:pt idx="126">
                  <c:v>0.298</c:v>
                </c:pt>
                <c:pt idx="127">
                  <c:v>0.337</c:v>
                </c:pt>
                <c:pt idx="128">
                  <c:v>0.292</c:v>
                </c:pt>
                <c:pt idx="129">
                  <c:v>0.196</c:v>
                </c:pt>
                <c:pt idx="130">
                  <c:v>0.278</c:v>
                </c:pt>
                <c:pt idx="131">
                  <c:v>0.245</c:v>
                </c:pt>
                <c:pt idx="132">
                  <c:v>0.258</c:v>
                </c:pt>
                <c:pt idx="133">
                  <c:v>0.282</c:v>
                </c:pt>
                <c:pt idx="134">
                  <c:v>0.19</c:v>
                </c:pt>
                <c:pt idx="135">
                  <c:v>0.295</c:v>
                </c:pt>
                <c:pt idx="136">
                  <c:v>0.274</c:v>
                </c:pt>
                <c:pt idx="137">
                  <c:v>0.28</c:v>
                </c:pt>
                <c:pt idx="138">
                  <c:v>0.208</c:v>
                </c:pt>
                <c:pt idx="139">
                  <c:v>0.217</c:v>
                </c:pt>
                <c:pt idx="140">
                  <c:v>0.324</c:v>
                </c:pt>
                <c:pt idx="141">
                  <c:v>0.156</c:v>
                </c:pt>
                <c:pt idx="142">
                  <c:v>0.157</c:v>
                </c:pt>
                <c:pt idx="143">
                  <c:v>0.342</c:v>
                </c:pt>
                <c:pt idx="144">
                  <c:v>0.263</c:v>
                </c:pt>
                <c:pt idx="145">
                  <c:v>0.187</c:v>
                </c:pt>
                <c:pt idx="146">
                  <c:v>0.317</c:v>
                </c:pt>
                <c:pt idx="147">
                  <c:v>0.296</c:v>
                </c:pt>
                <c:pt idx="148">
                  <c:v>0.33</c:v>
                </c:pt>
                <c:pt idx="149">
                  <c:v>0.285</c:v>
                </c:pt>
                <c:pt idx="150">
                  <c:v>0.228</c:v>
                </c:pt>
                <c:pt idx="151">
                  <c:v>0.288</c:v>
                </c:pt>
                <c:pt idx="152">
                  <c:v>0.342</c:v>
                </c:pt>
                <c:pt idx="153">
                  <c:v>0.177</c:v>
                </c:pt>
                <c:pt idx="154">
                  <c:v>0.226</c:v>
                </c:pt>
                <c:pt idx="155">
                  <c:v>0.3</c:v>
                </c:pt>
                <c:pt idx="156">
                  <c:v>0.2</c:v>
                </c:pt>
                <c:pt idx="157">
                  <c:v>0.189</c:v>
                </c:pt>
                <c:pt idx="158">
                  <c:v>0.222</c:v>
                </c:pt>
                <c:pt idx="159">
                  <c:v>0.31</c:v>
                </c:pt>
                <c:pt idx="160">
                  <c:v>0.163</c:v>
                </c:pt>
                <c:pt idx="161">
                  <c:v>0.319</c:v>
                </c:pt>
                <c:pt idx="162">
                  <c:v>0.338</c:v>
                </c:pt>
                <c:pt idx="163">
                  <c:v>0.27</c:v>
                </c:pt>
                <c:pt idx="164">
                  <c:v>0.338</c:v>
                </c:pt>
                <c:pt idx="165">
                  <c:v>0.189</c:v>
                </c:pt>
                <c:pt idx="166">
                  <c:v>0.286</c:v>
                </c:pt>
                <c:pt idx="167">
                  <c:v>0.288</c:v>
                </c:pt>
                <c:pt idx="168">
                  <c:v>0.321</c:v>
                </c:pt>
                <c:pt idx="169">
                  <c:v>0.274</c:v>
                </c:pt>
                <c:pt idx="170">
                  <c:v>0.221</c:v>
                </c:pt>
                <c:pt idx="171">
                  <c:v>0.162</c:v>
                </c:pt>
                <c:pt idx="172">
                  <c:v>0.179</c:v>
                </c:pt>
                <c:pt idx="173">
                  <c:v>0.274</c:v>
                </c:pt>
                <c:pt idx="174">
                  <c:v>0.279</c:v>
                </c:pt>
                <c:pt idx="175">
                  <c:v>0.312</c:v>
                </c:pt>
                <c:pt idx="176">
                  <c:v>0.197</c:v>
                </c:pt>
                <c:pt idx="177">
                  <c:v>0.261</c:v>
                </c:pt>
                <c:pt idx="178">
                  <c:v>0.181</c:v>
                </c:pt>
                <c:pt idx="179">
                  <c:v>0.158</c:v>
                </c:pt>
                <c:pt idx="180">
                  <c:v>0.264</c:v>
                </c:pt>
                <c:pt idx="181">
                  <c:v>0.324</c:v>
                </c:pt>
                <c:pt idx="182">
                  <c:v>0.228</c:v>
                </c:pt>
                <c:pt idx="183">
                  <c:v>0.203</c:v>
                </c:pt>
                <c:pt idx="184">
                  <c:v>0.274</c:v>
                </c:pt>
                <c:pt idx="185">
                  <c:v>0.32</c:v>
                </c:pt>
                <c:pt idx="186">
                  <c:v>0.18</c:v>
                </c:pt>
                <c:pt idx="187">
                  <c:v>0.323</c:v>
                </c:pt>
                <c:pt idx="188">
                  <c:v>0.309</c:v>
                </c:pt>
                <c:pt idx="189">
                  <c:v>0.157</c:v>
                </c:pt>
                <c:pt idx="190">
                  <c:v>0.205</c:v>
                </c:pt>
                <c:pt idx="191">
                  <c:v>0.345</c:v>
                </c:pt>
                <c:pt idx="192">
                  <c:v>0.234</c:v>
                </c:pt>
                <c:pt idx="193">
                  <c:v>0.234</c:v>
                </c:pt>
                <c:pt idx="194">
                  <c:v>0.2</c:v>
                </c:pt>
                <c:pt idx="195">
                  <c:v>0.158</c:v>
                </c:pt>
                <c:pt idx="196">
                  <c:v>0.238</c:v>
                </c:pt>
                <c:pt idx="197">
                  <c:v>0.248</c:v>
                </c:pt>
                <c:pt idx="198">
                  <c:v>0.222</c:v>
                </c:pt>
                <c:pt idx="199">
                  <c:v>0.157</c:v>
                </c:pt>
                <c:pt idx="200">
                  <c:v>0.311</c:v>
                </c:pt>
                <c:pt idx="201">
                  <c:v>0.358</c:v>
                </c:pt>
                <c:pt idx="202">
                  <c:v>0.323</c:v>
                </c:pt>
                <c:pt idx="203">
                  <c:v>0.33</c:v>
                </c:pt>
                <c:pt idx="204">
                  <c:v>0.267</c:v>
                </c:pt>
                <c:pt idx="205">
                  <c:v>0.304</c:v>
                </c:pt>
                <c:pt idx="206">
                  <c:v>0.292</c:v>
                </c:pt>
                <c:pt idx="207">
                  <c:v>0.265</c:v>
                </c:pt>
                <c:pt idx="208">
                  <c:v>0.231</c:v>
                </c:pt>
                <c:pt idx="209">
                  <c:v>0.379</c:v>
                </c:pt>
                <c:pt idx="210">
                  <c:v>0.207</c:v>
                </c:pt>
                <c:pt idx="211">
                  <c:v>0.341</c:v>
                </c:pt>
                <c:pt idx="212">
                  <c:v>0.334</c:v>
                </c:pt>
                <c:pt idx="213">
                  <c:v>0.234</c:v>
                </c:pt>
                <c:pt idx="214">
                  <c:v>0.348</c:v>
                </c:pt>
                <c:pt idx="215">
                  <c:v>0.34</c:v>
                </c:pt>
                <c:pt idx="216">
                  <c:v>0.24</c:v>
                </c:pt>
                <c:pt idx="217">
                  <c:v>0.386</c:v>
                </c:pt>
                <c:pt idx="218">
                  <c:v>0.336</c:v>
                </c:pt>
                <c:pt idx="219">
                  <c:v>0.339</c:v>
                </c:pt>
                <c:pt idx="220">
                  <c:v>0.308</c:v>
                </c:pt>
                <c:pt idx="221">
                  <c:v>0.354</c:v>
                </c:pt>
                <c:pt idx="222">
                  <c:v>0.334</c:v>
                </c:pt>
                <c:pt idx="223">
                  <c:v>0.324</c:v>
                </c:pt>
                <c:pt idx="224">
                  <c:v>0.392</c:v>
                </c:pt>
                <c:pt idx="225">
                  <c:v>0.34</c:v>
                </c:pt>
                <c:pt idx="226">
                  <c:v>0.337</c:v>
                </c:pt>
                <c:pt idx="227">
                  <c:v>0.316</c:v>
                </c:pt>
                <c:pt idx="228">
                  <c:v>0.481</c:v>
                </c:pt>
                <c:pt idx="229">
                  <c:v>0.49</c:v>
                </c:pt>
                <c:pt idx="230">
                  <c:v>0.418</c:v>
                </c:pt>
                <c:pt idx="231">
                  <c:v>0.313</c:v>
                </c:pt>
                <c:pt idx="232">
                  <c:v>0.302</c:v>
                </c:pt>
                <c:pt idx="233">
                  <c:v>0.415</c:v>
                </c:pt>
                <c:pt idx="234">
                  <c:v>0.328</c:v>
                </c:pt>
                <c:pt idx="235">
                  <c:v>0.434</c:v>
                </c:pt>
                <c:pt idx="236">
                  <c:v>0.455</c:v>
                </c:pt>
                <c:pt idx="237">
                  <c:v>0.315</c:v>
                </c:pt>
                <c:pt idx="238">
                  <c:v>0.326</c:v>
                </c:pt>
                <c:pt idx="239">
                  <c:v>0.319</c:v>
                </c:pt>
                <c:pt idx="240">
                  <c:v>0.475</c:v>
                </c:pt>
                <c:pt idx="241">
                  <c:v>0.351</c:v>
                </c:pt>
                <c:pt idx="242">
                  <c:v>0.507</c:v>
                </c:pt>
                <c:pt idx="243">
                  <c:v>0.503</c:v>
                </c:pt>
                <c:pt idx="244">
                  <c:v>0.425</c:v>
                </c:pt>
                <c:pt idx="245">
                  <c:v>0.394</c:v>
                </c:pt>
                <c:pt idx="246">
                  <c:v>0.472</c:v>
                </c:pt>
                <c:pt idx="247">
                  <c:v>0.47</c:v>
                </c:pt>
                <c:pt idx="248">
                  <c:v>0.359</c:v>
                </c:pt>
                <c:pt idx="249">
                  <c:v>0.368</c:v>
                </c:pt>
                <c:pt idx="250">
                  <c:v>0.493</c:v>
                </c:pt>
                <c:pt idx="251">
                  <c:v>0.431</c:v>
                </c:pt>
                <c:pt idx="252">
                  <c:v>0.396</c:v>
                </c:pt>
                <c:pt idx="253">
                  <c:v>0.356</c:v>
                </c:pt>
                <c:pt idx="254">
                  <c:v>0.547</c:v>
                </c:pt>
                <c:pt idx="255">
                  <c:v>0.368</c:v>
                </c:pt>
                <c:pt idx="256">
                  <c:v>0.49</c:v>
                </c:pt>
                <c:pt idx="257">
                  <c:v>0.456</c:v>
                </c:pt>
                <c:pt idx="258">
                  <c:v>0.484</c:v>
                </c:pt>
                <c:pt idx="259">
                  <c:v>0.474</c:v>
                </c:pt>
                <c:pt idx="260">
                  <c:v>0.489</c:v>
                </c:pt>
                <c:pt idx="261">
                  <c:v>0.474</c:v>
                </c:pt>
                <c:pt idx="262">
                  <c:v>0.47</c:v>
                </c:pt>
                <c:pt idx="263">
                  <c:v>0.467</c:v>
                </c:pt>
                <c:pt idx="264">
                  <c:v>0.499</c:v>
                </c:pt>
                <c:pt idx="265">
                  <c:v>0.472</c:v>
                </c:pt>
                <c:pt idx="266">
                  <c:v>0.458</c:v>
                </c:pt>
                <c:pt idx="267">
                  <c:v>0.458</c:v>
                </c:pt>
                <c:pt idx="268">
                  <c:v>0.455</c:v>
                </c:pt>
                <c:pt idx="269">
                  <c:v>0.467</c:v>
                </c:pt>
                <c:pt idx="270">
                  <c:v>0.433</c:v>
                </c:pt>
                <c:pt idx="271">
                  <c:v>0.471</c:v>
                </c:pt>
                <c:pt idx="272">
                  <c:v>0.41</c:v>
                </c:pt>
                <c:pt idx="273">
                  <c:v>0.532</c:v>
                </c:pt>
                <c:pt idx="274">
                  <c:v>0.443</c:v>
                </c:pt>
                <c:pt idx="275">
                  <c:v>0.485</c:v>
                </c:pt>
                <c:pt idx="276">
                  <c:v>0.381</c:v>
                </c:pt>
                <c:pt idx="277">
                  <c:v>0.527</c:v>
                </c:pt>
                <c:pt idx="278">
                  <c:v>0.524</c:v>
                </c:pt>
                <c:pt idx="279">
                  <c:v>0.356</c:v>
                </c:pt>
                <c:pt idx="280">
                  <c:v>0.49</c:v>
                </c:pt>
                <c:pt idx="281">
                  <c:v>0.407</c:v>
                </c:pt>
                <c:pt idx="282">
                  <c:v>0.443</c:v>
                </c:pt>
                <c:pt idx="283">
                  <c:v>0.5</c:v>
                </c:pt>
                <c:pt idx="284">
                  <c:v>0.36</c:v>
                </c:pt>
                <c:pt idx="285">
                  <c:v>0.384</c:v>
                </c:pt>
                <c:pt idx="286">
                  <c:v>0.356</c:v>
                </c:pt>
                <c:pt idx="287">
                  <c:v>0.493</c:v>
                </c:pt>
                <c:pt idx="288">
                  <c:v>0.331</c:v>
                </c:pt>
                <c:pt idx="289">
                  <c:v>0.481</c:v>
                </c:pt>
                <c:pt idx="290">
                  <c:v>0.332</c:v>
                </c:pt>
                <c:pt idx="291">
                  <c:v>0.467</c:v>
                </c:pt>
                <c:pt idx="292">
                  <c:v>0.399</c:v>
                </c:pt>
                <c:pt idx="293">
                  <c:v>0.416</c:v>
                </c:pt>
                <c:pt idx="294">
                  <c:v>0.315</c:v>
                </c:pt>
                <c:pt idx="295">
                  <c:v>0.382</c:v>
                </c:pt>
                <c:pt idx="296">
                  <c:v>0.431</c:v>
                </c:pt>
                <c:pt idx="297">
                  <c:v>0.433</c:v>
                </c:pt>
                <c:pt idx="298">
                  <c:v>0.421</c:v>
                </c:pt>
                <c:pt idx="299">
                  <c:v>0.486</c:v>
                </c:pt>
                <c:pt idx="300">
                  <c:v>0.497</c:v>
                </c:pt>
                <c:pt idx="301">
                  <c:v>0.337</c:v>
                </c:pt>
                <c:pt idx="302">
                  <c:v>0.486</c:v>
                </c:pt>
                <c:pt idx="303">
                  <c:v>0.405</c:v>
                </c:pt>
                <c:pt idx="304">
                  <c:v>0.488</c:v>
                </c:pt>
                <c:pt idx="305">
                  <c:v>0.325</c:v>
                </c:pt>
                <c:pt idx="306">
                  <c:v>0.44</c:v>
                </c:pt>
                <c:pt idx="307">
                  <c:v>0.304</c:v>
                </c:pt>
                <c:pt idx="308">
                  <c:v>0.405</c:v>
                </c:pt>
                <c:pt idx="309">
                  <c:v>0.448</c:v>
                </c:pt>
                <c:pt idx="310">
                  <c:v>0.37</c:v>
                </c:pt>
                <c:pt idx="311">
                  <c:v>0.484</c:v>
                </c:pt>
                <c:pt idx="312">
                  <c:v>0.392</c:v>
                </c:pt>
                <c:pt idx="313">
                  <c:v>0.36</c:v>
                </c:pt>
                <c:pt idx="314">
                  <c:v>0.323</c:v>
                </c:pt>
                <c:pt idx="315">
                  <c:v>0.338</c:v>
                </c:pt>
                <c:pt idx="316">
                  <c:v>0.287</c:v>
                </c:pt>
                <c:pt idx="317">
                  <c:v>0.306</c:v>
                </c:pt>
                <c:pt idx="318">
                  <c:v>0.271</c:v>
                </c:pt>
                <c:pt idx="319">
                  <c:v>0.308</c:v>
                </c:pt>
                <c:pt idx="320">
                  <c:v>0.386</c:v>
                </c:pt>
                <c:pt idx="321">
                  <c:v>0.304</c:v>
                </c:pt>
                <c:pt idx="322">
                  <c:v>0.335</c:v>
                </c:pt>
                <c:pt idx="323">
                  <c:v>0.336</c:v>
                </c:pt>
                <c:pt idx="324">
                  <c:v>0.261</c:v>
                </c:pt>
                <c:pt idx="325">
                  <c:v>0.365</c:v>
                </c:pt>
                <c:pt idx="326">
                  <c:v>0.262</c:v>
                </c:pt>
                <c:pt idx="327">
                  <c:v>0.237</c:v>
                </c:pt>
                <c:pt idx="328">
                  <c:v>0.266</c:v>
                </c:pt>
                <c:pt idx="329">
                  <c:v>0.241</c:v>
                </c:pt>
                <c:pt idx="330">
                  <c:v>0.196</c:v>
                </c:pt>
                <c:pt idx="331">
                  <c:v>0.321</c:v>
                </c:pt>
                <c:pt idx="332">
                  <c:v>0.153</c:v>
                </c:pt>
                <c:pt idx="333">
                  <c:v>0.296</c:v>
                </c:pt>
                <c:pt idx="334">
                  <c:v>0.225</c:v>
                </c:pt>
                <c:pt idx="335">
                  <c:v>0.276</c:v>
                </c:pt>
                <c:pt idx="336">
                  <c:v>0.274</c:v>
                </c:pt>
                <c:pt idx="337">
                  <c:v>0.194</c:v>
                </c:pt>
                <c:pt idx="338">
                  <c:v>0.303</c:v>
                </c:pt>
                <c:pt idx="339">
                  <c:v>0.221</c:v>
                </c:pt>
                <c:pt idx="340">
                  <c:v>0.326</c:v>
                </c:pt>
                <c:pt idx="341">
                  <c:v>0.17</c:v>
                </c:pt>
                <c:pt idx="342">
                  <c:v>0.339</c:v>
                </c:pt>
                <c:pt idx="343">
                  <c:v>0.272</c:v>
                </c:pt>
                <c:pt idx="344">
                  <c:v>0.244</c:v>
                </c:pt>
                <c:pt idx="345">
                  <c:v>0.333</c:v>
                </c:pt>
                <c:pt idx="346">
                  <c:v>0.349</c:v>
                </c:pt>
                <c:pt idx="347">
                  <c:v>0.151</c:v>
                </c:pt>
                <c:pt idx="348">
                  <c:v>0.213</c:v>
                </c:pt>
                <c:pt idx="349">
                  <c:v>0.291</c:v>
                </c:pt>
                <c:pt idx="350">
                  <c:v>0.247</c:v>
                </c:pt>
                <c:pt idx="351">
                  <c:v>0.183</c:v>
                </c:pt>
                <c:pt idx="352">
                  <c:v>0.302</c:v>
                </c:pt>
                <c:pt idx="353">
                  <c:v>0.251</c:v>
                </c:pt>
                <c:pt idx="354">
                  <c:v>0.273</c:v>
                </c:pt>
                <c:pt idx="355">
                  <c:v>0.166</c:v>
                </c:pt>
                <c:pt idx="356">
                  <c:v>0.283</c:v>
                </c:pt>
                <c:pt idx="357">
                  <c:v>0.299</c:v>
                </c:pt>
                <c:pt idx="358">
                  <c:v>0.19</c:v>
                </c:pt>
                <c:pt idx="359">
                  <c:v>0.166</c:v>
                </c:pt>
                <c:pt idx="360">
                  <c:v>0.324</c:v>
                </c:pt>
                <c:pt idx="361">
                  <c:v>0.315</c:v>
                </c:pt>
                <c:pt idx="362">
                  <c:v>0.165</c:v>
                </c:pt>
                <c:pt idx="363">
                  <c:v>0.183</c:v>
                </c:pt>
                <c:pt idx="364">
                  <c:v>0.313</c:v>
                </c:pt>
                <c:pt idx="365">
                  <c:v>0.186</c:v>
                </c:pt>
                <c:pt idx="366">
                  <c:v>0.151</c:v>
                </c:pt>
                <c:pt idx="367">
                  <c:v>0.194</c:v>
                </c:pt>
                <c:pt idx="368">
                  <c:v>0.264</c:v>
                </c:pt>
                <c:pt idx="369">
                  <c:v>0.202</c:v>
                </c:pt>
                <c:pt idx="370">
                  <c:v>0.267</c:v>
                </c:pt>
                <c:pt idx="371">
                  <c:v>0.281</c:v>
                </c:pt>
                <c:pt idx="372">
                  <c:v>0.322</c:v>
                </c:pt>
                <c:pt idx="373">
                  <c:v>0.265</c:v>
                </c:pt>
                <c:pt idx="374">
                  <c:v>0.184</c:v>
                </c:pt>
                <c:pt idx="375">
                  <c:v>0.303</c:v>
                </c:pt>
                <c:pt idx="376">
                  <c:v>0.334</c:v>
                </c:pt>
                <c:pt idx="377">
                  <c:v>0.166</c:v>
                </c:pt>
                <c:pt idx="378">
                  <c:v>0.233</c:v>
                </c:pt>
                <c:pt idx="379">
                  <c:v>0.278</c:v>
                </c:pt>
                <c:pt idx="380">
                  <c:v>0.248</c:v>
                </c:pt>
                <c:pt idx="381">
                  <c:v>0.311</c:v>
                </c:pt>
                <c:pt idx="382">
                  <c:v>0.152</c:v>
                </c:pt>
                <c:pt idx="383">
                  <c:v>0.231</c:v>
                </c:pt>
                <c:pt idx="384">
                  <c:v>0.157</c:v>
                </c:pt>
                <c:pt idx="385">
                  <c:v>0.222</c:v>
                </c:pt>
                <c:pt idx="386">
                  <c:v>0.266</c:v>
                </c:pt>
                <c:pt idx="387">
                  <c:v>0.268</c:v>
                </c:pt>
                <c:pt idx="388">
                  <c:v>0.161</c:v>
                </c:pt>
                <c:pt idx="389">
                  <c:v>0.265</c:v>
                </c:pt>
                <c:pt idx="390">
                  <c:v>0.155</c:v>
                </c:pt>
                <c:pt idx="391">
                  <c:v>0.192</c:v>
                </c:pt>
                <c:pt idx="392">
                  <c:v>0.343</c:v>
                </c:pt>
                <c:pt idx="393">
                  <c:v>0.175</c:v>
                </c:pt>
                <c:pt idx="394">
                  <c:v>0.31</c:v>
                </c:pt>
                <c:pt idx="395">
                  <c:v>0.311</c:v>
                </c:pt>
                <c:pt idx="396">
                  <c:v>0.342</c:v>
                </c:pt>
                <c:pt idx="397">
                  <c:v>0.249</c:v>
                </c:pt>
                <c:pt idx="398">
                  <c:v>0.201</c:v>
                </c:pt>
                <c:pt idx="399">
                  <c:v>0.305</c:v>
                </c:pt>
                <c:pt idx="400">
                  <c:v>0.18</c:v>
                </c:pt>
                <c:pt idx="401">
                  <c:v>0.199</c:v>
                </c:pt>
                <c:pt idx="402">
                  <c:v>0.282</c:v>
                </c:pt>
                <c:pt idx="403">
                  <c:v>0.195</c:v>
                </c:pt>
                <c:pt idx="404">
                  <c:v>0.18</c:v>
                </c:pt>
                <c:pt idx="405">
                  <c:v>0.275</c:v>
                </c:pt>
                <c:pt idx="406">
                  <c:v>0.169</c:v>
                </c:pt>
                <c:pt idx="407">
                  <c:v>0.226</c:v>
                </c:pt>
                <c:pt idx="408">
                  <c:v>0.345</c:v>
                </c:pt>
                <c:pt idx="409">
                  <c:v>0.343</c:v>
                </c:pt>
                <c:pt idx="410">
                  <c:v>0.227</c:v>
                </c:pt>
                <c:pt idx="411">
                  <c:v>0.199</c:v>
                </c:pt>
                <c:pt idx="412">
                  <c:v>0.168</c:v>
                </c:pt>
                <c:pt idx="413">
                  <c:v>0.331</c:v>
                </c:pt>
                <c:pt idx="414">
                  <c:v>0.181</c:v>
                </c:pt>
                <c:pt idx="415">
                  <c:v>0.319</c:v>
                </c:pt>
                <c:pt idx="416">
                  <c:v>0.286</c:v>
                </c:pt>
                <c:pt idx="417">
                  <c:v>0.27</c:v>
                </c:pt>
                <c:pt idx="418">
                  <c:v>0.342</c:v>
                </c:pt>
                <c:pt idx="419">
                  <c:v>0.316</c:v>
                </c:pt>
                <c:pt idx="420">
                  <c:v>0.193</c:v>
                </c:pt>
                <c:pt idx="421">
                  <c:v>0.257</c:v>
                </c:pt>
                <c:pt idx="422">
                  <c:v>0.182</c:v>
                </c:pt>
                <c:pt idx="423">
                  <c:v>0.31</c:v>
                </c:pt>
                <c:pt idx="424">
                  <c:v>0.302</c:v>
                </c:pt>
                <c:pt idx="425">
                  <c:v>0.152</c:v>
                </c:pt>
                <c:pt idx="426">
                  <c:v>0.256</c:v>
                </c:pt>
                <c:pt idx="427">
                  <c:v>0.3</c:v>
                </c:pt>
                <c:pt idx="428">
                  <c:v>0.25</c:v>
                </c:pt>
                <c:pt idx="429">
                  <c:v>0.279</c:v>
                </c:pt>
                <c:pt idx="430">
                  <c:v>0.308</c:v>
                </c:pt>
                <c:pt idx="431">
                  <c:v>0.237</c:v>
                </c:pt>
                <c:pt idx="432">
                  <c:v>0.347</c:v>
                </c:pt>
                <c:pt idx="433">
                  <c:v>0.312</c:v>
                </c:pt>
                <c:pt idx="434">
                  <c:v>0.304</c:v>
                </c:pt>
                <c:pt idx="435">
                  <c:v>0.314</c:v>
                </c:pt>
                <c:pt idx="436">
                  <c:v>0.193</c:v>
                </c:pt>
                <c:pt idx="437">
                  <c:v>0.176</c:v>
                </c:pt>
                <c:pt idx="438">
                  <c:v>0.263</c:v>
                </c:pt>
                <c:pt idx="439">
                  <c:v>0.289</c:v>
                </c:pt>
                <c:pt idx="440">
                  <c:v>0.217</c:v>
                </c:pt>
                <c:pt idx="441">
                  <c:v>0.228</c:v>
                </c:pt>
                <c:pt idx="442">
                  <c:v>0.222</c:v>
                </c:pt>
                <c:pt idx="443">
                  <c:v>0.31</c:v>
                </c:pt>
                <c:pt idx="444">
                  <c:v>0.202</c:v>
                </c:pt>
                <c:pt idx="445">
                  <c:v>0.347</c:v>
                </c:pt>
                <c:pt idx="446">
                  <c:v>0.319</c:v>
                </c:pt>
                <c:pt idx="447">
                  <c:v>0.219</c:v>
                </c:pt>
                <c:pt idx="448">
                  <c:v>0.238</c:v>
                </c:pt>
                <c:pt idx="449">
                  <c:v>0.333</c:v>
                </c:pt>
                <c:pt idx="450">
                  <c:v>0.202</c:v>
                </c:pt>
                <c:pt idx="451">
                  <c:v>0.345</c:v>
                </c:pt>
                <c:pt idx="452">
                  <c:v>0.155</c:v>
                </c:pt>
                <c:pt idx="453">
                  <c:v>0.3</c:v>
                </c:pt>
                <c:pt idx="454">
                  <c:v>0.26</c:v>
                </c:pt>
                <c:pt idx="455">
                  <c:v>0.31</c:v>
                </c:pt>
                <c:pt idx="456">
                  <c:v>0.337</c:v>
                </c:pt>
                <c:pt idx="457">
                  <c:v>0.295</c:v>
                </c:pt>
                <c:pt idx="458">
                  <c:v>0.217</c:v>
                </c:pt>
                <c:pt idx="459">
                  <c:v>0.192</c:v>
                </c:pt>
                <c:pt idx="460">
                  <c:v>0.158</c:v>
                </c:pt>
                <c:pt idx="461">
                  <c:v>0.252</c:v>
                </c:pt>
                <c:pt idx="462">
                  <c:v>0.338</c:v>
                </c:pt>
                <c:pt idx="463">
                  <c:v>0.32</c:v>
                </c:pt>
                <c:pt idx="464">
                  <c:v>0.211</c:v>
                </c:pt>
                <c:pt idx="465">
                  <c:v>0.151</c:v>
                </c:pt>
                <c:pt idx="466">
                  <c:v>0.266</c:v>
                </c:pt>
                <c:pt idx="467">
                  <c:v>0.339</c:v>
                </c:pt>
                <c:pt idx="468">
                  <c:v>0.302</c:v>
                </c:pt>
                <c:pt idx="469">
                  <c:v>0.169</c:v>
                </c:pt>
                <c:pt idx="470">
                  <c:v>0.214</c:v>
                </c:pt>
                <c:pt idx="471">
                  <c:v>0.217</c:v>
                </c:pt>
                <c:pt idx="472">
                  <c:v>0.194</c:v>
                </c:pt>
                <c:pt idx="473">
                  <c:v>0.182</c:v>
                </c:pt>
                <c:pt idx="474">
                  <c:v>0.274</c:v>
                </c:pt>
                <c:pt idx="475">
                  <c:v>0.162</c:v>
                </c:pt>
                <c:pt idx="476">
                  <c:v>0.174</c:v>
                </c:pt>
                <c:pt idx="477">
                  <c:v>0.239</c:v>
                </c:pt>
                <c:pt idx="478">
                  <c:v>0.27</c:v>
                </c:pt>
                <c:pt idx="479">
                  <c:v>0.228</c:v>
                </c:pt>
                <c:pt idx="480">
                  <c:v>0.346</c:v>
                </c:pt>
                <c:pt idx="481">
                  <c:v>0.328</c:v>
                </c:pt>
                <c:pt idx="482">
                  <c:v>0.172</c:v>
                </c:pt>
                <c:pt idx="483">
                  <c:v>0.27</c:v>
                </c:pt>
                <c:pt idx="484">
                  <c:v>0.169</c:v>
                </c:pt>
                <c:pt idx="485">
                  <c:v>0.221</c:v>
                </c:pt>
                <c:pt idx="486">
                  <c:v>0.177</c:v>
                </c:pt>
                <c:pt idx="487">
                  <c:v>0.237</c:v>
                </c:pt>
                <c:pt idx="488">
                  <c:v>0.204</c:v>
                </c:pt>
                <c:pt idx="489">
                  <c:v>0.181</c:v>
                </c:pt>
                <c:pt idx="490">
                  <c:v>0.346</c:v>
                </c:pt>
                <c:pt idx="491">
                  <c:v>0.166</c:v>
                </c:pt>
                <c:pt idx="492">
                  <c:v>0.295</c:v>
                </c:pt>
                <c:pt idx="493">
                  <c:v>0.206</c:v>
                </c:pt>
                <c:pt idx="494">
                  <c:v>0.332</c:v>
                </c:pt>
                <c:pt idx="495">
                  <c:v>0.305</c:v>
                </c:pt>
                <c:pt idx="496">
                  <c:v>0.201</c:v>
                </c:pt>
                <c:pt idx="497">
                  <c:v>0.176</c:v>
                </c:pt>
                <c:pt idx="498">
                  <c:v>0.286</c:v>
                </c:pt>
                <c:pt idx="499">
                  <c:v>0.349</c:v>
                </c:pt>
                <c:pt idx="500">
                  <c:v>0.15</c:v>
                </c:pt>
                <c:pt idx="501">
                  <c:v>0.237</c:v>
                </c:pt>
                <c:pt idx="502">
                  <c:v>0.268</c:v>
                </c:pt>
                <c:pt idx="503">
                  <c:v>0.335</c:v>
                </c:pt>
                <c:pt idx="504">
                  <c:v>0.348</c:v>
                </c:pt>
                <c:pt idx="505">
                  <c:v>0.329</c:v>
                </c:pt>
                <c:pt idx="506">
                  <c:v>0.217</c:v>
                </c:pt>
                <c:pt idx="507">
                  <c:v>0.156</c:v>
                </c:pt>
                <c:pt idx="508">
                  <c:v>0.304</c:v>
                </c:pt>
                <c:pt idx="509">
                  <c:v>0.208</c:v>
                </c:pt>
                <c:pt idx="510">
                  <c:v>0.276</c:v>
                </c:pt>
                <c:pt idx="511">
                  <c:v>0.271</c:v>
                </c:pt>
                <c:pt idx="512">
                  <c:v>0.24</c:v>
                </c:pt>
                <c:pt idx="513">
                  <c:v>0.235</c:v>
                </c:pt>
                <c:pt idx="514">
                  <c:v>0.243</c:v>
                </c:pt>
                <c:pt idx="515">
                  <c:v>0.222</c:v>
                </c:pt>
                <c:pt idx="516">
                  <c:v>0.35</c:v>
                </c:pt>
                <c:pt idx="517">
                  <c:v>0.3</c:v>
                </c:pt>
                <c:pt idx="518">
                  <c:v>0.176</c:v>
                </c:pt>
                <c:pt idx="519">
                  <c:v>0.299</c:v>
                </c:pt>
                <c:pt idx="520">
                  <c:v>0.33</c:v>
                </c:pt>
                <c:pt idx="521">
                  <c:v>0.275</c:v>
                </c:pt>
                <c:pt idx="522">
                  <c:v>0.272</c:v>
                </c:pt>
                <c:pt idx="523">
                  <c:v>0.315</c:v>
                </c:pt>
                <c:pt idx="524">
                  <c:v>0.233</c:v>
                </c:pt>
                <c:pt idx="525">
                  <c:v>0.169</c:v>
                </c:pt>
              </c:numCache>
            </c:numRef>
          </c:yVal>
          <c:smooth val="0"/>
        </c:ser>
        <c:dLbls>
          <c:showLegendKey val="0"/>
          <c:showVal val="0"/>
          <c:showCatName val="0"/>
          <c:showSerName val="0"/>
          <c:showPercent val="0"/>
          <c:showBubbleSize val="0"/>
        </c:dLbls>
        <c:axId val="-2115218928"/>
        <c:axId val="1559644336"/>
      </c:scatterChart>
      <c:valAx>
        <c:axId val="-2115218928"/>
        <c:scaling>
          <c:orientation val="minMax"/>
          <c:max val="525.0"/>
          <c:min val="0.0"/>
        </c:scaling>
        <c:delete val="0"/>
        <c:axPos val="b"/>
        <c:majorTickMark val="out"/>
        <c:minorTickMark val="none"/>
        <c:tickLblPos val="nextTo"/>
        <c:spPr>
          <a:ln w="15875">
            <a:solidFill>
              <a:schemeClr val="tx1"/>
            </a:solidFill>
          </a:ln>
        </c:spPr>
        <c:txPr>
          <a:bodyPr/>
          <a:lstStyle/>
          <a:p>
            <a:pPr>
              <a:defRPr lang="ja-JP">
                <a:solidFill>
                  <a:srgbClr val="FFFFFF"/>
                </a:solidFill>
              </a:defRPr>
            </a:pPr>
            <a:endParaRPr lang="ja-JP"/>
          </a:p>
        </c:txPr>
        <c:crossAx val="1559644336"/>
        <c:crosses val="autoZero"/>
        <c:crossBetween val="midCat"/>
      </c:valAx>
      <c:valAx>
        <c:axId val="1559644336"/>
        <c:scaling>
          <c:orientation val="minMax"/>
          <c:max val="0.5"/>
          <c:min val="0.0"/>
        </c:scaling>
        <c:delete val="0"/>
        <c:axPos val="l"/>
        <c:numFmt formatCode="General" sourceLinked="1"/>
        <c:majorTickMark val="out"/>
        <c:minorTickMark val="none"/>
        <c:tickLblPos val="nextTo"/>
        <c:spPr>
          <a:ln w="15875">
            <a:solidFill>
              <a:schemeClr val="tx1"/>
            </a:solidFill>
          </a:ln>
        </c:spPr>
        <c:txPr>
          <a:bodyPr/>
          <a:lstStyle/>
          <a:p>
            <a:pPr>
              <a:defRPr lang="ja-JP">
                <a:solidFill>
                  <a:srgbClr val="FFFFFF"/>
                </a:solidFill>
              </a:defRPr>
            </a:pPr>
            <a:endParaRPr lang="ja-JP"/>
          </a:p>
        </c:txPr>
        <c:crossAx val="-2115218928"/>
        <c:crosses val="autoZero"/>
        <c:crossBetween val="midCat"/>
        <c:majorUnit val="0.25"/>
      </c:valAx>
    </c:plotArea>
    <c:plotVisOnly val="1"/>
    <c:dispBlanksAs val="gap"/>
    <c:showDLblsOverMax val="0"/>
  </c:chart>
  <c:spPr>
    <a:ln>
      <a:noFill/>
    </a:ln>
  </c:spPr>
  <c:txPr>
    <a:bodyPr/>
    <a:lstStyle/>
    <a:p>
      <a:pPr>
        <a:defRPr>
          <a:latin typeface="Helvetica"/>
          <a:cs typeface="Helvetica"/>
        </a:defRPr>
      </a:pPr>
      <a:endParaRPr lang="ja-JP"/>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noFill/>
              <a:ln>
                <a:noFill/>
              </a:ln>
              <a:effectLst/>
            </c:spPr>
          </c:marker>
          <c:trendline>
            <c:spPr>
              <a:ln w="15875">
                <a:solidFill>
                  <a:srgbClr val="FF0000"/>
                </a:solidFill>
              </a:ln>
            </c:spPr>
            <c:trendlineType val="movingAvg"/>
            <c:period val="20"/>
            <c:dispRSqr val="0"/>
            <c:dispEq val="0"/>
          </c:trendline>
          <c:yVal>
            <c:numRef>
              <c:f>Sheet1!$A$3:$TF$3</c:f>
              <c:numCache>
                <c:formatCode>General</c:formatCode>
                <c:ptCount val="526"/>
                <c:pt idx="0">
                  <c:v>0.277</c:v>
                </c:pt>
                <c:pt idx="1">
                  <c:v>0.336</c:v>
                </c:pt>
                <c:pt idx="2">
                  <c:v>0.296</c:v>
                </c:pt>
                <c:pt idx="3">
                  <c:v>0.298</c:v>
                </c:pt>
                <c:pt idx="4">
                  <c:v>0.289</c:v>
                </c:pt>
                <c:pt idx="5">
                  <c:v>0.178</c:v>
                </c:pt>
                <c:pt idx="6">
                  <c:v>0.218</c:v>
                </c:pt>
                <c:pt idx="7">
                  <c:v>0.239</c:v>
                </c:pt>
                <c:pt idx="8">
                  <c:v>0.167</c:v>
                </c:pt>
                <c:pt idx="9">
                  <c:v>0.269</c:v>
                </c:pt>
                <c:pt idx="10">
                  <c:v>0.31</c:v>
                </c:pt>
                <c:pt idx="11">
                  <c:v>0.17</c:v>
                </c:pt>
                <c:pt idx="12">
                  <c:v>0.303</c:v>
                </c:pt>
                <c:pt idx="13">
                  <c:v>0.334</c:v>
                </c:pt>
                <c:pt idx="14">
                  <c:v>0.267</c:v>
                </c:pt>
                <c:pt idx="15">
                  <c:v>0.253</c:v>
                </c:pt>
                <c:pt idx="16">
                  <c:v>0.35</c:v>
                </c:pt>
                <c:pt idx="17">
                  <c:v>0.237</c:v>
                </c:pt>
                <c:pt idx="18">
                  <c:v>0.194</c:v>
                </c:pt>
                <c:pt idx="19">
                  <c:v>0.168</c:v>
                </c:pt>
                <c:pt idx="20">
                  <c:v>0.348</c:v>
                </c:pt>
                <c:pt idx="21">
                  <c:v>0.205</c:v>
                </c:pt>
                <c:pt idx="22">
                  <c:v>0.202</c:v>
                </c:pt>
                <c:pt idx="23">
                  <c:v>0.334</c:v>
                </c:pt>
                <c:pt idx="24">
                  <c:v>0.327</c:v>
                </c:pt>
                <c:pt idx="25">
                  <c:v>0.326</c:v>
                </c:pt>
                <c:pt idx="26">
                  <c:v>0.275</c:v>
                </c:pt>
                <c:pt idx="27">
                  <c:v>0.236</c:v>
                </c:pt>
                <c:pt idx="28">
                  <c:v>0.25</c:v>
                </c:pt>
                <c:pt idx="29">
                  <c:v>0.224</c:v>
                </c:pt>
                <c:pt idx="30">
                  <c:v>0.218</c:v>
                </c:pt>
                <c:pt idx="31">
                  <c:v>0.27</c:v>
                </c:pt>
                <c:pt idx="32">
                  <c:v>0.207</c:v>
                </c:pt>
                <c:pt idx="33">
                  <c:v>0.152</c:v>
                </c:pt>
                <c:pt idx="34">
                  <c:v>0.235</c:v>
                </c:pt>
                <c:pt idx="35">
                  <c:v>0.287</c:v>
                </c:pt>
                <c:pt idx="36">
                  <c:v>0.164</c:v>
                </c:pt>
                <c:pt idx="37">
                  <c:v>0.329</c:v>
                </c:pt>
                <c:pt idx="38">
                  <c:v>0.281</c:v>
                </c:pt>
                <c:pt idx="39">
                  <c:v>0.217</c:v>
                </c:pt>
                <c:pt idx="40">
                  <c:v>0.16</c:v>
                </c:pt>
                <c:pt idx="41">
                  <c:v>0.176</c:v>
                </c:pt>
                <c:pt idx="42">
                  <c:v>0.306</c:v>
                </c:pt>
                <c:pt idx="43">
                  <c:v>0.304</c:v>
                </c:pt>
                <c:pt idx="44">
                  <c:v>0.332</c:v>
                </c:pt>
                <c:pt idx="45">
                  <c:v>0.223</c:v>
                </c:pt>
                <c:pt idx="46">
                  <c:v>0.255</c:v>
                </c:pt>
                <c:pt idx="47">
                  <c:v>0.329</c:v>
                </c:pt>
                <c:pt idx="48">
                  <c:v>0.204</c:v>
                </c:pt>
                <c:pt idx="49">
                  <c:v>0.246</c:v>
                </c:pt>
                <c:pt idx="50">
                  <c:v>0.215</c:v>
                </c:pt>
                <c:pt idx="51">
                  <c:v>0.335</c:v>
                </c:pt>
                <c:pt idx="52">
                  <c:v>0.291</c:v>
                </c:pt>
                <c:pt idx="53">
                  <c:v>0.191</c:v>
                </c:pt>
                <c:pt idx="54">
                  <c:v>0.153</c:v>
                </c:pt>
                <c:pt idx="55">
                  <c:v>0.265</c:v>
                </c:pt>
                <c:pt idx="56">
                  <c:v>0.156</c:v>
                </c:pt>
                <c:pt idx="57">
                  <c:v>0.249</c:v>
                </c:pt>
                <c:pt idx="58">
                  <c:v>0.298</c:v>
                </c:pt>
                <c:pt idx="59">
                  <c:v>0.241</c:v>
                </c:pt>
                <c:pt idx="60">
                  <c:v>0.172</c:v>
                </c:pt>
                <c:pt idx="61">
                  <c:v>0.167</c:v>
                </c:pt>
                <c:pt idx="62">
                  <c:v>0.32</c:v>
                </c:pt>
                <c:pt idx="63">
                  <c:v>0.162</c:v>
                </c:pt>
                <c:pt idx="64">
                  <c:v>0.249</c:v>
                </c:pt>
                <c:pt idx="65">
                  <c:v>0.207</c:v>
                </c:pt>
                <c:pt idx="66">
                  <c:v>0.206</c:v>
                </c:pt>
                <c:pt idx="67">
                  <c:v>0.273</c:v>
                </c:pt>
                <c:pt idx="68">
                  <c:v>0.218</c:v>
                </c:pt>
                <c:pt idx="69">
                  <c:v>0.208</c:v>
                </c:pt>
                <c:pt idx="70">
                  <c:v>0.238</c:v>
                </c:pt>
                <c:pt idx="71">
                  <c:v>0.284</c:v>
                </c:pt>
                <c:pt idx="72">
                  <c:v>0.272</c:v>
                </c:pt>
                <c:pt idx="73">
                  <c:v>0.291</c:v>
                </c:pt>
                <c:pt idx="74">
                  <c:v>0.235</c:v>
                </c:pt>
                <c:pt idx="75">
                  <c:v>0.223</c:v>
                </c:pt>
                <c:pt idx="76">
                  <c:v>0.275</c:v>
                </c:pt>
                <c:pt idx="77">
                  <c:v>0.34</c:v>
                </c:pt>
                <c:pt idx="78">
                  <c:v>0.222</c:v>
                </c:pt>
                <c:pt idx="79">
                  <c:v>0.217</c:v>
                </c:pt>
                <c:pt idx="80">
                  <c:v>0.276</c:v>
                </c:pt>
                <c:pt idx="81">
                  <c:v>0.303</c:v>
                </c:pt>
                <c:pt idx="82">
                  <c:v>0.192</c:v>
                </c:pt>
                <c:pt idx="83">
                  <c:v>0.172</c:v>
                </c:pt>
                <c:pt idx="84">
                  <c:v>0.341</c:v>
                </c:pt>
                <c:pt idx="85">
                  <c:v>0.305</c:v>
                </c:pt>
                <c:pt idx="86">
                  <c:v>0.173</c:v>
                </c:pt>
                <c:pt idx="87">
                  <c:v>0.245</c:v>
                </c:pt>
                <c:pt idx="88">
                  <c:v>0.33</c:v>
                </c:pt>
                <c:pt idx="89">
                  <c:v>0.257</c:v>
                </c:pt>
                <c:pt idx="90">
                  <c:v>0.346</c:v>
                </c:pt>
                <c:pt idx="91">
                  <c:v>0.206</c:v>
                </c:pt>
                <c:pt idx="92">
                  <c:v>0.343</c:v>
                </c:pt>
                <c:pt idx="93">
                  <c:v>0.15</c:v>
                </c:pt>
                <c:pt idx="94">
                  <c:v>0.312</c:v>
                </c:pt>
                <c:pt idx="95">
                  <c:v>0.252</c:v>
                </c:pt>
                <c:pt idx="96">
                  <c:v>0.237</c:v>
                </c:pt>
                <c:pt idx="97">
                  <c:v>0.255</c:v>
                </c:pt>
                <c:pt idx="98">
                  <c:v>0.179</c:v>
                </c:pt>
                <c:pt idx="99">
                  <c:v>0.286</c:v>
                </c:pt>
                <c:pt idx="100">
                  <c:v>0.157</c:v>
                </c:pt>
                <c:pt idx="101">
                  <c:v>0.318</c:v>
                </c:pt>
                <c:pt idx="102">
                  <c:v>0.253</c:v>
                </c:pt>
                <c:pt idx="103">
                  <c:v>0.224</c:v>
                </c:pt>
                <c:pt idx="104">
                  <c:v>0.335</c:v>
                </c:pt>
                <c:pt idx="105">
                  <c:v>0.177</c:v>
                </c:pt>
                <c:pt idx="106">
                  <c:v>0.311</c:v>
                </c:pt>
                <c:pt idx="107">
                  <c:v>0.215</c:v>
                </c:pt>
                <c:pt idx="108">
                  <c:v>0.232</c:v>
                </c:pt>
                <c:pt idx="109">
                  <c:v>0.19</c:v>
                </c:pt>
                <c:pt idx="110">
                  <c:v>0.177</c:v>
                </c:pt>
                <c:pt idx="111">
                  <c:v>0.345</c:v>
                </c:pt>
                <c:pt idx="112">
                  <c:v>0.231</c:v>
                </c:pt>
                <c:pt idx="113">
                  <c:v>0.159</c:v>
                </c:pt>
                <c:pt idx="114">
                  <c:v>0.263</c:v>
                </c:pt>
                <c:pt idx="115">
                  <c:v>0.172</c:v>
                </c:pt>
                <c:pt idx="116">
                  <c:v>0.274</c:v>
                </c:pt>
                <c:pt idx="117">
                  <c:v>0.271</c:v>
                </c:pt>
                <c:pt idx="118">
                  <c:v>0.264</c:v>
                </c:pt>
                <c:pt idx="119">
                  <c:v>0.347</c:v>
                </c:pt>
                <c:pt idx="120">
                  <c:v>0.189</c:v>
                </c:pt>
                <c:pt idx="121">
                  <c:v>0.186</c:v>
                </c:pt>
                <c:pt idx="122">
                  <c:v>0.159</c:v>
                </c:pt>
                <c:pt idx="123">
                  <c:v>0.261</c:v>
                </c:pt>
                <c:pt idx="124">
                  <c:v>0.171</c:v>
                </c:pt>
                <c:pt idx="125">
                  <c:v>0.299</c:v>
                </c:pt>
                <c:pt idx="126">
                  <c:v>0.298</c:v>
                </c:pt>
                <c:pt idx="127">
                  <c:v>0.337</c:v>
                </c:pt>
                <c:pt idx="128">
                  <c:v>0.292</c:v>
                </c:pt>
                <c:pt idx="129">
                  <c:v>0.196</c:v>
                </c:pt>
                <c:pt idx="130">
                  <c:v>0.278</c:v>
                </c:pt>
                <c:pt idx="131">
                  <c:v>0.245</c:v>
                </c:pt>
                <c:pt idx="132">
                  <c:v>0.258</c:v>
                </c:pt>
                <c:pt idx="133">
                  <c:v>0.282</c:v>
                </c:pt>
                <c:pt idx="134">
                  <c:v>0.19</c:v>
                </c:pt>
                <c:pt idx="135">
                  <c:v>0.295</c:v>
                </c:pt>
                <c:pt idx="136">
                  <c:v>0.274</c:v>
                </c:pt>
                <c:pt idx="137">
                  <c:v>0.28</c:v>
                </c:pt>
                <c:pt idx="138">
                  <c:v>0.208</c:v>
                </c:pt>
                <c:pt idx="139">
                  <c:v>0.217</c:v>
                </c:pt>
                <c:pt idx="140">
                  <c:v>0.324</c:v>
                </c:pt>
                <c:pt idx="141">
                  <c:v>0.156</c:v>
                </c:pt>
                <c:pt idx="142">
                  <c:v>0.157</c:v>
                </c:pt>
                <c:pt idx="143">
                  <c:v>0.342</c:v>
                </c:pt>
                <c:pt idx="144">
                  <c:v>0.263</c:v>
                </c:pt>
                <c:pt idx="145">
                  <c:v>0.187</c:v>
                </c:pt>
                <c:pt idx="146">
                  <c:v>0.317</c:v>
                </c:pt>
                <c:pt idx="147">
                  <c:v>0.296</c:v>
                </c:pt>
                <c:pt idx="148">
                  <c:v>0.33</c:v>
                </c:pt>
                <c:pt idx="149">
                  <c:v>0.285</c:v>
                </c:pt>
                <c:pt idx="150">
                  <c:v>0.228</c:v>
                </c:pt>
                <c:pt idx="151">
                  <c:v>0.288</c:v>
                </c:pt>
                <c:pt idx="152">
                  <c:v>0.342</c:v>
                </c:pt>
                <c:pt idx="153">
                  <c:v>0.177</c:v>
                </c:pt>
                <c:pt idx="154">
                  <c:v>0.226</c:v>
                </c:pt>
                <c:pt idx="155">
                  <c:v>0.3</c:v>
                </c:pt>
                <c:pt idx="156">
                  <c:v>0.2</c:v>
                </c:pt>
                <c:pt idx="157">
                  <c:v>0.189</c:v>
                </c:pt>
                <c:pt idx="158">
                  <c:v>0.222</c:v>
                </c:pt>
                <c:pt idx="159">
                  <c:v>0.31</c:v>
                </c:pt>
                <c:pt idx="160">
                  <c:v>0.163</c:v>
                </c:pt>
                <c:pt idx="161">
                  <c:v>0.319</c:v>
                </c:pt>
                <c:pt idx="162">
                  <c:v>0.338</c:v>
                </c:pt>
                <c:pt idx="163">
                  <c:v>0.27</c:v>
                </c:pt>
                <c:pt idx="164">
                  <c:v>0.338</c:v>
                </c:pt>
                <c:pt idx="165">
                  <c:v>0.189</c:v>
                </c:pt>
                <c:pt idx="166">
                  <c:v>0.286</c:v>
                </c:pt>
                <c:pt idx="167">
                  <c:v>0.288</c:v>
                </c:pt>
                <c:pt idx="168">
                  <c:v>0.321</c:v>
                </c:pt>
                <c:pt idx="169">
                  <c:v>0.274</c:v>
                </c:pt>
                <c:pt idx="170">
                  <c:v>0.221</c:v>
                </c:pt>
                <c:pt idx="171">
                  <c:v>0.162</c:v>
                </c:pt>
                <c:pt idx="172">
                  <c:v>0.179</c:v>
                </c:pt>
                <c:pt idx="173">
                  <c:v>0.274</c:v>
                </c:pt>
                <c:pt idx="174">
                  <c:v>0.279</c:v>
                </c:pt>
                <c:pt idx="175">
                  <c:v>0.312</c:v>
                </c:pt>
                <c:pt idx="176">
                  <c:v>0.197</c:v>
                </c:pt>
                <c:pt idx="177">
                  <c:v>0.261</c:v>
                </c:pt>
                <c:pt idx="178">
                  <c:v>0.181</c:v>
                </c:pt>
                <c:pt idx="179">
                  <c:v>0.158</c:v>
                </c:pt>
                <c:pt idx="180">
                  <c:v>0.264</c:v>
                </c:pt>
                <c:pt idx="181">
                  <c:v>0.324</c:v>
                </c:pt>
                <c:pt idx="182">
                  <c:v>0.228</c:v>
                </c:pt>
                <c:pt idx="183">
                  <c:v>0.203</c:v>
                </c:pt>
                <c:pt idx="184">
                  <c:v>0.274</c:v>
                </c:pt>
                <c:pt idx="185">
                  <c:v>0.32</c:v>
                </c:pt>
                <c:pt idx="186">
                  <c:v>0.18</c:v>
                </c:pt>
                <c:pt idx="187">
                  <c:v>0.323</c:v>
                </c:pt>
                <c:pt idx="188">
                  <c:v>0.309</c:v>
                </c:pt>
                <c:pt idx="189">
                  <c:v>0.157</c:v>
                </c:pt>
                <c:pt idx="190">
                  <c:v>0.205</c:v>
                </c:pt>
                <c:pt idx="191">
                  <c:v>0.345</c:v>
                </c:pt>
                <c:pt idx="192">
                  <c:v>0.234</c:v>
                </c:pt>
                <c:pt idx="193">
                  <c:v>0.234</c:v>
                </c:pt>
                <c:pt idx="194">
                  <c:v>0.2</c:v>
                </c:pt>
                <c:pt idx="195">
                  <c:v>0.158</c:v>
                </c:pt>
                <c:pt idx="196">
                  <c:v>0.238</c:v>
                </c:pt>
                <c:pt idx="197">
                  <c:v>0.248</c:v>
                </c:pt>
                <c:pt idx="198">
                  <c:v>0.222</c:v>
                </c:pt>
                <c:pt idx="199">
                  <c:v>0.157</c:v>
                </c:pt>
                <c:pt idx="200">
                  <c:v>0.311</c:v>
                </c:pt>
                <c:pt idx="201">
                  <c:v>0.358</c:v>
                </c:pt>
                <c:pt idx="202">
                  <c:v>0.323</c:v>
                </c:pt>
                <c:pt idx="203">
                  <c:v>0.33</c:v>
                </c:pt>
                <c:pt idx="204">
                  <c:v>0.267</c:v>
                </c:pt>
                <c:pt idx="205">
                  <c:v>0.304</c:v>
                </c:pt>
                <c:pt idx="206">
                  <c:v>0.292</c:v>
                </c:pt>
                <c:pt idx="207">
                  <c:v>0.265</c:v>
                </c:pt>
                <c:pt idx="208">
                  <c:v>0.231</c:v>
                </c:pt>
                <c:pt idx="209">
                  <c:v>0.379</c:v>
                </c:pt>
                <c:pt idx="210">
                  <c:v>0.207</c:v>
                </c:pt>
                <c:pt idx="211">
                  <c:v>0.341</c:v>
                </c:pt>
                <c:pt idx="212">
                  <c:v>0.334</c:v>
                </c:pt>
                <c:pt idx="213">
                  <c:v>0.234</c:v>
                </c:pt>
                <c:pt idx="214">
                  <c:v>0.348</c:v>
                </c:pt>
                <c:pt idx="215">
                  <c:v>0.34</c:v>
                </c:pt>
                <c:pt idx="216">
                  <c:v>0.24</c:v>
                </c:pt>
                <c:pt idx="217">
                  <c:v>0.386</c:v>
                </c:pt>
                <c:pt idx="218">
                  <c:v>0.336</c:v>
                </c:pt>
                <c:pt idx="219">
                  <c:v>0.339</c:v>
                </c:pt>
                <c:pt idx="220">
                  <c:v>0.308</c:v>
                </c:pt>
                <c:pt idx="221">
                  <c:v>0.354</c:v>
                </c:pt>
                <c:pt idx="222">
                  <c:v>0.334</c:v>
                </c:pt>
                <c:pt idx="223">
                  <c:v>0.324</c:v>
                </c:pt>
                <c:pt idx="224">
                  <c:v>0.392</c:v>
                </c:pt>
                <c:pt idx="225">
                  <c:v>0.34</c:v>
                </c:pt>
                <c:pt idx="226">
                  <c:v>0.337</c:v>
                </c:pt>
                <c:pt idx="227">
                  <c:v>0.316</c:v>
                </c:pt>
                <c:pt idx="228">
                  <c:v>0.481</c:v>
                </c:pt>
                <c:pt idx="229">
                  <c:v>0.49</c:v>
                </c:pt>
                <c:pt idx="230">
                  <c:v>0.418</c:v>
                </c:pt>
                <c:pt idx="231">
                  <c:v>0.313</c:v>
                </c:pt>
                <c:pt idx="232">
                  <c:v>0.302</c:v>
                </c:pt>
                <c:pt idx="233">
                  <c:v>0.415</c:v>
                </c:pt>
                <c:pt idx="234">
                  <c:v>0.328</c:v>
                </c:pt>
                <c:pt idx="235">
                  <c:v>0.434</c:v>
                </c:pt>
                <c:pt idx="236">
                  <c:v>0.455</c:v>
                </c:pt>
                <c:pt idx="237">
                  <c:v>0.315</c:v>
                </c:pt>
                <c:pt idx="238">
                  <c:v>0.326</c:v>
                </c:pt>
                <c:pt idx="239">
                  <c:v>0.319</c:v>
                </c:pt>
                <c:pt idx="240">
                  <c:v>0.475</c:v>
                </c:pt>
                <c:pt idx="241">
                  <c:v>0.351</c:v>
                </c:pt>
                <c:pt idx="242">
                  <c:v>0.507</c:v>
                </c:pt>
                <c:pt idx="243">
                  <c:v>0.503</c:v>
                </c:pt>
                <c:pt idx="244">
                  <c:v>0.425</c:v>
                </c:pt>
                <c:pt idx="245">
                  <c:v>0.394</c:v>
                </c:pt>
                <c:pt idx="246">
                  <c:v>0.472</c:v>
                </c:pt>
                <c:pt idx="247">
                  <c:v>0.47</c:v>
                </c:pt>
                <c:pt idx="248">
                  <c:v>0.359</c:v>
                </c:pt>
                <c:pt idx="249">
                  <c:v>0.368</c:v>
                </c:pt>
                <c:pt idx="250">
                  <c:v>0.493</c:v>
                </c:pt>
                <c:pt idx="251">
                  <c:v>0.431</c:v>
                </c:pt>
                <c:pt idx="252">
                  <c:v>0.396</c:v>
                </c:pt>
                <c:pt idx="253">
                  <c:v>0.356</c:v>
                </c:pt>
                <c:pt idx="254">
                  <c:v>0.547</c:v>
                </c:pt>
                <c:pt idx="255">
                  <c:v>0.368</c:v>
                </c:pt>
                <c:pt idx="256">
                  <c:v>0.49</c:v>
                </c:pt>
                <c:pt idx="257">
                  <c:v>0.456</c:v>
                </c:pt>
                <c:pt idx="258">
                  <c:v>0.484</c:v>
                </c:pt>
                <c:pt idx="259">
                  <c:v>0.474</c:v>
                </c:pt>
                <c:pt idx="260">
                  <c:v>0.489</c:v>
                </c:pt>
                <c:pt idx="261">
                  <c:v>0.474</c:v>
                </c:pt>
                <c:pt idx="262">
                  <c:v>0.47</c:v>
                </c:pt>
                <c:pt idx="263">
                  <c:v>0.467</c:v>
                </c:pt>
                <c:pt idx="264">
                  <c:v>0.499</c:v>
                </c:pt>
                <c:pt idx="265">
                  <c:v>0.472</c:v>
                </c:pt>
                <c:pt idx="266">
                  <c:v>0.458</c:v>
                </c:pt>
                <c:pt idx="267">
                  <c:v>0.458</c:v>
                </c:pt>
                <c:pt idx="268">
                  <c:v>0.455</c:v>
                </c:pt>
                <c:pt idx="269">
                  <c:v>0.467</c:v>
                </c:pt>
                <c:pt idx="270">
                  <c:v>0.433</c:v>
                </c:pt>
                <c:pt idx="271">
                  <c:v>0.471</c:v>
                </c:pt>
                <c:pt idx="272">
                  <c:v>0.41</c:v>
                </c:pt>
                <c:pt idx="273">
                  <c:v>0.532</c:v>
                </c:pt>
                <c:pt idx="274">
                  <c:v>0.443</c:v>
                </c:pt>
                <c:pt idx="275">
                  <c:v>0.485</c:v>
                </c:pt>
                <c:pt idx="276">
                  <c:v>0.381</c:v>
                </c:pt>
                <c:pt idx="277">
                  <c:v>0.527</c:v>
                </c:pt>
                <c:pt idx="278">
                  <c:v>0.524</c:v>
                </c:pt>
                <c:pt idx="279">
                  <c:v>0.356</c:v>
                </c:pt>
                <c:pt idx="280">
                  <c:v>0.49</c:v>
                </c:pt>
                <c:pt idx="281">
                  <c:v>0.407</c:v>
                </c:pt>
                <c:pt idx="282">
                  <c:v>0.443</c:v>
                </c:pt>
                <c:pt idx="283">
                  <c:v>0.5</c:v>
                </c:pt>
                <c:pt idx="284">
                  <c:v>0.36</c:v>
                </c:pt>
                <c:pt idx="285">
                  <c:v>0.384</c:v>
                </c:pt>
                <c:pt idx="286">
                  <c:v>0.356</c:v>
                </c:pt>
                <c:pt idx="287">
                  <c:v>0.493</c:v>
                </c:pt>
                <c:pt idx="288">
                  <c:v>0.331</c:v>
                </c:pt>
                <c:pt idx="289">
                  <c:v>0.481</c:v>
                </c:pt>
                <c:pt idx="290">
                  <c:v>0.332</c:v>
                </c:pt>
                <c:pt idx="291">
                  <c:v>0.467</c:v>
                </c:pt>
                <c:pt idx="292">
                  <c:v>0.399</c:v>
                </c:pt>
                <c:pt idx="293">
                  <c:v>0.416</c:v>
                </c:pt>
                <c:pt idx="294">
                  <c:v>0.315</c:v>
                </c:pt>
                <c:pt idx="295">
                  <c:v>0.382</c:v>
                </c:pt>
                <c:pt idx="296">
                  <c:v>0.431</c:v>
                </c:pt>
                <c:pt idx="297">
                  <c:v>0.433</c:v>
                </c:pt>
                <c:pt idx="298">
                  <c:v>0.421</c:v>
                </c:pt>
                <c:pt idx="299">
                  <c:v>0.486</c:v>
                </c:pt>
                <c:pt idx="300">
                  <c:v>0.497</c:v>
                </c:pt>
                <c:pt idx="301">
                  <c:v>0.337</c:v>
                </c:pt>
                <c:pt idx="302">
                  <c:v>0.486</c:v>
                </c:pt>
                <c:pt idx="303">
                  <c:v>0.405</c:v>
                </c:pt>
                <c:pt idx="304">
                  <c:v>0.488</c:v>
                </c:pt>
                <c:pt idx="305">
                  <c:v>0.325</c:v>
                </c:pt>
                <c:pt idx="306">
                  <c:v>0.44</c:v>
                </c:pt>
                <c:pt idx="307">
                  <c:v>0.304</c:v>
                </c:pt>
                <c:pt idx="308">
                  <c:v>0.405</c:v>
                </c:pt>
                <c:pt idx="309">
                  <c:v>0.448</c:v>
                </c:pt>
                <c:pt idx="310">
                  <c:v>0.37</c:v>
                </c:pt>
                <c:pt idx="311">
                  <c:v>0.484</c:v>
                </c:pt>
                <c:pt idx="312">
                  <c:v>0.392</c:v>
                </c:pt>
                <c:pt idx="313">
                  <c:v>0.36</c:v>
                </c:pt>
                <c:pt idx="314">
                  <c:v>0.323</c:v>
                </c:pt>
                <c:pt idx="315">
                  <c:v>0.338</c:v>
                </c:pt>
                <c:pt idx="316">
                  <c:v>0.287</c:v>
                </c:pt>
                <c:pt idx="317">
                  <c:v>0.306</c:v>
                </c:pt>
                <c:pt idx="318">
                  <c:v>0.271</c:v>
                </c:pt>
                <c:pt idx="319">
                  <c:v>0.308</c:v>
                </c:pt>
                <c:pt idx="320">
                  <c:v>0.386</c:v>
                </c:pt>
                <c:pt idx="321">
                  <c:v>0.304</c:v>
                </c:pt>
                <c:pt idx="322">
                  <c:v>0.335</c:v>
                </c:pt>
                <c:pt idx="323">
                  <c:v>0.336</c:v>
                </c:pt>
                <c:pt idx="324">
                  <c:v>0.261</c:v>
                </c:pt>
                <c:pt idx="325">
                  <c:v>0.365</c:v>
                </c:pt>
                <c:pt idx="326">
                  <c:v>0.262</c:v>
                </c:pt>
                <c:pt idx="327">
                  <c:v>0.237</c:v>
                </c:pt>
                <c:pt idx="328">
                  <c:v>0.266</c:v>
                </c:pt>
                <c:pt idx="329">
                  <c:v>0.241</c:v>
                </c:pt>
                <c:pt idx="330">
                  <c:v>0.196</c:v>
                </c:pt>
                <c:pt idx="331">
                  <c:v>0.321</c:v>
                </c:pt>
                <c:pt idx="332">
                  <c:v>0.153</c:v>
                </c:pt>
                <c:pt idx="333">
                  <c:v>0.296</c:v>
                </c:pt>
                <c:pt idx="334">
                  <c:v>0.225</c:v>
                </c:pt>
                <c:pt idx="335">
                  <c:v>0.276</c:v>
                </c:pt>
                <c:pt idx="336">
                  <c:v>0.274</c:v>
                </c:pt>
                <c:pt idx="337">
                  <c:v>0.194</c:v>
                </c:pt>
                <c:pt idx="338">
                  <c:v>0.303</c:v>
                </c:pt>
                <c:pt idx="339">
                  <c:v>0.221</c:v>
                </c:pt>
                <c:pt idx="340">
                  <c:v>0.326</c:v>
                </c:pt>
                <c:pt idx="341">
                  <c:v>0.17</c:v>
                </c:pt>
                <c:pt idx="342">
                  <c:v>0.339</c:v>
                </c:pt>
                <c:pt idx="343">
                  <c:v>0.272</c:v>
                </c:pt>
                <c:pt idx="344">
                  <c:v>0.244</c:v>
                </c:pt>
                <c:pt idx="345">
                  <c:v>0.333</c:v>
                </c:pt>
                <c:pt idx="346">
                  <c:v>0.349</c:v>
                </c:pt>
                <c:pt idx="347">
                  <c:v>0.151</c:v>
                </c:pt>
                <c:pt idx="348">
                  <c:v>0.213</c:v>
                </c:pt>
                <c:pt idx="349">
                  <c:v>0.291</c:v>
                </c:pt>
                <c:pt idx="350">
                  <c:v>0.247</c:v>
                </c:pt>
                <c:pt idx="351">
                  <c:v>0.183</c:v>
                </c:pt>
                <c:pt idx="352">
                  <c:v>0.302</c:v>
                </c:pt>
                <c:pt idx="353">
                  <c:v>0.251</c:v>
                </c:pt>
                <c:pt idx="354">
                  <c:v>0.273</c:v>
                </c:pt>
                <c:pt idx="355">
                  <c:v>0.166</c:v>
                </c:pt>
                <c:pt idx="356">
                  <c:v>0.283</c:v>
                </c:pt>
                <c:pt idx="357">
                  <c:v>0.299</c:v>
                </c:pt>
                <c:pt idx="358">
                  <c:v>0.19</c:v>
                </c:pt>
                <c:pt idx="359">
                  <c:v>0.166</c:v>
                </c:pt>
                <c:pt idx="360">
                  <c:v>0.324</c:v>
                </c:pt>
                <c:pt idx="361">
                  <c:v>0.315</c:v>
                </c:pt>
                <c:pt idx="362">
                  <c:v>0.165</c:v>
                </c:pt>
                <c:pt idx="363">
                  <c:v>0.183</c:v>
                </c:pt>
                <c:pt idx="364">
                  <c:v>0.313</c:v>
                </c:pt>
                <c:pt idx="365">
                  <c:v>0.186</c:v>
                </c:pt>
                <c:pt idx="366">
                  <c:v>0.151</c:v>
                </c:pt>
                <c:pt idx="367">
                  <c:v>0.194</c:v>
                </c:pt>
                <c:pt idx="368">
                  <c:v>0.264</c:v>
                </c:pt>
                <c:pt idx="369">
                  <c:v>0.202</c:v>
                </c:pt>
                <c:pt idx="370">
                  <c:v>0.267</c:v>
                </c:pt>
                <c:pt idx="371">
                  <c:v>0.281</c:v>
                </c:pt>
                <c:pt idx="372">
                  <c:v>0.322</c:v>
                </c:pt>
                <c:pt idx="373">
                  <c:v>0.265</c:v>
                </c:pt>
                <c:pt idx="374">
                  <c:v>0.184</c:v>
                </c:pt>
                <c:pt idx="375">
                  <c:v>0.303</c:v>
                </c:pt>
                <c:pt idx="376">
                  <c:v>0.334</c:v>
                </c:pt>
                <c:pt idx="377">
                  <c:v>0.166</c:v>
                </c:pt>
                <c:pt idx="378">
                  <c:v>0.233</c:v>
                </c:pt>
                <c:pt idx="379">
                  <c:v>0.278</c:v>
                </c:pt>
                <c:pt idx="380">
                  <c:v>0.248</c:v>
                </c:pt>
                <c:pt idx="381">
                  <c:v>0.311</c:v>
                </c:pt>
                <c:pt idx="382">
                  <c:v>0.152</c:v>
                </c:pt>
                <c:pt idx="383">
                  <c:v>0.231</c:v>
                </c:pt>
                <c:pt idx="384">
                  <c:v>0.157</c:v>
                </c:pt>
                <c:pt idx="385">
                  <c:v>0.222</c:v>
                </c:pt>
                <c:pt idx="386">
                  <c:v>0.266</c:v>
                </c:pt>
                <c:pt idx="387">
                  <c:v>0.268</c:v>
                </c:pt>
                <c:pt idx="388">
                  <c:v>0.161</c:v>
                </c:pt>
                <c:pt idx="389">
                  <c:v>0.265</c:v>
                </c:pt>
                <c:pt idx="390">
                  <c:v>0.155</c:v>
                </c:pt>
                <c:pt idx="391">
                  <c:v>0.192</c:v>
                </c:pt>
                <c:pt idx="392">
                  <c:v>0.343</c:v>
                </c:pt>
                <c:pt idx="393">
                  <c:v>0.175</c:v>
                </c:pt>
                <c:pt idx="394">
                  <c:v>0.31</c:v>
                </c:pt>
                <c:pt idx="395">
                  <c:v>0.311</c:v>
                </c:pt>
                <c:pt idx="396">
                  <c:v>0.342</c:v>
                </c:pt>
                <c:pt idx="397">
                  <c:v>0.249</c:v>
                </c:pt>
                <c:pt idx="398">
                  <c:v>0.201</c:v>
                </c:pt>
                <c:pt idx="399">
                  <c:v>0.305</c:v>
                </c:pt>
                <c:pt idx="400">
                  <c:v>0.18</c:v>
                </c:pt>
                <c:pt idx="401">
                  <c:v>0.199</c:v>
                </c:pt>
                <c:pt idx="402">
                  <c:v>0.282</c:v>
                </c:pt>
                <c:pt idx="403">
                  <c:v>0.195</c:v>
                </c:pt>
                <c:pt idx="404">
                  <c:v>0.18</c:v>
                </c:pt>
                <c:pt idx="405">
                  <c:v>0.275</c:v>
                </c:pt>
                <c:pt idx="406">
                  <c:v>0.169</c:v>
                </c:pt>
                <c:pt idx="407">
                  <c:v>0.226</c:v>
                </c:pt>
                <c:pt idx="408">
                  <c:v>0.345</c:v>
                </c:pt>
                <c:pt idx="409">
                  <c:v>0.343</c:v>
                </c:pt>
                <c:pt idx="410">
                  <c:v>0.227</c:v>
                </c:pt>
                <c:pt idx="411">
                  <c:v>0.199</c:v>
                </c:pt>
                <c:pt idx="412">
                  <c:v>0.168</c:v>
                </c:pt>
                <c:pt idx="413">
                  <c:v>0.331</c:v>
                </c:pt>
                <c:pt idx="414">
                  <c:v>0.181</c:v>
                </c:pt>
                <c:pt idx="415">
                  <c:v>0.319</c:v>
                </c:pt>
                <c:pt idx="416">
                  <c:v>0.286</c:v>
                </c:pt>
                <c:pt idx="417">
                  <c:v>0.27</c:v>
                </c:pt>
                <c:pt idx="418">
                  <c:v>0.342</c:v>
                </c:pt>
                <c:pt idx="419">
                  <c:v>0.316</c:v>
                </c:pt>
                <c:pt idx="420">
                  <c:v>0.193</c:v>
                </c:pt>
                <c:pt idx="421">
                  <c:v>0.257</c:v>
                </c:pt>
                <c:pt idx="422">
                  <c:v>0.182</c:v>
                </c:pt>
                <c:pt idx="423">
                  <c:v>0.31</c:v>
                </c:pt>
                <c:pt idx="424">
                  <c:v>0.302</c:v>
                </c:pt>
                <c:pt idx="425">
                  <c:v>0.152</c:v>
                </c:pt>
                <c:pt idx="426">
                  <c:v>0.256</c:v>
                </c:pt>
                <c:pt idx="427">
                  <c:v>0.3</c:v>
                </c:pt>
                <c:pt idx="428">
                  <c:v>0.25</c:v>
                </c:pt>
                <c:pt idx="429">
                  <c:v>0.279</c:v>
                </c:pt>
                <c:pt idx="430">
                  <c:v>0.308</c:v>
                </c:pt>
                <c:pt idx="431">
                  <c:v>0.237</c:v>
                </c:pt>
                <c:pt idx="432">
                  <c:v>0.347</c:v>
                </c:pt>
                <c:pt idx="433">
                  <c:v>0.312</c:v>
                </c:pt>
                <c:pt idx="434">
                  <c:v>0.304</c:v>
                </c:pt>
                <c:pt idx="435">
                  <c:v>0.314</c:v>
                </c:pt>
                <c:pt idx="436">
                  <c:v>0.193</c:v>
                </c:pt>
                <c:pt idx="437">
                  <c:v>0.176</c:v>
                </c:pt>
                <c:pt idx="438">
                  <c:v>0.263</c:v>
                </c:pt>
                <c:pt idx="439">
                  <c:v>0.289</c:v>
                </c:pt>
                <c:pt idx="440">
                  <c:v>0.217</c:v>
                </c:pt>
                <c:pt idx="441">
                  <c:v>0.228</c:v>
                </c:pt>
                <c:pt idx="442">
                  <c:v>0.222</c:v>
                </c:pt>
                <c:pt idx="443">
                  <c:v>0.31</c:v>
                </c:pt>
                <c:pt idx="444">
                  <c:v>0.202</c:v>
                </c:pt>
                <c:pt idx="445">
                  <c:v>0.347</c:v>
                </c:pt>
                <c:pt idx="446">
                  <c:v>0.319</c:v>
                </c:pt>
                <c:pt idx="447">
                  <c:v>0.219</c:v>
                </c:pt>
                <c:pt idx="448">
                  <c:v>0.238</c:v>
                </c:pt>
                <c:pt idx="449">
                  <c:v>0.333</c:v>
                </c:pt>
                <c:pt idx="450">
                  <c:v>0.202</c:v>
                </c:pt>
                <c:pt idx="451">
                  <c:v>0.345</c:v>
                </c:pt>
                <c:pt idx="452">
                  <c:v>0.155</c:v>
                </c:pt>
                <c:pt idx="453">
                  <c:v>0.3</c:v>
                </c:pt>
                <c:pt idx="454">
                  <c:v>0.26</c:v>
                </c:pt>
                <c:pt idx="455">
                  <c:v>0.31</c:v>
                </c:pt>
                <c:pt idx="456">
                  <c:v>0.337</c:v>
                </c:pt>
                <c:pt idx="457">
                  <c:v>0.295</c:v>
                </c:pt>
                <c:pt idx="458">
                  <c:v>0.217</c:v>
                </c:pt>
                <c:pt idx="459">
                  <c:v>0.192</c:v>
                </c:pt>
                <c:pt idx="460">
                  <c:v>0.158</c:v>
                </c:pt>
                <c:pt idx="461">
                  <c:v>0.252</c:v>
                </c:pt>
                <c:pt idx="462">
                  <c:v>0.338</c:v>
                </c:pt>
                <c:pt idx="463">
                  <c:v>0.32</c:v>
                </c:pt>
                <c:pt idx="464">
                  <c:v>0.211</c:v>
                </c:pt>
                <c:pt idx="465">
                  <c:v>0.151</c:v>
                </c:pt>
                <c:pt idx="466">
                  <c:v>0.266</c:v>
                </c:pt>
                <c:pt idx="467">
                  <c:v>0.339</c:v>
                </c:pt>
                <c:pt idx="468">
                  <c:v>0.302</c:v>
                </c:pt>
                <c:pt idx="469">
                  <c:v>0.169</c:v>
                </c:pt>
                <c:pt idx="470">
                  <c:v>0.214</c:v>
                </c:pt>
                <c:pt idx="471">
                  <c:v>0.217</c:v>
                </c:pt>
                <c:pt idx="472">
                  <c:v>0.194</c:v>
                </c:pt>
                <c:pt idx="473">
                  <c:v>0.182</c:v>
                </c:pt>
                <c:pt idx="474">
                  <c:v>0.274</c:v>
                </c:pt>
                <c:pt idx="475">
                  <c:v>0.162</c:v>
                </c:pt>
                <c:pt idx="476">
                  <c:v>0.174</c:v>
                </c:pt>
                <c:pt idx="477">
                  <c:v>0.239</c:v>
                </c:pt>
                <c:pt idx="478">
                  <c:v>0.27</c:v>
                </c:pt>
                <c:pt idx="479">
                  <c:v>0.228</c:v>
                </c:pt>
                <c:pt idx="480">
                  <c:v>0.346</c:v>
                </c:pt>
                <c:pt idx="481">
                  <c:v>0.328</c:v>
                </c:pt>
                <c:pt idx="482">
                  <c:v>0.172</c:v>
                </c:pt>
                <c:pt idx="483">
                  <c:v>0.27</c:v>
                </c:pt>
                <c:pt idx="484">
                  <c:v>0.169</c:v>
                </c:pt>
                <c:pt idx="485">
                  <c:v>0.221</c:v>
                </c:pt>
                <c:pt idx="486">
                  <c:v>0.177</c:v>
                </c:pt>
                <c:pt idx="487">
                  <c:v>0.237</c:v>
                </c:pt>
                <c:pt idx="488">
                  <c:v>0.204</c:v>
                </c:pt>
                <c:pt idx="489">
                  <c:v>0.181</c:v>
                </c:pt>
                <c:pt idx="490">
                  <c:v>0.346</c:v>
                </c:pt>
                <c:pt idx="491">
                  <c:v>0.166</c:v>
                </c:pt>
                <c:pt idx="492">
                  <c:v>0.295</c:v>
                </c:pt>
                <c:pt idx="493">
                  <c:v>0.206</c:v>
                </c:pt>
                <c:pt idx="494">
                  <c:v>0.332</c:v>
                </c:pt>
                <c:pt idx="495">
                  <c:v>0.305</c:v>
                </c:pt>
                <c:pt idx="496">
                  <c:v>0.201</c:v>
                </c:pt>
                <c:pt idx="497">
                  <c:v>0.176</c:v>
                </c:pt>
                <c:pt idx="498">
                  <c:v>0.286</c:v>
                </c:pt>
                <c:pt idx="499">
                  <c:v>0.349</c:v>
                </c:pt>
                <c:pt idx="500">
                  <c:v>0.15</c:v>
                </c:pt>
                <c:pt idx="501">
                  <c:v>0.237</c:v>
                </c:pt>
                <c:pt idx="502">
                  <c:v>0.268</c:v>
                </c:pt>
                <c:pt idx="503">
                  <c:v>0.335</c:v>
                </c:pt>
                <c:pt idx="504">
                  <c:v>0.348</c:v>
                </c:pt>
                <c:pt idx="505">
                  <c:v>0.329</c:v>
                </c:pt>
                <c:pt idx="506">
                  <c:v>0.217</c:v>
                </c:pt>
                <c:pt idx="507">
                  <c:v>0.156</c:v>
                </c:pt>
                <c:pt idx="508">
                  <c:v>0.304</c:v>
                </c:pt>
                <c:pt idx="509">
                  <c:v>0.208</c:v>
                </c:pt>
                <c:pt idx="510">
                  <c:v>0.276</c:v>
                </c:pt>
                <c:pt idx="511">
                  <c:v>0.271</c:v>
                </c:pt>
                <c:pt idx="512">
                  <c:v>0.24</c:v>
                </c:pt>
                <c:pt idx="513">
                  <c:v>0.235</c:v>
                </c:pt>
                <c:pt idx="514">
                  <c:v>0.243</c:v>
                </c:pt>
                <c:pt idx="515">
                  <c:v>0.222</c:v>
                </c:pt>
                <c:pt idx="516">
                  <c:v>0.35</c:v>
                </c:pt>
                <c:pt idx="517">
                  <c:v>0.3</c:v>
                </c:pt>
                <c:pt idx="518">
                  <c:v>0.176</c:v>
                </c:pt>
                <c:pt idx="519">
                  <c:v>0.299</c:v>
                </c:pt>
                <c:pt idx="520">
                  <c:v>0.33</c:v>
                </c:pt>
                <c:pt idx="521">
                  <c:v>0.275</c:v>
                </c:pt>
                <c:pt idx="522">
                  <c:v>0.272</c:v>
                </c:pt>
                <c:pt idx="523">
                  <c:v>0.315</c:v>
                </c:pt>
                <c:pt idx="524">
                  <c:v>0.233</c:v>
                </c:pt>
                <c:pt idx="525">
                  <c:v>0.169</c:v>
                </c:pt>
              </c:numCache>
            </c:numRef>
          </c:yVal>
          <c:smooth val="0"/>
        </c:ser>
        <c:dLbls>
          <c:showLegendKey val="0"/>
          <c:showVal val="0"/>
          <c:showCatName val="0"/>
          <c:showSerName val="0"/>
          <c:showPercent val="0"/>
          <c:showBubbleSize val="0"/>
        </c:dLbls>
        <c:axId val="983412672"/>
        <c:axId val="983546272"/>
      </c:scatterChart>
      <c:valAx>
        <c:axId val="983412672"/>
        <c:scaling>
          <c:orientation val="minMax"/>
          <c:max val="525.0"/>
          <c:min val="0.0"/>
        </c:scaling>
        <c:delete val="1"/>
        <c:axPos val="b"/>
        <c:majorTickMark val="out"/>
        <c:minorTickMark val="none"/>
        <c:tickLblPos val="nextTo"/>
        <c:crossAx val="983546272"/>
        <c:crosses val="autoZero"/>
        <c:crossBetween val="midCat"/>
      </c:valAx>
      <c:valAx>
        <c:axId val="983546272"/>
        <c:scaling>
          <c:orientation val="minMax"/>
          <c:max val="0.5"/>
          <c:min val="0.0"/>
        </c:scaling>
        <c:delete val="1"/>
        <c:axPos val="l"/>
        <c:numFmt formatCode="General" sourceLinked="1"/>
        <c:majorTickMark val="out"/>
        <c:minorTickMark val="none"/>
        <c:tickLblPos val="nextTo"/>
        <c:crossAx val="983412672"/>
        <c:crosses val="autoZero"/>
        <c:crossBetween val="midCat"/>
        <c:majorUnit val="0.25"/>
      </c:valAx>
      <c:spPr>
        <a:noFill/>
      </c:spPr>
    </c:plotArea>
    <c:plotVisOnly val="1"/>
    <c:dispBlanksAs val="gap"/>
    <c:showDLblsOverMax val="0"/>
  </c:chart>
  <c:spPr>
    <a:noFill/>
    <a:ln>
      <a:noFill/>
    </a:ln>
  </c:spPr>
  <c:txPr>
    <a:bodyPr/>
    <a:lstStyle/>
    <a:p>
      <a:pPr>
        <a:defRPr>
          <a:latin typeface="Helvetica"/>
          <a:cs typeface="Helvetica"/>
        </a:defRPr>
      </a:pPr>
      <a:endParaRPr lang="ja-JP"/>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solidFill>
                <a:srgbClr val="008000"/>
              </a:solidFill>
              <a:ln>
                <a:noFill/>
              </a:ln>
              <a:effectLst/>
            </c:spPr>
          </c:marker>
          <c:yVal>
            <c:numRef>
              <c:f>Sheet1!$A$3:$TF$3</c:f>
              <c:numCache>
                <c:formatCode>General</c:formatCode>
                <c:ptCount val="526"/>
                <c:pt idx="0">
                  <c:v>0.277</c:v>
                </c:pt>
                <c:pt idx="1">
                  <c:v>0.336</c:v>
                </c:pt>
                <c:pt idx="2">
                  <c:v>0.296</c:v>
                </c:pt>
                <c:pt idx="3">
                  <c:v>0.298</c:v>
                </c:pt>
                <c:pt idx="4">
                  <c:v>0.289</c:v>
                </c:pt>
                <c:pt idx="5">
                  <c:v>0.178</c:v>
                </c:pt>
                <c:pt idx="6">
                  <c:v>0.218</c:v>
                </c:pt>
                <c:pt idx="7">
                  <c:v>0.239</c:v>
                </c:pt>
                <c:pt idx="8">
                  <c:v>0.167</c:v>
                </c:pt>
                <c:pt idx="9">
                  <c:v>0.269</c:v>
                </c:pt>
                <c:pt idx="10">
                  <c:v>0.31</c:v>
                </c:pt>
                <c:pt idx="11">
                  <c:v>0.17</c:v>
                </c:pt>
                <c:pt idx="12">
                  <c:v>0.303</c:v>
                </c:pt>
                <c:pt idx="13">
                  <c:v>0.334</c:v>
                </c:pt>
                <c:pt idx="14">
                  <c:v>0.267</c:v>
                </c:pt>
                <c:pt idx="15">
                  <c:v>0.253</c:v>
                </c:pt>
                <c:pt idx="16">
                  <c:v>0.35</c:v>
                </c:pt>
                <c:pt idx="17">
                  <c:v>0.237</c:v>
                </c:pt>
                <c:pt idx="18">
                  <c:v>0.194</c:v>
                </c:pt>
                <c:pt idx="19">
                  <c:v>0.168</c:v>
                </c:pt>
                <c:pt idx="20">
                  <c:v>0.348</c:v>
                </c:pt>
                <c:pt idx="21">
                  <c:v>0.205</c:v>
                </c:pt>
                <c:pt idx="22">
                  <c:v>0.202</c:v>
                </c:pt>
                <c:pt idx="23">
                  <c:v>0.334</c:v>
                </c:pt>
                <c:pt idx="24">
                  <c:v>0.327</c:v>
                </c:pt>
                <c:pt idx="25">
                  <c:v>0.326</c:v>
                </c:pt>
                <c:pt idx="26">
                  <c:v>0.275</c:v>
                </c:pt>
                <c:pt idx="27">
                  <c:v>0.236</c:v>
                </c:pt>
                <c:pt idx="28">
                  <c:v>0.25</c:v>
                </c:pt>
                <c:pt idx="29">
                  <c:v>0.224</c:v>
                </c:pt>
                <c:pt idx="30">
                  <c:v>0.218</c:v>
                </c:pt>
                <c:pt idx="31">
                  <c:v>0.27</c:v>
                </c:pt>
                <c:pt idx="32">
                  <c:v>0.207</c:v>
                </c:pt>
                <c:pt idx="33">
                  <c:v>0.152</c:v>
                </c:pt>
                <c:pt idx="34">
                  <c:v>0.235</c:v>
                </c:pt>
                <c:pt idx="35">
                  <c:v>0.287</c:v>
                </c:pt>
                <c:pt idx="36">
                  <c:v>0.164</c:v>
                </c:pt>
                <c:pt idx="37">
                  <c:v>0.329</c:v>
                </c:pt>
                <c:pt idx="38">
                  <c:v>0.281</c:v>
                </c:pt>
                <c:pt idx="39">
                  <c:v>0.217</c:v>
                </c:pt>
                <c:pt idx="40">
                  <c:v>0.16</c:v>
                </c:pt>
                <c:pt idx="41">
                  <c:v>0.176</c:v>
                </c:pt>
                <c:pt idx="42">
                  <c:v>0.306</c:v>
                </c:pt>
                <c:pt idx="43">
                  <c:v>0.304</c:v>
                </c:pt>
                <c:pt idx="44">
                  <c:v>0.332</c:v>
                </c:pt>
                <c:pt idx="45">
                  <c:v>0.223</c:v>
                </c:pt>
                <c:pt idx="46">
                  <c:v>0.255</c:v>
                </c:pt>
                <c:pt idx="47">
                  <c:v>0.329</c:v>
                </c:pt>
                <c:pt idx="48">
                  <c:v>0.204</c:v>
                </c:pt>
                <c:pt idx="49">
                  <c:v>0.246</c:v>
                </c:pt>
                <c:pt idx="50">
                  <c:v>0.215</c:v>
                </c:pt>
                <c:pt idx="51">
                  <c:v>0.335</c:v>
                </c:pt>
                <c:pt idx="52">
                  <c:v>0.291</c:v>
                </c:pt>
                <c:pt idx="53">
                  <c:v>0.191</c:v>
                </c:pt>
                <c:pt idx="54">
                  <c:v>0.153</c:v>
                </c:pt>
                <c:pt idx="55">
                  <c:v>0.265</c:v>
                </c:pt>
                <c:pt idx="56">
                  <c:v>0.156</c:v>
                </c:pt>
                <c:pt idx="57">
                  <c:v>0.249</c:v>
                </c:pt>
                <c:pt idx="58">
                  <c:v>0.298</c:v>
                </c:pt>
                <c:pt idx="59">
                  <c:v>0.241</c:v>
                </c:pt>
                <c:pt idx="60">
                  <c:v>0.172</c:v>
                </c:pt>
                <c:pt idx="61">
                  <c:v>0.167</c:v>
                </c:pt>
                <c:pt idx="62">
                  <c:v>0.32</c:v>
                </c:pt>
                <c:pt idx="63">
                  <c:v>0.162</c:v>
                </c:pt>
                <c:pt idx="64">
                  <c:v>0.249</c:v>
                </c:pt>
                <c:pt idx="65">
                  <c:v>0.207</c:v>
                </c:pt>
                <c:pt idx="66">
                  <c:v>0.206</c:v>
                </c:pt>
                <c:pt idx="67">
                  <c:v>0.273</c:v>
                </c:pt>
                <c:pt idx="68">
                  <c:v>0.218</c:v>
                </c:pt>
                <c:pt idx="69">
                  <c:v>0.208</c:v>
                </c:pt>
                <c:pt idx="70">
                  <c:v>0.238</c:v>
                </c:pt>
                <c:pt idx="71">
                  <c:v>0.284</c:v>
                </c:pt>
                <c:pt idx="72">
                  <c:v>0.272</c:v>
                </c:pt>
                <c:pt idx="73">
                  <c:v>0.291</c:v>
                </c:pt>
                <c:pt idx="74">
                  <c:v>0.235</c:v>
                </c:pt>
                <c:pt idx="75">
                  <c:v>0.223</c:v>
                </c:pt>
                <c:pt idx="76">
                  <c:v>0.275</c:v>
                </c:pt>
                <c:pt idx="77">
                  <c:v>0.34</c:v>
                </c:pt>
                <c:pt idx="78">
                  <c:v>0.222</c:v>
                </c:pt>
                <c:pt idx="79">
                  <c:v>0.217</c:v>
                </c:pt>
                <c:pt idx="80">
                  <c:v>0.276</c:v>
                </c:pt>
                <c:pt idx="81">
                  <c:v>0.303</c:v>
                </c:pt>
                <c:pt idx="82">
                  <c:v>0.192</c:v>
                </c:pt>
                <c:pt idx="83">
                  <c:v>0.172</c:v>
                </c:pt>
                <c:pt idx="84">
                  <c:v>0.341</c:v>
                </c:pt>
                <c:pt idx="85">
                  <c:v>0.305</c:v>
                </c:pt>
                <c:pt idx="86">
                  <c:v>0.173</c:v>
                </c:pt>
                <c:pt idx="87">
                  <c:v>0.245</c:v>
                </c:pt>
                <c:pt idx="88">
                  <c:v>0.33</c:v>
                </c:pt>
                <c:pt idx="89">
                  <c:v>0.257</c:v>
                </c:pt>
                <c:pt idx="90">
                  <c:v>0.346</c:v>
                </c:pt>
                <c:pt idx="91">
                  <c:v>0.206</c:v>
                </c:pt>
                <c:pt idx="92">
                  <c:v>0.343</c:v>
                </c:pt>
                <c:pt idx="93">
                  <c:v>0.15</c:v>
                </c:pt>
                <c:pt idx="94">
                  <c:v>0.312</c:v>
                </c:pt>
                <c:pt idx="95">
                  <c:v>0.252</c:v>
                </c:pt>
                <c:pt idx="96">
                  <c:v>0.237</c:v>
                </c:pt>
                <c:pt idx="97">
                  <c:v>0.255</c:v>
                </c:pt>
                <c:pt idx="98">
                  <c:v>0.179</c:v>
                </c:pt>
                <c:pt idx="99">
                  <c:v>0.286</c:v>
                </c:pt>
                <c:pt idx="100">
                  <c:v>0.157</c:v>
                </c:pt>
                <c:pt idx="101">
                  <c:v>0.318</c:v>
                </c:pt>
                <c:pt idx="102">
                  <c:v>0.253</c:v>
                </c:pt>
                <c:pt idx="103">
                  <c:v>0.224</c:v>
                </c:pt>
                <c:pt idx="104">
                  <c:v>0.335</c:v>
                </c:pt>
                <c:pt idx="105">
                  <c:v>0.177</c:v>
                </c:pt>
                <c:pt idx="106">
                  <c:v>0.311</c:v>
                </c:pt>
                <c:pt idx="107">
                  <c:v>0.215</c:v>
                </c:pt>
                <c:pt idx="108">
                  <c:v>0.232</c:v>
                </c:pt>
                <c:pt idx="109">
                  <c:v>0.19</c:v>
                </c:pt>
                <c:pt idx="110">
                  <c:v>0.177</c:v>
                </c:pt>
                <c:pt idx="111">
                  <c:v>0.345</c:v>
                </c:pt>
                <c:pt idx="112">
                  <c:v>0.231</c:v>
                </c:pt>
                <c:pt idx="113">
                  <c:v>0.159</c:v>
                </c:pt>
                <c:pt idx="114">
                  <c:v>0.263</c:v>
                </c:pt>
                <c:pt idx="115">
                  <c:v>0.172</c:v>
                </c:pt>
                <c:pt idx="116">
                  <c:v>0.274</c:v>
                </c:pt>
                <c:pt idx="117">
                  <c:v>0.271</c:v>
                </c:pt>
                <c:pt idx="118">
                  <c:v>0.264</c:v>
                </c:pt>
                <c:pt idx="119">
                  <c:v>0.347</c:v>
                </c:pt>
                <c:pt idx="120">
                  <c:v>0.189</c:v>
                </c:pt>
                <c:pt idx="121">
                  <c:v>0.186</c:v>
                </c:pt>
                <c:pt idx="122">
                  <c:v>0.159</c:v>
                </c:pt>
                <c:pt idx="123">
                  <c:v>0.261</c:v>
                </c:pt>
                <c:pt idx="124">
                  <c:v>0.171</c:v>
                </c:pt>
                <c:pt idx="125">
                  <c:v>0.299</c:v>
                </c:pt>
                <c:pt idx="126">
                  <c:v>0.298</c:v>
                </c:pt>
                <c:pt idx="127">
                  <c:v>0.337</c:v>
                </c:pt>
                <c:pt idx="128">
                  <c:v>0.292</c:v>
                </c:pt>
                <c:pt idx="129">
                  <c:v>0.196</c:v>
                </c:pt>
                <c:pt idx="130">
                  <c:v>0.278</c:v>
                </c:pt>
                <c:pt idx="131">
                  <c:v>0.245</c:v>
                </c:pt>
                <c:pt idx="132">
                  <c:v>0.258</c:v>
                </c:pt>
                <c:pt idx="133">
                  <c:v>0.282</c:v>
                </c:pt>
                <c:pt idx="134">
                  <c:v>0.19</c:v>
                </c:pt>
                <c:pt idx="135">
                  <c:v>0.295</c:v>
                </c:pt>
                <c:pt idx="136">
                  <c:v>0.274</c:v>
                </c:pt>
                <c:pt idx="137">
                  <c:v>0.28</c:v>
                </c:pt>
                <c:pt idx="138">
                  <c:v>0.208</c:v>
                </c:pt>
                <c:pt idx="139">
                  <c:v>0.217</c:v>
                </c:pt>
                <c:pt idx="140">
                  <c:v>0.324</c:v>
                </c:pt>
                <c:pt idx="141">
                  <c:v>0.156</c:v>
                </c:pt>
                <c:pt idx="142">
                  <c:v>0.157</c:v>
                </c:pt>
                <c:pt idx="143">
                  <c:v>0.342</c:v>
                </c:pt>
                <c:pt idx="144">
                  <c:v>0.263</c:v>
                </c:pt>
                <c:pt idx="145">
                  <c:v>0.187</c:v>
                </c:pt>
                <c:pt idx="146">
                  <c:v>0.317</c:v>
                </c:pt>
                <c:pt idx="147">
                  <c:v>0.296</c:v>
                </c:pt>
                <c:pt idx="148">
                  <c:v>0.33</c:v>
                </c:pt>
                <c:pt idx="149">
                  <c:v>0.285</c:v>
                </c:pt>
                <c:pt idx="150">
                  <c:v>0.228</c:v>
                </c:pt>
                <c:pt idx="151">
                  <c:v>0.288</c:v>
                </c:pt>
                <c:pt idx="152">
                  <c:v>0.342</c:v>
                </c:pt>
                <c:pt idx="153">
                  <c:v>0.177</c:v>
                </c:pt>
                <c:pt idx="154">
                  <c:v>0.226</c:v>
                </c:pt>
                <c:pt idx="155">
                  <c:v>0.3</c:v>
                </c:pt>
                <c:pt idx="156">
                  <c:v>0.2</c:v>
                </c:pt>
                <c:pt idx="157">
                  <c:v>0.189</c:v>
                </c:pt>
                <c:pt idx="158">
                  <c:v>0.222</c:v>
                </c:pt>
                <c:pt idx="159">
                  <c:v>0.31</c:v>
                </c:pt>
                <c:pt idx="160">
                  <c:v>0.163</c:v>
                </c:pt>
                <c:pt idx="161">
                  <c:v>0.319</c:v>
                </c:pt>
                <c:pt idx="162">
                  <c:v>0.338</c:v>
                </c:pt>
                <c:pt idx="163">
                  <c:v>0.27</c:v>
                </c:pt>
                <c:pt idx="164">
                  <c:v>0.338</c:v>
                </c:pt>
                <c:pt idx="165">
                  <c:v>0.189</c:v>
                </c:pt>
                <c:pt idx="166">
                  <c:v>0.286</c:v>
                </c:pt>
                <c:pt idx="167">
                  <c:v>0.288</c:v>
                </c:pt>
                <c:pt idx="168">
                  <c:v>0.321</c:v>
                </c:pt>
                <c:pt idx="169">
                  <c:v>0.274</c:v>
                </c:pt>
                <c:pt idx="170">
                  <c:v>0.221</c:v>
                </c:pt>
                <c:pt idx="171">
                  <c:v>0.162</c:v>
                </c:pt>
                <c:pt idx="172">
                  <c:v>0.179</c:v>
                </c:pt>
                <c:pt idx="173">
                  <c:v>0.274</c:v>
                </c:pt>
                <c:pt idx="174">
                  <c:v>0.279</c:v>
                </c:pt>
                <c:pt idx="175">
                  <c:v>0.312</c:v>
                </c:pt>
                <c:pt idx="176">
                  <c:v>0.197</c:v>
                </c:pt>
                <c:pt idx="177">
                  <c:v>0.261</c:v>
                </c:pt>
                <c:pt idx="178">
                  <c:v>0.181</c:v>
                </c:pt>
                <c:pt idx="179">
                  <c:v>0.158</c:v>
                </c:pt>
                <c:pt idx="180">
                  <c:v>0.264</c:v>
                </c:pt>
                <c:pt idx="181">
                  <c:v>0.324</c:v>
                </c:pt>
                <c:pt idx="182">
                  <c:v>0.228</c:v>
                </c:pt>
                <c:pt idx="183">
                  <c:v>0.203</c:v>
                </c:pt>
                <c:pt idx="184">
                  <c:v>0.274</c:v>
                </c:pt>
                <c:pt idx="185">
                  <c:v>0.32</c:v>
                </c:pt>
                <c:pt idx="186">
                  <c:v>0.18</c:v>
                </c:pt>
                <c:pt idx="187">
                  <c:v>0.323</c:v>
                </c:pt>
                <c:pt idx="188">
                  <c:v>0.309</c:v>
                </c:pt>
                <c:pt idx="189">
                  <c:v>0.157</c:v>
                </c:pt>
                <c:pt idx="190">
                  <c:v>0.205</c:v>
                </c:pt>
                <c:pt idx="191">
                  <c:v>0.345</c:v>
                </c:pt>
                <c:pt idx="192">
                  <c:v>0.234</c:v>
                </c:pt>
                <c:pt idx="193">
                  <c:v>0.234</c:v>
                </c:pt>
                <c:pt idx="194">
                  <c:v>0.2</c:v>
                </c:pt>
                <c:pt idx="195">
                  <c:v>0.158</c:v>
                </c:pt>
                <c:pt idx="196">
                  <c:v>0.238</c:v>
                </c:pt>
                <c:pt idx="197">
                  <c:v>0.248</c:v>
                </c:pt>
                <c:pt idx="198">
                  <c:v>0.222</c:v>
                </c:pt>
                <c:pt idx="199">
                  <c:v>0.157</c:v>
                </c:pt>
                <c:pt idx="200">
                  <c:v>0.311</c:v>
                </c:pt>
                <c:pt idx="201">
                  <c:v>0.358</c:v>
                </c:pt>
                <c:pt idx="202">
                  <c:v>0.323</c:v>
                </c:pt>
                <c:pt idx="203">
                  <c:v>0.33</c:v>
                </c:pt>
                <c:pt idx="204">
                  <c:v>0.267</c:v>
                </c:pt>
                <c:pt idx="205">
                  <c:v>0.304</c:v>
                </c:pt>
                <c:pt idx="206">
                  <c:v>0.292</c:v>
                </c:pt>
                <c:pt idx="207">
                  <c:v>0.265</c:v>
                </c:pt>
                <c:pt idx="208">
                  <c:v>0.231</c:v>
                </c:pt>
                <c:pt idx="209">
                  <c:v>0.379</c:v>
                </c:pt>
                <c:pt idx="210">
                  <c:v>0.207</c:v>
                </c:pt>
                <c:pt idx="211">
                  <c:v>0.341</c:v>
                </c:pt>
                <c:pt idx="212">
                  <c:v>0.334</c:v>
                </c:pt>
                <c:pt idx="213">
                  <c:v>0.234</c:v>
                </c:pt>
                <c:pt idx="214">
                  <c:v>0.348</c:v>
                </c:pt>
                <c:pt idx="215">
                  <c:v>0.34</c:v>
                </c:pt>
                <c:pt idx="216">
                  <c:v>0.24</c:v>
                </c:pt>
                <c:pt idx="217">
                  <c:v>0.386</c:v>
                </c:pt>
                <c:pt idx="218">
                  <c:v>0.336</c:v>
                </c:pt>
                <c:pt idx="219">
                  <c:v>0.339</c:v>
                </c:pt>
                <c:pt idx="220">
                  <c:v>0.308</c:v>
                </c:pt>
                <c:pt idx="221">
                  <c:v>0.354</c:v>
                </c:pt>
                <c:pt idx="222">
                  <c:v>0.334</c:v>
                </c:pt>
                <c:pt idx="223">
                  <c:v>0.324</c:v>
                </c:pt>
                <c:pt idx="224">
                  <c:v>0.392</c:v>
                </c:pt>
                <c:pt idx="225">
                  <c:v>0.34</c:v>
                </c:pt>
                <c:pt idx="226">
                  <c:v>0.337</c:v>
                </c:pt>
                <c:pt idx="227">
                  <c:v>0.316</c:v>
                </c:pt>
                <c:pt idx="228">
                  <c:v>0.481</c:v>
                </c:pt>
                <c:pt idx="229">
                  <c:v>0.49</c:v>
                </c:pt>
                <c:pt idx="230">
                  <c:v>0.418</c:v>
                </c:pt>
                <c:pt idx="231">
                  <c:v>0.313</c:v>
                </c:pt>
                <c:pt idx="232">
                  <c:v>0.302</c:v>
                </c:pt>
                <c:pt idx="233">
                  <c:v>0.415</c:v>
                </c:pt>
                <c:pt idx="234">
                  <c:v>0.328</c:v>
                </c:pt>
                <c:pt idx="235">
                  <c:v>0.434</c:v>
                </c:pt>
                <c:pt idx="236">
                  <c:v>0.455</c:v>
                </c:pt>
                <c:pt idx="237">
                  <c:v>0.315</c:v>
                </c:pt>
                <c:pt idx="238">
                  <c:v>0.326</c:v>
                </c:pt>
                <c:pt idx="239">
                  <c:v>0.319</c:v>
                </c:pt>
                <c:pt idx="240">
                  <c:v>0.475</c:v>
                </c:pt>
                <c:pt idx="241">
                  <c:v>0.351</c:v>
                </c:pt>
                <c:pt idx="242">
                  <c:v>0.507</c:v>
                </c:pt>
                <c:pt idx="243">
                  <c:v>0.503</c:v>
                </c:pt>
                <c:pt idx="244">
                  <c:v>0.425</c:v>
                </c:pt>
                <c:pt idx="245">
                  <c:v>0.394</c:v>
                </c:pt>
                <c:pt idx="246">
                  <c:v>0.472</c:v>
                </c:pt>
                <c:pt idx="247">
                  <c:v>0.47</c:v>
                </c:pt>
                <c:pt idx="248">
                  <c:v>0.359</c:v>
                </c:pt>
                <c:pt idx="249">
                  <c:v>0.368</c:v>
                </c:pt>
                <c:pt idx="250">
                  <c:v>0.493</c:v>
                </c:pt>
                <c:pt idx="251">
                  <c:v>0.431</c:v>
                </c:pt>
                <c:pt idx="252">
                  <c:v>0.396</c:v>
                </c:pt>
                <c:pt idx="253">
                  <c:v>0.356</c:v>
                </c:pt>
                <c:pt idx="254">
                  <c:v>0.547</c:v>
                </c:pt>
                <c:pt idx="255">
                  <c:v>0.368</c:v>
                </c:pt>
                <c:pt idx="256">
                  <c:v>0.49</c:v>
                </c:pt>
                <c:pt idx="257">
                  <c:v>0.456</c:v>
                </c:pt>
                <c:pt idx="258">
                  <c:v>0.484</c:v>
                </c:pt>
                <c:pt idx="259">
                  <c:v>0.474</c:v>
                </c:pt>
                <c:pt idx="260">
                  <c:v>0.489</c:v>
                </c:pt>
                <c:pt idx="261">
                  <c:v>0.474</c:v>
                </c:pt>
                <c:pt idx="262">
                  <c:v>0.47</c:v>
                </c:pt>
                <c:pt idx="263">
                  <c:v>0.467</c:v>
                </c:pt>
                <c:pt idx="264">
                  <c:v>0.499</c:v>
                </c:pt>
                <c:pt idx="265">
                  <c:v>0.472</c:v>
                </c:pt>
                <c:pt idx="266">
                  <c:v>0.458</c:v>
                </c:pt>
                <c:pt idx="267">
                  <c:v>0.458</c:v>
                </c:pt>
                <c:pt idx="268">
                  <c:v>0.455</c:v>
                </c:pt>
                <c:pt idx="269">
                  <c:v>0.467</c:v>
                </c:pt>
                <c:pt idx="270">
                  <c:v>0.433</c:v>
                </c:pt>
                <c:pt idx="271">
                  <c:v>0.471</c:v>
                </c:pt>
                <c:pt idx="272">
                  <c:v>0.41</c:v>
                </c:pt>
                <c:pt idx="273">
                  <c:v>0.532</c:v>
                </c:pt>
                <c:pt idx="274">
                  <c:v>0.443</c:v>
                </c:pt>
                <c:pt idx="275">
                  <c:v>0.485</c:v>
                </c:pt>
                <c:pt idx="276">
                  <c:v>0.381</c:v>
                </c:pt>
                <c:pt idx="277">
                  <c:v>0.527</c:v>
                </c:pt>
                <c:pt idx="278">
                  <c:v>0.524</c:v>
                </c:pt>
                <c:pt idx="279">
                  <c:v>0.356</c:v>
                </c:pt>
                <c:pt idx="280">
                  <c:v>0.49</c:v>
                </c:pt>
                <c:pt idx="281">
                  <c:v>0.407</c:v>
                </c:pt>
                <c:pt idx="282">
                  <c:v>0.443</c:v>
                </c:pt>
                <c:pt idx="283">
                  <c:v>0.5</c:v>
                </c:pt>
                <c:pt idx="284">
                  <c:v>0.36</c:v>
                </c:pt>
                <c:pt idx="285">
                  <c:v>0.384</c:v>
                </c:pt>
                <c:pt idx="286">
                  <c:v>0.356</c:v>
                </c:pt>
                <c:pt idx="287">
                  <c:v>0.493</c:v>
                </c:pt>
                <c:pt idx="288">
                  <c:v>0.331</c:v>
                </c:pt>
                <c:pt idx="289">
                  <c:v>0.481</c:v>
                </c:pt>
                <c:pt idx="290">
                  <c:v>0.332</c:v>
                </c:pt>
                <c:pt idx="291">
                  <c:v>0.467</c:v>
                </c:pt>
                <c:pt idx="292">
                  <c:v>0.399</c:v>
                </c:pt>
                <c:pt idx="293">
                  <c:v>0.416</c:v>
                </c:pt>
                <c:pt idx="294">
                  <c:v>0.315</c:v>
                </c:pt>
                <c:pt idx="295">
                  <c:v>0.382</c:v>
                </c:pt>
                <c:pt idx="296">
                  <c:v>0.431</c:v>
                </c:pt>
                <c:pt idx="297">
                  <c:v>0.433</c:v>
                </c:pt>
                <c:pt idx="298">
                  <c:v>0.421</c:v>
                </c:pt>
                <c:pt idx="299">
                  <c:v>0.486</c:v>
                </c:pt>
                <c:pt idx="300">
                  <c:v>0.497</c:v>
                </c:pt>
                <c:pt idx="301">
                  <c:v>0.337</c:v>
                </c:pt>
                <c:pt idx="302">
                  <c:v>0.486</c:v>
                </c:pt>
                <c:pt idx="303">
                  <c:v>0.405</c:v>
                </c:pt>
                <c:pt idx="304">
                  <c:v>0.488</c:v>
                </c:pt>
                <c:pt idx="305">
                  <c:v>0.325</c:v>
                </c:pt>
                <c:pt idx="306">
                  <c:v>0.44</c:v>
                </c:pt>
                <c:pt idx="307">
                  <c:v>0.304</c:v>
                </c:pt>
                <c:pt idx="308">
                  <c:v>0.405</c:v>
                </c:pt>
                <c:pt idx="309">
                  <c:v>0.448</c:v>
                </c:pt>
                <c:pt idx="310">
                  <c:v>0.37</c:v>
                </c:pt>
                <c:pt idx="311">
                  <c:v>0.484</c:v>
                </c:pt>
                <c:pt idx="312">
                  <c:v>0.392</c:v>
                </c:pt>
                <c:pt idx="313">
                  <c:v>0.36</c:v>
                </c:pt>
                <c:pt idx="314">
                  <c:v>0.323</c:v>
                </c:pt>
                <c:pt idx="315">
                  <c:v>0.338</c:v>
                </c:pt>
                <c:pt idx="316">
                  <c:v>0.287</c:v>
                </c:pt>
                <c:pt idx="317">
                  <c:v>0.306</c:v>
                </c:pt>
                <c:pt idx="318">
                  <c:v>0.271</c:v>
                </c:pt>
                <c:pt idx="319">
                  <c:v>0.308</c:v>
                </c:pt>
                <c:pt idx="320">
                  <c:v>0.386</c:v>
                </c:pt>
                <c:pt idx="321">
                  <c:v>0.304</c:v>
                </c:pt>
                <c:pt idx="322">
                  <c:v>0.335</c:v>
                </c:pt>
                <c:pt idx="323">
                  <c:v>0.336</c:v>
                </c:pt>
                <c:pt idx="324">
                  <c:v>0.261</c:v>
                </c:pt>
                <c:pt idx="325">
                  <c:v>0.365</c:v>
                </c:pt>
                <c:pt idx="326">
                  <c:v>0.262</c:v>
                </c:pt>
                <c:pt idx="327">
                  <c:v>0.237</c:v>
                </c:pt>
                <c:pt idx="328">
                  <c:v>0.266</c:v>
                </c:pt>
                <c:pt idx="329">
                  <c:v>0.241</c:v>
                </c:pt>
                <c:pt idx="330">
                  <c:v>0.196</c:v>
                </c:pt>
                <c:pt idx="331">
                  <c:v>0.321</c:v>
                </c:pt>
                <c:pt idx="332">
                  <c:v>0.153</c:v>
                </c:pt>
                <c:pt idx="333">
                  <c:v>0.296</c:v>
                </c:pt>
                <c:pt idx="334">
                  <c:v>0.225</c:v>
                </c:pt>
                <c:pt idx="335">
                  <c:v>0.276</c:v>
                </c:pt>
                <c:pt idx="336">
                  <c:v>0.274</c:v>
                </c:pt>
                <c:pt idx="337">
                  <c:v>0.194</c:v>
                </c:pt>
                <c:pt idx="338">
                  <c:v>0.303</c:v>
                </c:pt>
                <c:pt idx="339">
                  <c:v>0.221</c:v>
                </c:pt>
                <c:pt idx="340">
                  <c:v>0.326</c:v>
                </c:pt>
                <c:pt idx="341">
                  <c:v>0.17</c:v>
                </c:pt>
                <c:pt idx="342">
                  <c:v>0.339</c:v>
                </c:pt>
                <c:pt idx="343">
                  <c:v>0.272</c:v>
                </c:pt>
                <c:pt idx="344">
                  <c:v>0.244</c:v>
                </c:pt>
                <c:pt idx="345">
                  <c:v>0.333</c:v>
                </c:pt>
                <c:pt idx="346">
                  <c:v>0.349</c:v>
                </c:pt>
                <c:pt idx="347">
                  <c:v>0.151</c:v>
                </c:pt>
                <c:pt idx="348">
                  <c:v>0.213</c:v>
                </c:pt>
                <c:pt idx="349">
                  <c:v>0.291</c:v>
                </c:pt>
                <c:pt idx="350">
                  <c:v>0.247</c:v>
                </c:pt>
                <c:pt idx="351">
                  <c:v>0.183</c:v>
                </c:pt>
                <c:pt idx="352">
                  <c:v>0.302</c:v>
                </c:pt>
                <c:pt idx="353">
                  <c:v>0.251</c:v>
                </c:pt>
                <c:pt idx="354">
                  <c:v>0.273</c:v>
                </c:pt>
                <c:pt idx="355">
                  <c:v>0.166</c:v>
                </c:pt>
                <c:pt idx="356">
                  <c:v>0.283</c:v>
                </c:pt>
                <c:pt idx="357">
                  <c:v>0.299</c:v>
                </c:pt>
                <c:pt idx="358">
                  <c:v>0.19</c:v>
                </c:pt>
                <c:pt idx="359">
                  <c:v>0.166</c:v>
                </c:pt>
                <c:pt idx="360">
                  <c:v>0.324</c:v>
                </c:pt>
                <c:pt idx="361">
                  <c:v>0.315</c:v>
                </c:pt>
                <c:pt idx="362">
                  <c:v>0.165</c:v>
                </c:pt>
                <c:pt idx="363">
                  <c:v>0.183</c:v>
                </c:pt>
                <c:pt idx="364">
                  <c:v>0.313</c:v>
                </c:pt>
                <c:pt idx="365">
                  <c:v>0.186</c:v>
                </c:pt>
                <c:pt idx="366">
                  <c:v>0.151</c:v>
                </c:pt>
                <c:pt idx="367">
                  <c:v>0.194</c:v>
                </c:pt>
                <c:pt idx="368">
                  <c:v>0.264</c:v>
                </c:pt>
                <c:pt idx="369">
                  <c:v>0.202</c:v>
                </c:pt>
                <c:pt idx="370">
                  <c:v>0.267</c:v>
                </c:pt>
                <c:pt idx="371">
                  <c:v>0.281</c:v>
                </c:pt>
                <c:pt idx="372">
                  <c:v>0.322</c:v>
                </c:pt>
                <c:pt idx="373">
                  <c:v>0.265</c:v>
                </c:pt>
                <c:pt idx="374">
                  <c:v>0.184</c:v>
                </c:pt>
                <c:pt idx="375">
                  <c:v>0.303</c:v>
                </c:pt>
                <c:pt idx="376">
                  <c:v>0.334</c:v>
                </c:pt>
                <c:pt idx="377">
                  <c:v>0.166</c:v>
                </c:pt>
                <c:pt idx="378">
                  <c:v>0.233</c:v>
                </c:pt>
                <c:pt idx="379">
                  <c:v>0.278</c:v>
                </c:pt>
                <c:pt idx="380">
                  <c:v>0.248</c:v>
                </c:pt>
                <c:pt idx="381">
                  <c:v>0.311</c:v>
                </c:pt>
                <c:pt idx="382">
                  <c:v>0.152</c:v>
                </c:pt>
                <c:pt idx="383">
                  <c:v>0.231</c:v>
                </c:pt>
                <c:pt idx="384">
                  <c:v>0.157</c:v>
                </c:pt>
                <c:pt idx="385">
                  <c:v>0.222</c:v>
                </c:pt>
                <c:pt idx="386">
                  <c:v>0.266</c:v>
                </c:pt>
                <c:pt idx="387">
                  <c:v>0.268</c:v>
                </c:pt>
                <c:pt idx="388">
                  <c:v>0.161</c:v>
                </c:pt>
                <c:pt idx="389">
                  <c:v>0.265</c:v>
                </c:pt>
                <c:pt idx="390">
                  <c:v>0.155</c:v>
                </c:pt>
                <c:pt idx="391">
                  <c:v>0.192</c:v>
                </c:pt>
                <c:pt idx="392">
                  <c:v>0.343</c:v>
                </c:pt>
                <c:pt idx="393">
                  <c:v>0.175</c:v>
                </c:pt>
                <c:pt idx="394">
                  <c:v>0.31</c:v>
                </c:pt>
                <c:pt idx="395">
                  <c:v>0.311</c:v>
                </c:pt>
                <c:pt idx="396">
                  <c:v>0.342</c:v>
                </c:pt>
                <c:pt idx="397">
                  <c:v>0.249</c:v>
                </c:pt>
                <c:pt idx="398">
                  <c:v>0.201</c:v>
                </c:pt>
                <c:pt idx="399">
                  <c:v>0.305</c:v>
                </c:pt>
                <c:pt idx="400">
                  <c:v>0.18</c:v>
                </c:pt>
                <c:pt idx="401">
                  <c:v>0.199</c:v>
                </c:pt>
                <c:pt idx="402">
                  <c:v>0.282</c:v>
                </c:pt>
                <c:pt idx="403">
                  <c:v>0.195</c:v>
                </c:pt>
                <c:pt idx="404">
                  <c:v>0.18</c:v>
                </c:pt>
                <c:pt idx="405">
                  <c:v>0.275</c:v>
                </c:pt>
                <c:pt idx="406">
                  <c:v>0.169</c:v>
                </c:pt>
                <c:pt idx="407">
                  <c:v>0.226</c:v>
                </c:pt>
                <c:pt idx="408">
                  <c:v>0.345</c:v>
                </c:pt>
                <c:pt idx="409">
                  <c:v>0.343</c:v>
                </c:pt>
                <c:pt idx="410">
                  <c:v>0.227</c:v>
                </c:pt>
                <c:pt idx="411">
                  <c:v>0.199</c:v>
                </c:pt>
                <c:pt idx="412">
                  <c:v>0.168</c:v>
                </c:pt>
                <c:pt idx="413">
                  <c:v>0.331</c:v>
                </c:pt>
                <c:pt idx="414">
                  <c:v>0.181</c:v>
                </c:pt>
                <c:pt idx="415">
                  <c:v>0.319</c:v>
                </c:pt>
                <c:pt idx="416">
                  <c:v>0.286</c:v>
                </c:pt>
                <c:pt idx="417">
                  <c:v>0.27</c:v>
                </c:pt>
                <c:pt idx="418">
                  <c:v>0.342</c:v>
                </c:pt>
                <c:pt idx="419">
                  <c:v>0.316</c:v>
                </c:pt>
                <c:pt idx="420">
                  <c:v>0.193</c:v>
                </c:pt>
                <c:pt idx="421">
                  <c:v>0.257</c:v>
                </c:pt>
                <c:pt idx="422">
                  <c:v>0.182</c:v>
                </c:pt>
                <c:pt idx="423">
                  <c:v>0.31</c:v>
                </c:pt>
                <c:pt idx="424">
                  <c:v>0.302</c:v>
                </c:pt>
                <c:pt idx="425">
                  <c:v>0.152</c:v>
                </c:pt>
                <c:pt idx="426">
                  <c:v>0.256</c:v>
                </c:pt>
                <c:pt idx="427">
                  <c:v>0.3</c:v>
                </c:pt>
                <c:pt idx="428">
                  <c:v>0.25</c:v>
                </c:pt>
                <c:pt idx="429">
                  <c:v>0.279</c:v>
                </c:pt>
                <c:pt idx="430">
                  <c:v>0.308</c:v>
                </c:pt>
                <c:pt idx="431">
                  <c:v>0.237</c:v>
                </c:pt>
                <c:pt idx="432">
                  <c:v>0.347</c:v>
                </c:pt>
                <c:pt idx="433">
                  <c:v>0.312</c:v>
                </c:pt>
                <c:pt idx="434">
                  <c:v>0.304</c:v>
                </c:pt>
                <c:pt idx="435">
                  <c:v>0.314</c:v>
                </c:pt>
                <c:pt idx="436">
                  <c:v>0.193</c:v>
                </c:pt>
                <c:pt idx="437">
                  <c:v>0.176</c:v>
                </c:pt>
                <c:pt idx="438">
                  <c:v>0.263</c:v>
                </c:pt>
                <c:pt idx="439">
                  <c:v>0.289</c:v>
                </c:pt>
                <c:pt idx="440">
                  <c:v>0.217</c:v>
                </c:pt>
                <c:pt idx="441">
                  <c:v>0.228</c:v>
                </c:pt>
                <c:pt idx="442">
                  <c:v>0.222</c:v>
                </c:pt>
                <c:pt idx="443">
                  <c:v>0.31</c:v>
                </c:pt>
                <c:pt idx="444">
                  <c:v>0.202</c:v>
                </c:pt>
                <c:pt idx="445">
                  <c:v>0.347</c:v>
                </c:pt>
                <c:pt idx="446">
                  <c:v>0.319</c:v>
                </c:pt>
                <c:pt idx="447">
                  <c:v>0.219</c:v>
                </c:pt>
                <c:pt idx="448">
                  <c:v>0.238</c:v>
                </c:pt>
                <c:pt idx="449">
                  <c:v>0.333</c:v>
                </c:pt>
                <c:pt idx="450">
                  <c:v>0.202</c:v>
                </c:pt>
                <c:pt idx="451">
                  <c:v>0.345</c:v>
                </c:pt>
                <c:pt idx="452">
                  <c:v>0.155</c:v>
                </c:pt>
                <c:pt idx="453">
                  <c:v>0.3</c:v>
                </c:pt>
                <c:pt idx="454">
                  <c:v>0.26</c:v>
                </c:pt>
                <c:pt idx="455">
                  <c:v>0.31</c:v>
                </c:pt>
                <c:pt idx="456">
                  <c:v>0.337</c:v>
                </c:pt>
                <c:pt idx="457">
                  <c:v>0.295</c:v>
                </c:pt>
                <c:pt idx="458">
                  <c:v>0.217</c:v>
                </c:pt>
                <c:pt idx="459">
                  <c:v>0.192</c:v>
                </c:pt>
                <c:pt idx="460">
                  <c:v>0.158</c:v>
                </c:pt>
                <c:pt idx="461">
                  <c:v>0.252</c:v>
                </c:pt>
                <c:pt idx="462">
                  <c:v>0.338</c:v>
                </c:pt>
                <c:pt idx="463">
                  <c:v>0.32</c:v>
                </c:pt>
                <c:pt idx="464">
                  <c:v>0.211</c:v>
                </c:pt>
                <c:pt idx="465">
                  <c:v>0.151</c:v>
                </c:pt>
                <c:pt idx="466">
                  <c:v>0.266</c:v>
                </c:pt>
                <c:pt idx="467">
                  <c:v>0.339</c:v>
                </c:pt>
                <c:pt idx="468">
                  <c:v>0.302</c:v>
                </c:pt>
                <c:pt idx="469">
                  <c:v>0.169</c:v>
                </c:pt>
                <c:pt idx="470">
                  <c:v>0.214</c:v>
                </c:pt>
                <c:pt idx="471">
                  <c:v>0.217</c:v>
                </c:pt>
                <c:pt idx="472">
                  <c:v>0.194</c:v>
                </c:pt>
                <c:pt idx="473">
                  <c:v>0.182</c:v>
                </c:pt>
                <c:pt idx="474">
                  <c:v>0.274</c:v>
                </c:pt>
                <c:pt idx="475">
                  <c:v>0.162</c:v>
                </c:pt>
                <c:pt idx="476">
                  <c:v>0.174</c:v>
                </c:pt>
                <c:pt idx="477">
                  <c:v>0.239</c:v>
                </c:pt>
                <c:pt idx="478">
                  <c:v>0.27</c:v>
                </c:pt>
                <c:pt idx="479">
                  <c:v>0.228</c:v>
                </c:pt>
                <c:pt idx="480">
                  <c:v>0.346</c:v>
                </c:pt>
                <c:pt idx="481">
                  <c:v>0.328</c:v>
                </c:pt>
                <c:pt idx="482">
                  <c:v>0.172</c:v>
                </c:pt>
                <c:pt idx="483">
                  <c:v>0.27</c:v>
                </c:pt>
                <c:pt idx="484">
                  <c:v>0.169</c:v>
                </c:pt>
                <c:pt idx="485">
                  <c:v>0.221</c:v>
                </c:pt>
                <c:pt idx="486">
                  <c:v>0.177</c:v>
                </c:pt>
                <c:pt idx="487">
                  <c:v>0.237</c:v>
                </c:pt>
                <c:pt idx="488">
                  <c:v>0.204</c:v>
                </c:pt>
                <c:pt idx="489">
                  <c:v>0.181</c:v>
                </c:pt>
                <c:pt idx="490">
                  <c:v>0.346</c:v>
                </c:pt>
                <c:pt idx="491">
                  <c:v>0.166</c:v>
                </c:pt>
                <c:pt idx="492">
                  <c:v>0.295</c:v>
                </c:pt>
                <c:pt idx="493">
                  <c:v>0.206</c:v>
                </c:pt>
                <c:pt idx="494">
                  <c:v>0.332</c:v>
                </c:pt>
                <c:pt idx="495">
                  <c:v>0.305</c:v>
                </c:pt>
                <c:pt idx="496">
                  <c:v>0.201</c:v>
                </c:pt>
                <c:pt idx="497">
                  <c:v>0.176</c:v>
                </c:pt>
                <c:pt idx="498">
                  <c:v>0.286</c:v>
                </c:pt>
                <c:pt idx="499">
                  <c:v>0.349</c:v>
                </c:pt>
                <c:pt idx="500">
                  <c:v>0.15</c:v>
                </c:pt>
                <c:pt idx="501">
                  <c:v>0.237</c:v>
                </c:pt>
                <c:pt idx="502">
                  <c:v>0.268</c:v>
                </c:pt>
                <c:pt idx="503">
                  <c:v>0.335</c:v>
                </c:pt>
                <c:pt idx="504">
                  <c:v>0.348</c:v>
                </c:pt>
                <c:pt idx="505">
                  <c:v>0.329</c:v>
                </c:pt>
                <c:pt idx="506">
                  <c:v>0.217</c:v>
                </c:pt>
                <c:pt idx="507">
                  <c:v>0.156</c:v>
                </c:pt>
                <c:pt idx="508">
                  <c:v>0.304</c:v>
                </c:pt>
                <c:pt idx="509">
                  <c:v>0.208</c:v>
                </c:pt>
                <c:pt idx="510">
                  <c:v>0.276</c:v>
                </c:pt>
                <c:pt idx="511">
                  <c:v>0.271</c:v>
                </c:pt>
                <c:pt idx="512">
                  <c:v>0.24</c:v>
                </c:pt>
                <c:pt idx="513">
                  <c:v>0.235</c:v>
                </c:pt>
                <c:pt idx="514">
                  <c:v>0.243</c:v>
                </c:pt>
                <c:pt idx="515">
                  <c:v>0.222</c:v>
                </c:pt>
                <c:pt idx="516">
                  <c:v>0.35</c:v>
                </c:pt>
                <c:pt idx="517">
                  <c:v>0.3</c:v>
                </c:pt>
                <c:pt idx="518">
                  <c:v>0.176</c:v>
                </c:pt>
                <c:pt idx="519">
                  <c:v>0.299</c:v>
                </c:pt>
                <c:pt idx="520">
                  <c:v>0.33</c:v>
                </c:pt>
                <c:pt idx="521">
                  <c:v>0.275</c:v>
                </c:pt>
                <c:pt idx="522">
                  <c:v>0.272</c:v>
                </c:pt>
                <c:pt idx="523">
                  <c:v>0.315</c:v>
                </c:pt>
                <c:pt idx="524">
                  <c:v>0.233</c:v>
                </c:pt>
                <c:pt idx="525">
                  <c:v>0.169</c:v>
                </c:pt>
              </c:numCache>
            </c:numRef>
          </c:yVal>
          <c:smooth val="0"/>
        </c:ser>
        <c:dLbls>
          <c:showLegendKey val="0"/>
          <c:showVal val="0"/>
          <c:showCatName val="0"/>
          <c:showSerName val="0"/>
          <c:showPercent val="0"/>
          <c:showBubbleSize val="0"/>
        </c:dLbls>
        <c:axId val="1042222224"/>
        <c:axId val="1041624768"/>
      </c:scatterChart>
      <c:valAx>
        <c:axId val="1042222224"/>
        <c:scaling>
          <c:orientation val="minMax"/>
          <c:max val="525.0"/>
          <c:min val="0.0"/>
        </c:scaling>
        <c:delete val="0"/>
        <c:axPos val="b"/>
        <c:majorTickMark val="out"/>
        <c:minorTickMark val="none"/>
        <c:tickLblPos val="nextTo"/>
        <c:spPr>
          <a:ln w="15875">
            <a:solidFill>
              <a:schemeClr val="tx1"/>
            </a:solidFill>
          </a:ln>
        </c:spPr>
        <c:txPr>
          <a:bodyPr/>
          <a:lstStyle/>
          <a:p>
            <a:pPr>
              <a:defRPr lang="ja-JP">
                <a:solidFill>
                  <a:srgbClr val="FFFFFF"/>
                </a:solidFill>
              </a:defRPr>
            </a:pPr>
            <a:endParaRPr lang="ja-JP"/>
          </a:p>
        </c:txPr>
        <c:crossAx val="1041624768"/>
        <c:crosses val="autoZero"/>
        <c:crossBetween val="midCat"/>
      </c:valAx>
      <c:valAx>
        <c:axId val="1041624768"/>
        <c:scaling>
          <c:orientation val="minMax"/>
          <c:max val="0.5"/>
          <c:min val="0.0"/>
        </c:scaling>
        <c:delete val="0"/>
        <c:axPos val="l"/>
        <c:numFmt formatCode="General" sourceLinked="1"/>
        <c:majorTickMark val="out"/>
        <c:minorTickMark val="none"/>
        <c:tickLblPos val="nextTo"/>
        <c:spPr>
          <a:ln w="15875">
            <a:solidFill>
              <a:schemeClr val="tx1"/>
            </a:solidFill>
          </a:ln>
        </c:spPr>
        <c:txPr>
          <a:bodyPr/>
          <a:lstStyle/>
          <a:p>
            <a:pPr>
              <a:defRPr lang="ja-JP">
                <a:solidFill>
                  <a:srgbClr val="FFFFFF"/>
                </a:solidFill>
              </a:defRPr>
            </a:pPr>
            <a:endParaRPr lang="ja-JP"/>
          </a:p>
        </c:txPr>
        <c:crossAx val="1042222224"/>
        <c:crosses val="autoZero"/>
        <c:crossBetween val="midCat"/>
        <c:majorUnit val="0.25"/>
      </c:valAx>
    </c:plotArea>
    <c:plotVisOnly val="1"/>
    <c:dispBlanksAs val="gap"/>
    <c:showDLblsOverMax val="0"/>
  </c:chart>
  <c:spPr>
    <a:ln>
      <a:noFill/>
    </a:ln>
  </c:spPr>
  <c:txPr>
    <a:bodyPr/>
    <a:lstStyle/>
    <a:p>
      <a:pPr>
        <a:defRPr>
          <a:latin typeface="Helvetica"/>
          <a:cs typeface="Helvetica"/>
        </a:defRPr>
      </a:pPr>
      <a:endParaRPr lang="ja-JP"/>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noFill/>
              <a:ln>
                <a:noFill/>
              </a:ln>
              <a:effectLst/>
            </c:spPr>
          </c:marker>
          <c:trendline>
            <c:spPr>
              <a:ln w="19050">
                <a:solidFill>
                  <a:srgbClr val="FF0000"/>
                </a:solidFill>
              </a:ln>
            </c:spPr>
            <c:trendlineType val="movingAvg"/>
            <c:period val="20"/>
            <c:dispRSqr val="0"/>
            <c:dispEq val="0"/>
          </c:trendline>
          <c:yVal>
            <c:numRef>
              <c:f>Sheet1!$A$3:$TF$3</c:f>
              <c:numCache>
                <c:formatCode>General</c:formatCode>
                <c:ptCount val="526"/>
                <c:pt idx="0">
                  <c:v>0.277</c:v>
                </c:pt>
                <c:pt idx="1">
                  <c:v>0.336</c:v>
                </c:pt>
                <c:pt idx="2">
                  <c:v>0.296</c:v>
                </c:pt>
                <c:pt idx="3">
                  <c:v>0.298</c:v>
                </c:pt>
                <c:pt idx="4">
                  <c:v>0.289</c:v>
                </c:pt>
                <c:pt idx="5">
                  <c:v>0.178</c:v>
                </c:pt>
                <c:pt idx="6">
                  <c:v>0.218</c:v>
                </c:pt>
                <c:pt idx="7">
                  <c:v>0.239</c:v>
                </c:pt>
                <c:pt idx="8">
                  <c:v>0.167</c:v>
                </c:pt>
                <c:pt idx="9">
                  <c:v>0.269</c:v>
                </c:pt>
                <c:pt idx="10">
                  <c:v>0.31</c:v>
                </c:pt>
                <c:pt idx="11">
                  <c:v>0.17</c:v>
                </c:pt>
                <c:pt idx="12">
                  <c:v>0.303</c:v>
                </c:pt>
                <c:pt idx="13">
                  <c:v>0.334</c:v>
                </c:pt>
                <c:pt idx="14">
                  <c:v>0.267</c:v>
                </c:pt>
                <c:pt idx="15">
                  <c:v>0.253</c:v>
                </c:pt>
                <c:pt idx="16">
                  <c:v>0.35</c:v>
                </c:pt>
                <c:pt idx="17">
                  <c:v>0.237</c:v>
                </c:pt>
                <c:pt idx="18">
                  <c:v>0.194</c:v>
                </c:pt>
                <c:pt idx="19">
                  <c:v>0.168</c:v>
                </c:pt>
                <c:pt idx="20">
                  <c:v>0.348</c:v>
                </c:pt>
                <c:pt idx="21">
                  <c:v>0.205</c:v>
                </c:pt>
                <c:pt idx="22">
                  <c:v>0.202</c:v>
                </c:pt>
                <c:pt idx="23">
                  <c:v>0.334</c:v>
                </c:pt>
                <c:pt idx="24">
                  <c:v>0.327</c:v>
                </c:pt>
                <c:pt idx="25">
                  <c:v>0.326</c:v>
                </c:pt>
                <c:pt idx="26">
                  <c:v>0.275</c:v>
                </c:pt>
                <c:pt idx="27">
                  <c:v>0.236</c:v>
                </c:pt>
                <c:pt idx="28">
                  <c:v>0.25</c:v>
                </c:pt>
                <c:pt idx="29">
                  <c:v>0.224</c:v>
                </c:pt>
                <c:pt idx="30">
                  <c:v>0.218</c:v>
                </c:pt>
                <c:pt idx="31">
                  <c:v>0.27</c:v>
                </c:pt>
                <c:pt idx="32">
                  <c:v>0.207</c:v>
                </c:pt>
                <c:pt idx="33">
                  <c:v>0.152</c:v>
                </c:pt>
                <c:pt idx="34">
                  <c:v>0.235</c:v>
                </c:pt>
                <c:pt idx="35">
                  <c:v>0.287</c:v>
                </c:pt>
                <c:pt idx="36">
                  <c:v>0.164</c:v>
                </c:pt>
                <c:pt idx="37">
                  <c:v>0.329</c:v>
                </c:pt>
                <c:pt idx="38">
                  <c:v>0.281</c:v>
                </c:pt>
                <c:pt idx="39">
                  <c:v>0.217</c:v>
                </c:pt>
                <c:pt idx="40">
                  <c:v>0.16</c:v>
                </c:pt>
                <c:pt idx="41">
                  <c:v>0.176</c:v>
                </c:pt>
                <c:pt idx="42">
                  <c:v>0.306</c:v>
                </c:pt>
                <c:pt idx="43">
                  <c:v>0.304</c:v>
                </c:pt>
                <c:pt idx="44">
                  <c:v>0.332</c:v>
                </c:pt>
                <c:pt idx="45">
                  <c:v>0.223</c:v>
                </c:pt>
                <c:pt idx="46">
                  <c:v>0.255</c:v>
                </c:pt>
                <c:pt idx="47">
                  <c:v>0.329</c:v>
                </c:pt>
                <c:pt idx="48">
                  <c:v>0.204</c:v>
                </c:pt>
                <c:pt idx="49">
                  <c:v>0.246</c:v>
                </c:pt>
                <c:pt idx="50">
                  <c:v>0.215</c:v>
                </c:pt>
                <c:pt idx="51">
                  <c:v>0.335</c:v>
                </c:pt>
                <c:pt idx="52">
                  <c:v>0.291</c:v>
                </c:pt>
                <c:pt idx="53">
                  <c:v>0.191</c:v>
                </c:pt>
                <c:pt idx="54">
                  <c:v>0.153</c:v>
                </c:pt>
                <c:pt idx="55">
                  <c:v>0.265</c:v>
                </c:pt>
                <c:pt idx="56">
                  <c:v>0.156</c:v>
                </c:pt>
                <c:pt idx="57">
                  <c:v>0.249</c:v>
                </c:pt>
                <c:pt idx="58">
                  <c:v>0.298</c:v>
                </c:pt>
                <c:pt idx="59">
                  <c:v>0.241</c:v>
                </c:pt>
                <c:pt idx="60">
                  <c:v>0.172</c:v>
                </c:pt>
                <c:pt idx="61">
                  <c:v>0.167</c:v>
                </c:pt>
                <c:pt idx="62">
                  <c:v>0.32</c:v>
                </c:pt>
                <c:pt idx="63">
                  <c:v>0.162</c:v>
                </c:pt>
                <c:pt idx="64">
                  <c:v>0.249</c:v>
                </c:pt>
                <c:pt idx="65">
                  <c:v>0.207</c:v>
                </c:pt>
                <c:pt idx="66">
                  <c:v>0.206</c:v>
                </c:pt>
                <c:pt idx="67">
                  <c:v>0.273</c:v>
                </c:pt>
                <c:pt idx="68">
                  <c:v>0.218</c:v>
                </c:pt>
                <c:pt idx="69">
                  <c:v>0.208</c:v>
                </c:pt>
                <c:pt idx="70">
                  <c:v>0.238</c:v>
                </c:pt>
                <c:pt idx="71">
                  <c:v>0.284</c:v>
                </c:pt>
                <c:pt idx="72">
                  <c:v>0.272</c:v>
                </c:pt>
                <c:pt idx="73">
                  <c:v>0.291</c:v>
                </c:pt>
                <c:pt idx="74">
                  <c:v>0.235</c:v>
                </c:pt>
                <c:pt idx="75">
                  <c:v>0.223</c:v>
                </c:pt>
                <c:pt idx="76">
                  <c:v>0.275</c:v>
                </c:pt>
                <c:pt idx="77">
                  <c:v>0.34</c:v>
                </c:pt>
                <c:pt idx="78">
                  <c:v>0.222</c:v>
                </c:pt>
                <c:pt idx="79">
                  <c:v>0.217</c:v>
                </c:pt>
                <c:pt idx="80">
                  <c:v>0.276</c:v>
                </c:pt>
                <c:pt idx="81">
                  <c:v>0.303</c:v>
                </c:pt>
                <c:pt idx="82">
                  <c:v>0.192</c:v>
                </c:pt>
                <c:pt idx="83">
                  <c:v>0.172</c:v>
                </c:pt>
                <c:pt idx="84">
                  <c:v>0.341</c:v>
                </c:pt>
                <c:pt idx="85">
                  <c:v>0.305</c:v>
                </c:pt>
                <c:pt idx="86">
                  <c:v>0.173</c:v>
                </c:pt>
                <c:pt idx="87">
                  <c:v>0.245</c:v>
                </c:pt>
                <c:pt idx="88">
                  <c:v>0.33</c:v>
                </c:pt>
                <c:pt idx="89">
                  <c:v>0.257</c:v>
                </c:pt>
                <c:pt idx="90">
                  <c:v>0.346</c:v>
                </c:pt>
                <c:pt idx="91">
                  <c:v>0.206</c:v>
                </c:pt>
                <c:pt idx="92">
                  <c:v>0.343</c:v>
                </c:pt>
                <c:pt idx="93">
                  <c:v>0.15</c:v>
                </c:pt>
                <c:pt idx="94">
                  <c:v>0.312</c:v>
                </c:pt>
                <c:pt idx="95">
                  <c:v>0.252</c:v>
                </c:pt>
                <c:pt idx="96">
                  <c:v>0.237</c:v>
                </c:pt>
                <c:pt idx="97">
                  <c:v>0.255</c:v>
                </c:pt>
                <c:pt idx="98">
                  <c:v>0.179</c:v>
                </c:pt>
                <c:pt idx="99">
                  <c:v>0.286</c:v>
                </c:pt>
                <c:pt idx="100">
                  <c:v>0.157</c:v>
                </c:pt>
                <c:pt idx="101">
                  <c:v>0.318</c:v>
                </c:pt>
                <c:pt idx="102">
                  <c:v>0.253</c:v>
                </c:pt>
                <c:pt idx="103">
                  <c:v>0.224</c:v>
                </c:pt>
                <c:pt idx="104">
                  <c:v>0.335</c:v>
                </c:pt>
                <c:pt idx="105">
                  <c:v>0.177</c:v>
                </c:pt>
                <c:pt idx="106">
                  <c:v>0.311</c:v>
                </c:pt>
                <c:pt idx="107">
                  <c:v>0.215</c:v>
                </c:pt>
                <c:pt idx="108">
                  <c:v>0.232</c:v>
                </c:pt>
                <c:pt idx="109">
                  <c:v>0.19</c:v>
                </c:pt>
                <c:pt idx="110">
                  <c:v>0.177</c:v>
                </c:pt>
                <c:pt idx="111">
                  <c:v>0.345</c:v>
                </c:pt>
                <c:pt idx="112">
                  <c:v>0.231</c:v>
                </c:pt>
                <c:pt idx="113">
                  <c:v>0.159</c:v>
                </c:pt>
                <c:pt idx="114">
                  <c:v>0.263</c:v>
                </c:pt>
                <c:pt idx="115">
                  <c:v>0.172</c:v>
                </c:pt>
                <c:pt idx="116">
                  <c:v>0.274</c:v>
                </c:pt>
                <c:pt idx="117">
                  <c:v>0.271</c:v>
                </c:pt>
                <c:pt idx="118">
                  <c:v>0.264</c:v>
                </c:pt>
                <c:pt idx="119">
                  <c:v>0.347</c:v>
                </c:pt>
                <c:pt idx="120">
                  <c:v>0.189</c:v>
                </c:pt>
                <c:pt idx="121">
                  <c:v>0.186</c:v>
                </c:pt>
                <c:pt idx="122">
                  <c:v>0.159</c:v>
                </c:pt>
                <c:pt idx="123">
                  <c:v>0.261</c:v>
                </c:pt>
                <c:pt idx="124">
                  <c:v>0.171</c:v>
                </c:pt>
                <c:pt idx="125">
                  <c:v>0.299</c:v>
                </c:pt>
                <c:pt idx="126">
                  <c:v>0.298</c:v>
                </c:pt>
                <c:pt idx="127">
                  <c:v>0.337</c:v>
                </c:pt>
                <c:pt idx="128">
                  <c:v>0.292</c:v>
                </c:pt>
                <c:pt idx="129">
                  <c:v>0.196</c:v>
                </c:pt>
                <c:pt idx="130">
                  <c:v>0.278</c:v>
                </c:pt>
                <c:pt idx="131">
                  <c:v>0.245</c:v>
                </c:pt>
                <c:pt idx="132">
                  <c:v>0.258</c:v>
                </c:pt>
                <c:pt idx="133">
                  <c:v>0.282</c:v>
                </c:pt>
                <c:pt idx="134">
                  <c:v>0.19</c:v>
                </c:pt>
                <c:pt idx="135">
                  <c:v>0.295</c:v>
                </c:pt>
                <c:pt idx="136">
                  <c:v>0.274</c:v>
                </c:pt>
                <c:pt idx="137">
                  <c:v>0.28</c:v>
                </c:pt>
                <c:pt idx="138">
                  <c:v>0.208</c:v>
                </c:pt>
                <c:pt idx="139">
                  <c:v>0.217</c:v>
                </c:pt>
                <c:pt idx="140">
                  <c:v>0.324</c:v>
                </c:pt>
                <c:pt idx="141">
                  <c:v>0.156</c:v>
                </c:pt>
                <c:pt idx="142">
                  <c:v>0.157</c:v>
                </c:pt>
                <c:pt idx="143">
                  <c:v>0.342</c:v>
                </c:pt>
                <c:pt idx="144">
                  <c:v>0.263</c:v>
                </c:pt>
                <c:pt idx="145">
                  <c:v>0.187</c:v>
                </c:pt>
                <c:pt idx="146">
                  <c:v>0.317</c:v>
                </c:pt>
                <c:pt idx="147">
                  <c:v>0.296</c:v>
                </c:pt>
                <c:pt idx="148">
                  <c:v>0.33</c:v>
                </c:pt>
                <c:pt idx="149">
                  <c:v>0.285</c:v>
                </c:pt>
                <c:pt idx="150">
                  <c:v>0.228</c:v>
                </c:pt>
                <c:pt idx="151">
                  <c:v>0.288</c:v>
                </c:pt>
                <c:pt idx="152">
                  <c:v>0.342</c:v>
                </c:pt>
                <c:pt idx="153">
                  <c:v>0.177</c:v>
                </c:pt>
                <c:pt idx="154">
                  <c:v>0.226</c:v>
                </c:pt>
                <c:pt idx="155">
                  <c:v>0.3</c:v>
                </c:pt>
                <c:pt idx="156">
                  <c:v>0.2</c:v>
                </c:pt>
                <c:pt idx="157">
                  <c:v>0.189</c:v>
                </c:pt>
                <c:pt idx="158">
                  <c:v>0.222</c:v>
                </c:pt>
                <c:pt idx="159">
                  <c:v>0.31</c:v>
                </c:pt>
                <c:pt idx="160">
                  <c:v>0.163</c:v>
                </c:pt>
                <c:pt idx="161">
                  <c:v>0.319</c:v>
                </c:pt>
                <c:pt idx="162">
                  <c:v>0.338</c:v>
                </c:pt>
                <c:pt idx="163">
                  <c:v>0.27</c:v>
                </c:pt>
                <c:pt idx="164">
                  <c:v>0.338</c:v>
                </c:pt>
                <c:pt idx="165">
                  <c:v>0.189</c:v>
                </c:pt>
                <c:pt idx="166">
                  <c:v>0.286</c:v>
                </c:pt>
                <c:pt idx="167">
                  <c:v>0.288</c:v>
                </c:pt>
                <c:pt idx="168">
                  <c:v>0.321</c:v>
                </c:pt>
                <c:pt idx="169">
                  <c:v>0.274</c:v>
                </c:pt>
                <c:pt idx="170">
                  <c:v>0.221</c:v>
                </c:pt>
                <c:pt idx="171">
                  <c:v>0.162</c:v>
                </c:pt>
                <c:pt idx="172">
                  <c:v>0.179</c:v>
                </c:pt>
                <c:pt idx="173">
                  <c:v>0.274</c:v>
                </c:pt>
                <c:pt idx="174">
                  <c:v>0.279</c:v>
                </c:pt>
                <c:pt idx="175">
                  <c:v>0.312</c:v>
                </c:pt>
                <c:pt idx="176">
                  <c:v>0.197</c:v>
                </c:pt>
                <c:pt idx="177">
                  <c:v>0.261</c:v>
                </c:pt>
                <c:pt idx="178">
                  <c:v>0.181</c:v>
                </c:pt>
                <c:pt idx="179">
                  <c:v>0.158</c:v>
                </c:pt>
                <c:pt idx="180">
                  <c:v>0.264</c:v>
                </c:pt>
                <c:pt idx="181">
                  <c:v>0.324</c:v>
                </c:pt>
                <c:pt idx="182">
                  <c:v>0.228</c:v>
                </c:pt>
                <c:pt idx="183">
                  <c:v>0.203</c:v>
                </c:pt>
                <c:pt idx="184">
                  <c:v>0.274</c:v>
                </c:pt>
                <c:pt idx="185">
                  <c:v>0.32</c:v>
                </c:pt>
                <c:pt idx="186">
                  <c:v>0.18</c:v>
                </c:pt>
                <c:pt idx="187">
                  <c:v>0.323</c:v>
                </c:pt>
                <c:pt idx="188">
                  <c:v>0.309</c:v>
                </c:pt>
                <c:pt idx="189">
                  <c:v>0.157</c:v>
                </c:pt>
                <c:pt idx="190">
                  <c:v>0.205</c:v>
                </c:pt>
                <c:pt idx="191">
                  <c:v>0.345</c:v>
                </c:pt>
                <c:pt idx="192">
                  <c:v>0.234</c:v>
                </c:pt>
                <c:pt idx="193">
                  <c:v>0.234</c:v>
                </c:pt>
                <c:pt idx="194">
                  <c:v>0.2</c:v>
                </c:pt>
                <c:pt idx="195">
                  <c:v>0.158</c:v>
                </c:pt>
                <c:pt idx="196">
                  <c:v>0.238</c:v>
                </c:pt>
                <c:pt idx="197">
                  <c:v>0.248</c:v>
                </c:pt>
                <c:pt idx="198">
                  <c:v>0.222</c:v>
                </c:pt>
                <c:pt idx="199">
                  <c:v>0.157</c:v>
                </c:pt>
                <c:pt idx="200">
                  <c:v>0.311</c:v>
                </c:pt>
                <c:pt idx="201">
                  <c:v>0.358</c:v>
                </c:pt>
                <c:pt idx="202">
                  <c:v>0.323</c:v>
                </c:pt>
                <c:pt idx="203">
                  <c:v>0.33</c:v>
                </c:pt>
                <c:pt idx="204">
                  <c:v>0.267</c:v>
                </c:pt>
                <c:pt idx="205">
                  <c:v>0.304</c:v>
                </c:pt>
                <c:pt idx="206">
                  <c:v>0.292</c:v>
                </c:pt>
                <c:pt idx="207">
                  <c:v>0.265</c:v>
                </c:pt>
                <c:pt idx="208">
                  <c:v>0.231</c:v>
                </c:pt>
                <c:pt idx="209">
                  <c:v>0.379</c:v>
                </c:pt>
                <c:pt idx="210">
                  <c:v>0.207</c:v>
                </c:pt>
                <c:pt idx="211">
                  <c:v>0.341</c:v>
                </c:pt>
                <c:pt idx="212">
                  <c:v>0.334</c:v>
                </c:pt>
                <c:pt idx="213">
                  <c:v>0.234</c:v>
                </c:pt>
                <c:pt idx="214">
                  <c:v>0.348</c:v>
                </c:pt>
                <c:pt idx="215">
                  <c:v>0.34</c:v>
                </c:pt>
                <c:pt idx="216">
                  <c:v>0.24</c:v>
                </c:pt>
                <c:pt idx="217">
                  <c:v>0.386</c:v>
                </c:pt>
                <c:pt idx="218">
                  <c:v>0.336</c:v>
                </c:pt>
                <c:pt idx="219">
                  <c:v>0.339</c:v>
                </c:pt>
                <c:pt idx="220">
                  <c:v>0.308</c:v>
                </c:pt>
                <c:pt idx="221">
                  <c:v>0.354</c:v>
                </c:pt>
                <c:pt idx="222">
                  <c:v>0.334</c:v>
                </c:pt>
                <c:pt idx="223">
                  <c:v>0.324</c:v>
                </c:pt>
                <c:pt idx="224">
                  <c:v>0.392</c:v>
                </c:pt>
                <c:pt idx="225">
                  <c:v>0.34</c:v>
                </c:pt>
                <c:pt idx="226">
                  <c:v>0.337</c:v>
                </c:pt>
                <c:pt idx="227">
                  <c:v>0.316</c:v>
                </c:pt>
                <c:pt idx="228">
                  <c:v>0.481</c:v>
                </c:pt>
                <c:pt idx="229">
                  <c:v>0.49</c:v>
                </c:pt>
                <c:pt idx="230">
                  <c:v>0.418</c:v>
                </c:pt>
                <c:pt idx="231">
                  <c:v>0.313</c:v>
                </c:pt>
                <c:pt idx="232">
                  <c:v>0.302</c:v>
                </c:pt>
                <c:pt idx="233">
                  <c:v>0.415</c:v>
                </c:pt>
                <c:pt idx="234">
                  <c:v>0.328</c:v>
                </c:pt>
                <c:pt idx="235">
                  <c:v>0.434</c:v>
                </c:pt>
                <c:pt idx="236">
                  <c:v>0.455</c:v>
                </c:pt>
                <c:pt idx="237">
                  <c:v>0.315</c:v>
                </c:pt>
                <c:pt idx="238">
                  <c:v>0.326</c:v>
                </c:pt>
                <c:pt idx="239">
                  <c:v>0.319</c:v>
                </c:pt>
                <c:pt idx="240">
                  <c:v>0.475</c:v>
                </c:pt>
                <c:pt idx="241">
                  <c:v>0.351</c:v>
                </c:pt>
                <c:pt idx="242">
                  <c:v>0.507</c:v>
                </c:pt>
                <c:pt idx="243">
                  <c:v>0.503</c:v>
                </c:pt>
                <c:pt idx="244">
                  <c:v>0.425</c:v>
                </c:pt>
                <c:pt idx="245">
                  <c:v>0.394</c:v>
                </c:pt>
                <c:pt idx="246">
                  <c:v>0.472</c:v>
                </c:pt>
                <c:pt idx="247">
                  <c:v>0.47</c:v>
                </c:pt>
                <c:pt idx="248">
                  <c:v>0.359</c:v>
                </c:pt>
                <c:pt idx="249">
                  <c:v>0.368</c:v>
                </c:pt>
                <c:pt idx="250">
                  <c:v>0.493</c:v>
                </c:pt>
                <c:pt idx="251">
                  <c:v>0.431</c:v>
                </c:pt>
                <c:pt idx="252">
                  <c:v>0.396</c:v>
                </c:pt>
                <c:pt idx="253">
                  <c:v>0.356</c:v>
                </c:pt>
                <c:pt idx="254">
                  <c:v>0.547</c:v>
                </c:pt>
                <c:pt idx="255">
                  <c:v>0.368</c:v>
                </c:pt>
                <c:pt idx="256">
                  <c:v>0.49</c:v>
                </c:pt>
                <c:pt idx="257">
                  <c:v>0.456</c:v>
                </c:pt>
                <c:pt idx="258">
                  <c:v>0.484</c:v>
                </c:pt>
                <c:pt idx="259">
                  <c:v>0.474</c:v>
                </c:pt>
                <c:pt idx="260">
                  <c:v>0.489</c:v>
                </c:pt>
                <c:pt idx="261">
                  <c:v>0.474</c:v>
                </c:pt>
                <c:pt idx="262">
                  <c:v>0.47</c:v>
                </c:pt>
                <c:pt idx="263">
                  <c:v>0.467</c:v>
                </c:pt>
                <c:pt idx="264">
                  <c:v>0.499</c:v>
                </c:pt>
                <c:pt idx="265">
                  <c:v>0.472</c:v>
                </c:pt>
                <c:pt idx="266">
                  <c:v>0.458</c:v>
                </c:pt>
                <c:pt idx="267">
                  <c:v>0.458</c:v>
                </c:pt>
                <c:pt idx="268">
                  <c:v>0.455</c:v>
                </c:pt>
                <c:pt idx="269">
                  <c:v>0.467</c:v>
                </c:pt>
                <c:pt idx="270">
                  <c:v>0.433</c:v>
                </c:pt>
                <c:pt idx="271">
                  <c:v>0.471</c:v>
                </c:pt>
                <c:pt idx="272">
                  <c:v>0.41</c:v>
                </c:pt>
                <c:pt idx="273">
                  <c:v>0.532</c:v>
                </c:pt>
                <c:pt idx="274">
                  <c:v>0.443</c:v>
                </c:pt>
                <c:pt idx="275">
                  <c:v>0.485</c:v>
                </c:pt>
                <c:pt idx="276">
                  <c:v>0.381</c:v>
                </c:pt>
                <c:pt idx="277">
                  <c:v>0.527</c:v>
                </c:pt>
                <c:pt idx="278">
                  <c:v>0.524</c:v>
                </c:pt>
                <c:pt idx="279">
                  <c:v>0.356</c:v>
                </c:pt>
                <c:pt idx="280">
                  <c:v>0.49</c:v>
                </c:pt>
                <c:pt idx="281">
                  <c:v>0.407</c:v>
                </c:pt>
                <c:pt idx="282">
                  <c:v>0.443</c:v>
                </c:pt>
                <c:pt idx="283">
                  <c:v>0.5</c:v>
                </c:pt>
                <c:pt idx="284">
                  <c:v>0.36</c:v>
                </c:pt>
                <c:pt idx="285">
                  <c:v>0.384</c:v>
                </c:pt>
                <c:pt idx="286">
                  <c:v>0.356</c:v>
                </c:pt>
                <c:pt idx="287">
                  <c:v>0.493</c:v>
                </c:pt>
                <c:pt idx="288">
                  <c:v>0.331</c:v>
                </c:pt>
                <c:pt idx="289">
                  <c:v>0.481</c:v>
                </c:pt>
                <c:pt idx="290">
                  <c:v>0.332</c:v>
                </c:pt>
                <c:pt idx="291">
                  <c:v>0.467</c:v>
                </c:pt>
                <c:pt idx="292">
                  <c:v>0.399</c:v>
                </c:pt>
                <c:pt idx="293">
                  <c:v>0.416</c:v>
                </c:pt>
                <c:pt idx="294">
                  <c:v>0.315</c:v>
                </c:pt>
                <c:pt idx="295">
                  <c:v>0.382</c:v>
                </c:pt>
                <c:pt idx="296">
                  <c:v>0.431</c:v>
                </c:pt>
                <c:pt idx="297">
                  <c:v>0.433</c:v>
                </c:pt>
                <c:pt idx="298">
                  <c:v>0.421</c:v>
                </c:pt>
                <c:pt idx="299">
                  <c:v>0.486</c:v>
                </c:pt>
                <c:pt idx="300">
                  <c:v>0.497</c:v>
                </c:pt>
                <c:pt idx="301">
                  <c:v>0.337</c:v>
                </c:pt>
                <c:pt idx="302">
                  <c:v>0.486</c:v>
                </c:pt>
                <c:pt idx="303">
                  <c:v>0.405</c:v>
                </c:pt>
                <c:pt idx="304">
                  <c:v>0.488</c:v>
                </c:pt>
                <c:pt idx="305">
                  <c:v>0.325</c:v>
                </c:pt>
                <c:pt idx="306">
                  <c:v>0.44</c:v>
                </c:pt>
                <c:pt idx="307">
                  <c:v>0.304</c:v>
                </c:pt>
                <c:pt idx="308">
                  <c:v>0.405</c:v>
                </c:pt>
                <c:pt idx="309">
                  <c:v>0.448</c:v>
                </c:pt>
                <c:pt idx="310">
                  <c:v>0.37</c:v>
                </c:pt>
                <c:pt idx="311">
                  <c:v>0.484</c:v>
                </c:pt>
                <c:pt idx="312">
                  <c:v>0.392</c:v>
                </c:pt>
                <c:pt idx="313">
                  <c:v>0.36</c:v>
                </c:pt>
                <c:pt idx="314">
                  <c:v>0.323</c:v>
                </c:pt>
                <c:pt idx="315">
                  <c:v>0.338</c:v>
                </c:pt>
                <c:pt idx="316">
                  <c:v>0.287</c:v>
                </c:pt>
                <c:pt idx="317">
                  <c:v>0.306</c:v>
                </c:pt>
                <c:pt idx="318">
                  <c:v>0.271</c:v>
                </c:pt>
                <c:pt idx="319">
                  <c:v>0.308</c:v>
                </c:pt>
                <c:pt idx="320">
                  <c:v>0.386</c:v>
                </c:pt>
                <c:pt idx="321">
                  <c:v>0.304</c:v>
                </c:pt>
                <c:pt idx="322">
                  <c:v>0.335</c:v>
                </c:pt>
                <c:pt idx="323">
                  <c:v>0.336</c:v>
                </c:pt>
                <c:pt idx="324">
                  <c:v>0.261</c:v>
                </c:pt>
                <c:pt idx="325">
                  <c:v>0.365</c:v>
                </c:pt>
                <c:pt idx="326">
                  <c:v>0.262</c:v>
                </c:pt>
                <c:pt idx="327">
                  <c:v>0.237</c:v>
                </c:pt>
                <c:pt idx="328">
                  <c:v>0.266</c:v>
                </c:pt>
                <c:pt idx="329">
                  <c:v>0.241</c:v>
                </c:pt>
                <c:pt idx="330">
                  <c:v>0.196</c:v>
                </c:pt>
                <c:pt idx="331">
                  <c:v>0.321</c:v>
                </c:pt>
                <c:pt idx="332">
                  <c:v>0.153</c:v>
                </c:pt>
                <c:pt idx="333">
                  <c:v>0.296</c:v>
                </c:pt>
                <c:pt idx="334">
                  <c:v>0.225</c:v>
                </c:pt>
                <c:pt idx="335">
                  <c:v>0.276</c:v>
                </c:pt>
                <c:pt idx="336">
                  <c:v>0.274</c:v>
                </c:pt>
                <c:pt idx="337">
                  <c:v>0.194</c:v>
                </c:pt>
                <c:pt idx="338">
                  <c:v>0.303</c:v>
                </c:pt>
                <c:pt idx="339">
                  <c:v>0.221</c:v>
                </c:pt>
                <c:pt idx="340">
                  <c:v>0.326</c:v>
                </c:pt>
                <c:pt idx="341">
                  <c:v>0.17</c:v>
                </c:pt>
                <c:pt idx="342">
                  <c:v>0.339</c:v>
                </c:pt>
                <c:pt idx="343">
                  <c:v>0.272</c:v>
                </c:pt>
                <c:pt idx="344">
                  <c:v>0.244</c:v>
                </c:pt>
                <c:pt idx="345">
                  <c:v>0.333</c:v>
                </c:pt>
                <c:pt idx="346">
                  <c:v>0.349</c:v>
                </c:pt>
                <c:pt idx="347">
                  <c:v>0.151</c:v>
                </c:pt>
                <c:pt idx="348">
                  <c:v>0.213</c:v>
                </c:pt>
                <c:pt idx="349">
                  <c:v>0.291</c:v>
                </c:pt>
                <c:pt idx="350">
                  <c:v>0.247</c:v>
                </c:pt>
                <c:pt idx="351">
                  <c:v>0.183</c:v>
                </c:pt>
                <c:pt idx="352">
                  <c:v>0.302</c:v>
                </c:pt>
                <c:pt idx="353">
                  <c:v>0.251</c:v>
                </c:pt>
                <c:pt idx="354">
                  <c:v>0.273</c:v>
                </c:pt>
                <c:pt idx="355">
                  <c:v>0.166</c:v>
                </c:pt>
                <c:pt idx="356">
                  <c:v>0.283</c:v>
                </c:pt>
                <c:pt idx="357">
                  <c:v>0.299</c:v>
                </c:pt>
                <c:pt idx="358">
                  <c:v>0.19</c:v>
                </c:pt>
                <c:pt idx="359">
                  <c:v>0.166</c:v>
                </c:pt>
                <c:pt idx="360">
                  <c:v>0.324</c:v>
                </c:pt>
                <c:pt idx="361">
                  <c:v>0.315</c:v>
                </c:pt>
                <c:pt idx="362">
                  <c:v>0.165</c:v>
                </c:pt>
                <c:pt idx="363">
                  <c:v>0.183</c:v>
                </c:pt>
                <c:pt idx="364">
                  <c:v>0.313</c:v>
                </c:pt>
                <c:pt idx="365">
                  <c:v>0.186</c:v>
                </c:pt>
                <c:pt idx="366">
                  <c:v>0.151</c:v>
                </c:pt>
                <c:pt idx="367">
                  <c:v>0.194</c:v>
                </c:pt>
                <c:pt idx="368">
                  <c:v>0.264</c:v>
                </c:pt>
                <c:pt idx="369">
                  <c:v>0.202</c:v>
                </c:pt>
                <c:pt idx="370">
                  <c:v>0.267</c:v>
                </c:pt>
                <c:pt idx="371">
                  <c:v>0.281</c:v>
                </c:pt>
                <c:pt idx="372">
                  <c:v>0.322</c:v>
                </c:pt>
                <c:pt idx="373">
                  <c:v>0.265</c:v>
                </c:pt>
                <c:pt idx="374">
                  <c:v>0.184</c:v>
                </c:pt>
                <c:pt idx="375">
                  <c:v>0.303</c:v>
                </c:pt>
                <c:pt idx="376">
                  <c:v>0.334</c:v>
                </c:pt>
                <c:pt idx="377">
                  <c:v>0.166</c:v>
                </c:pt>
                <c:pt idx="378">
                  <c:v>0.233</c:v>
                </c:pt>
                <c:pt idx="379">
                  <c:v>0.278</c:v>
                </c:pt>
                <c:pt idx="380">
                  <c:v>0.248</c:v>
                </c:pt>
                <c:pt idx="381">
                  <c:v>0.311</c:v>
                </c:pt>
                <c:pt idx="382">
                  <c:v>0.152</c:v>
                </c:pt>
                <c:pt idx="383">
                  <c:v>0.231</c:v>
                </c:pt>
                <c:pt idx="384">
                  <c:v>0.157</c:v>
                </c:pt>
                <c:pt idx="385">
                  <c:v>0.222</c:v>
                </c:pt>
                <c:pt idx="386">
                  <c:v>0.266</c:v>
                </c:pt>
                <c:pt idx="387">
                  <c:v>0.268</c:v>
                </c:pt>
                <c:pt idx="388">
                  <c:v>0.161</c:v>
                </c:pt>
                <c:pt idx="389">
                  <c:v>0.265</c:v>
                </c:pt>
                <c:pt idx="390">
                  <c:v>0.155</c:v>
                </c:pt>
                <c:pt idx="391">
                  <c:v>0.192</c:v>
                </c:pt>
                <c:pt idx="392">
                  <c:v>0.343</c:v>
                </c:pt>
                <c:pt idx="393">
                  <c:v>0.175</c:v>
                </c:pt>
                <c:pt idx="394">
                  <c:v>0.31</c:v>
                </c:pt>
                <c:pt idx="395">
                  <c:v>0.311</c:v>
                </c:pt>
                <c:pt idx="396">
                  <c:v>0.342</c:v>
                </c:pt>
                <c:pt idx="397">
                  <c:v>0.249</c:v>
                </c:pt>
                <c:pt idx="398">
                  <c:v>0.201</c:v>
                </c:pt>
                <c:pt idx="399">
                  <c:v>0.305</c:v>
                </c:pt>
                <c:pt idx="400">
                  <c:v>0.18</c:v>
                </c:pt>
                <c:pt idx="401">
                  <c:v>0.199</c:v>
                </c:pt>
                <c:pt idx="402">
                  <c:v>0.282</c:v>
                </c:pt>
                <c:pt idx="403">
                  <c:v>0.195</c:v>
                </c:pt>
                <c:pt idx="404">
                  <c:v>0.18</c:v>
                </c:pt>
                <c:pt idx="405">
                  <c:v>0.275</c:v>
                </c:pt>
                <c:pt idx="406">
                  <c:v>0.169</c:v>
                </c:pt>
                <c:pt idx="407">
                  <c:v>0.226</c:v>
                </c:pt>
                <c:pt idx="408">
                  <c:v>0.345</c:v>
                </c:pt>
                <c:pt idx="409">
                  <c:v>0.343</c:v>
                </c:pt>
                <c:pt idx="410">
                  <c:v>0.227</c:v>
                </c:pt>
                <c:pt idx="411">
                  <c:v>0.199</c:v>
                </c:pt>
                <c:pt idx="412">
                  <c:v>0.168</c:v>
                </c:pt>
                <c:pt idx="413">
                  <c:v>0.331</c:v>
                </c:pt>
                <c:pt idx="414">
                  <c:v>0.181</c:v>
                </c:pt>
                <c:pt idx="415">
                  <c:v>0.319</c:v>
                </c:pt>
                <c:pt idx="416">
                  <c:v>0.286</c:v>
                </c:pt>
                <c:pt idx="417">
                  <c:v>0.27</c:v>
                </c:pt>
                <c:pt idx="418">
                  <c:v>0.342</c:v>
                </c:pt>
                <c:pt idx="419">
                  <c:v>0.316</c:v>
                </c:pt>
                <c:pt idx="420">
                  <c:v>0.193</c:v>
                </c:pt>
                <c:pt idx="421">
                  <c:v>0.257</c:v>
                </c:pt>
                <c:pt idx="422">
                  <c:v>0.182</c:v>
                </c:pt>
                <c:pt idx="423">
                  <c:v>0.31</c:v>
                </c:pt>
                <c:pt idx="424">
                  <c:v>0.302</c:v>
                </c:pt>
                <c:pt idx="425">
                  <c:v>0.152</c:v>
                </c:pt>
                <c:pt idx="426">
                  <c:v>0.256</c:v>
                </c:pt>
                <c:pt idx="427">
                  <c:v>0.3</c:v>
                </c:pt>
                <c:pt idx="428">
                  <c:v>0.25</c:v>
                </c:pt>
                <c:pt idx="429">
                  <c:v>0.279</c:v>
                </c:pt>
                <c:pt idx="430">
                  <c:v>0.308</c:v>
                </c:pt>
                <c:pt idx="431">
                  <c:v>0.237</c:v>
                </c:pt>
                <c:pt idx="432">
                  <c:v>0.347</c:v>
                </c:pt>
                <c:pt idx="433">
                  <c:v>0.312</c:v>
                </c:pt>
                <c:pt idx="434">
                  <c:v>0.304</c:v>
                </c:pt>
                <c:pt idx="435">
                  <c:v>0.314</c:v>
                </c:pt>
                <c:pt idx="436">
                  <c:v>0.193</c:v>
                </c:pt>
                <c:pt idx="437">
                  <c:v>0.176</c:v>
                </c:pt>
                <c:pt idx="438">
                  <c:v>0.263</c:v>
                </c:pt>
                <c:pt idx="439">
                  <c:v>0.289</c:v>
                </c:pt>
                <c:pt idx="440">
                  <c:v>0.217</c:v>
                </c:pt>
                <c:pt idx="441">
                  <c:v>0.228</c:v>
                </c:pt>
                <c:pt idx="442">
                  <c:v>0.222</c:v>
                </c:pt>
                <c:pt idx="443">
                  <c:v>0.31</c:v>
                </c:pt>
                <c:pt idx="444">
                  <c:v>0.202</c:v>
                </c:pt>
                <c:pt idx="445">
                  <c:v>0.347</c:v>
                </c:pt>
                <c:pt idx="446">
                  <c:v>0.319</c:v>
                </c:pt>
                <c:pt idx="447">
                  <c:v>0.219</c:v>
                </c:pt>
                <c:pt idx="448">
                  <c:v>0.238</c:v>
                </c:pt>
                <c:pt idx="449">
                  <c:v>0.333</c:v>
                </c:pt>
                <c:pt idx="450">
                  <c:v>0.202</c:v>
                </c:pt>
                <c:pt idx="451">
                  <c:v>0.345</c:v>
                </c:pt>
                <c:pt idx="452">
                  <c:v>0.155</c:v>
                </c:pt>
                <c:pt idx="453">
                  <c:v>0.3</c:v>
                </c:pt>
                <c:pt idx="454">
                  <c:v>0.26</c:v>
                </c:pt>
                <c:pt idx="455">
                  <c:v>0.31</c:v>
                </c:pt>
                <c:pt idx="456">
                  <c:v>0.337</c:v>
                </c:pt>
                <c:pt idx="457">
                  <c:v>0.295</c:v>
                </c:pt>
                <c:pt idx="458">
                  <c:v>0.217</c:v>
                </c:pt>
                <c:pt idx="459">
                  <c:v>0.192</c:v>
                </c:pt>
                <c:pt idx="460">
                  <c:v>0.158</c:v>
                </c:pt>
                <c:pt idx="461">
                  <c:v>0.252</c:v>
                </c:pt>
                <c:pt idx="462">
                  <c:v>0.338</c:v>
                </c:pt>
                <c:pt idx="463">
                  <c:v>0.32</c:v>
                </c:pt>
                <c:pt idx="464">
                  <c:v>0.211</c:v>
                </c:pt>
                <c:pt idx="465">
                  <c:v>0.151</c:v>
                </c:pt>
                <c:pt idx="466">
                  <c:v>0.266</c:v>
                </c:pt>
                <c:pt idx="467">
                  <c:v>0.339</c:v>
                </c:pt>
                <c:pt idx="468">
                  <c:v>0.302</c:v>
                </c:pt>
                <c:pt idx="469">
                  <c:v>0.169</c:v>
                </c:pt>
                <c:pt idx="470">
                  <c:v>0.214</c:v>
                </c:pt>
                <c:pt idx="471">
                  <c:v>0.217</c:v>
                </c:pt>
                <c:pt idx="472">
                  <c:v>0.194</c:v>
                </c:pt>
                <c:pt idx="473">
                  <c:v>0.182</c:v>
                </c:pt>
                <c:pt idx="474">
                  <c:v>0.274</c:v>
                </c:pt>
                <c:pt idx="475">
                  <c:v>0.162</c:v>
                </c:pt>
                <c:pt idx="476">
                  <c:v>0.174</c:v>
                </c:pt>
                <c:pt idx="477">
                  <c:v>0.239</c:v>
                </c:pt>
                <c:pt idx="478">
                  <c:v>0.27</c:v>
                </c:pt>
                <c:pt idx="479">
                  <c:v>0.228</c:v>
                </c:pt>
                <c:pt idx="480">
                  <c:v>0.346</c:v>
                </c:pt>
                <c:pt idx="481">
                  <c:v>0.328</c:v>
                </c:pt>
                <c:pt idx="482">
                  <c:v>0.172</c:v>
                </c:pt>
                <c:pt idx="483">
                  <c:v>0.27</c:v>
                </c:pt>
                <c:pt idx="484">
                  <c:v>0.169</c:v>
                </c:pt>
                <c:pt idx="485">
                  <c:v>0.221</c:v>
                </c:pt>
                <c:pt idx="486">
                  <c:v>0.177</c:v>
                </c:pt>
                <c:pt idx="487">
                  <c:v>0.237</c:v>
                </c:pt>
                <c:pt idx="488">
                  <c:v>0.204</c:v>
                </c:pt>
                <c:pt idx="489">
                  <c:v>0.181</c:v>
                </c:pt>
                <c:pt idx="490">
                  <c:v>0.346</c:v>
                </c:pt>
                <c:pt idx="491">
                  <c:v>0.166</c:v>
                </c:pt>
                <c:pt idx="492">
                  <c:v>0.295</c:v>
                </c:pt>
                <c:pt idx="493">
                  <c:v>0.206</c:v>
                </c:pt>
                <c:pt idx="494">
                  <c:v>0.332</c:v>
                </c:pt>
                <c:pt idx="495">
                  <c:v>0.305</c:v>
                </c:pt>
                <c:pt idx="496">
                  <c:v>0.201</c:v>
                </c:pt>
                <c:pt idx="497">
                  <c:v>0.176</c:v>
                </c:pt>
                <c:pt idx="498">
                  <c:v>0.286</c:v>
                </c:pt>
                <c:pt idx="499">
                  <c:v>0.349</c:v>
                </c:pt>
                <c:pt idx="500">
                  <c:v>0.15</c:v>
                </c:pt>
                <c:pt idx="501">
                  <c:v>0.237</c:v>
                </c:pt>
                <c:pt idx="502">
                  <c:v>0.268</c:v>
                </c:pt>
                <c:pt idx="503">
                  <c:v>0.335</c:v>
                </c:pt>
                <c:pt idx="504">
                  <c:v>0.348</c:v>
                </c:pt>
                <c:pt idx="505">
                  <c:v>0.329</c:v>
                </c:pt>
                <c:pt idx="506">
                  <c:v>0.217</c:v>
                </c:pt>
                <c:pt idx="507">
                  <c:v>0.156</c:v>
                </c:pt>
                <c:pt idx="508">
                  <c:v>0.304</c:v>
                </c:pt>
                <c:pt idx="509">
                  <c:v>0.208</c:v>
                </c:pt>
                <c:pt idx="510">
                  <c:v>0.276</c:v>
                </c:pt>
                <c:pt idx="511">
                  <c:v>0.271</c:v>
                </c:pt>
                <c:pt idx="512">
                  <c:v>0.24</c:v>
                </c:pt>
                <c:pt idx="513">
                  <c:v>0.235</c:v>
                </c:pt>
                <c:pt idx="514">
                  <c:v>0.243</c:v>
                </c:pt>
                <c:pt idx="515">
                  <c:v>0.222</c:v>
                </c:pt>
                <c:pt idx="516">
                  <c:v>0.35</c:v>
                </c:pt>
                <c:pt idx="517">
                  <c:v>0.3</c:v>
                </c:pt>
                <c:pt idx="518">
                  <c:v>0.176</c:v>
                </c:pt>
                <c:pt idx="519">
                  <c:v>0.299</c:v>
                </c:pt>
                <c:pt idx="520">
                  <c:v>0.33</c:v>
                </c:pt>
                <c:pt idx="521">
                  <c:v>0.275</c:v>
                </c:pt>
                <c:pt idx="522">
                  <c:v>0.272</c:v>
                </c:pt>
                <c:pt idx="523">
                  <c:v>0.315</c:v>
                </c:pt>
                <c:pt idx="524">
                  <c:v>0.233</c:v>
                </c:pt>
                <c:pt idx="525">
                  <c:v>0.169</c:v>
                </c:pt>
              </c:numCache>
            </c:numRef>
          </c:yVal>
          <c:smooth val="0"/>
        </c:ser>
        <c:dLbls>
          <c:showLegendKey val="0"/>
          <c:showVal val="0"/>
          <c:showCatName val="0"/>
          <c:showSerName val="0"/>
          <c:showPercent val="0"/>
          <c:showBubbleSize val="0"/>
        </c:dLbls>
        <c:axId val="1042817776"/>
        <c:axId val="-2132109680"/>
      </c:scatterChart>
      <c:valAx>
        <c:axId val="1042817776"/>
        <c:scaling>
          <c:orientation val="minMax"/>
          <c:max val="525.0"/>
          <c:min val="0.0"/>
        </c:scaling>
        <c:delete val="1"/>
        <c:axPos val="b"/>
        <c:majorTickMark val="out"/>
        <c:minorTickMark val="none"/>
        <c:tickLblPos val="nextTo"/>
        <c:crossAx val="-2132109680"/>
        <c:crosses val="autoZero"/>
        <c:crossBetween val="midCat"/>
      </c:valAx>
      <c:valAx>
        <c:axId val="-2132109680"/>
        <c:scaling>
          <c:orientation val="minMax"/>
          <c:max val="0.5"/>
          <c:min val="0.0"/>
        </c:scaling>
        <c:delete val="1"/>
        <c:axPos val="l"/>
        <c:numFmt formatCode="General" sourceLinked="1"/>
        <c:majorTickMark val="out"/>
        <c:minorTickMark val="none"/>
        <c:tickLblPos val="nextTo"/>
        <c:crossAx val="1042817776"/>
        <c:crosses val="autoZero"/>
        <c:crossBetween val="midCat"/>
        <c:majorUnit val="0.25"/>
      </c:valAx>
      <c:spPr>
        <a:noFill/>
      </c:spPr>
    </c:plotArea>
    <c:plotVisOnly val="1"/>
    <c:dispBlanksAs val="gap"/>
    <c:showDLblsOverMax val="0"/>
  </c:chart>
  <c:spPr>
    <a:noFill/>
    <a:ln>
      <a:noFill/>
    </a:ln>
  </c:spPr>
  <c:txPr>
    <a:bodyPr/>
    <a:lstStyle/>
    <a:p>
      <a:pPr>
        <a:defRPr>
          <a:latin typeface="Helvetica"/>
          <a:cs typeface="Helvetica"/>
        </a:defRPr>
      </a:pPr>
      <a:endParaRPr lang="ja-JP"/>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solidFill>
                <a:srgbClr val="FFCC66"/>
              </a:solidFill>
              <a:ln>
                <a:noFill/>
              </a:ln>
              <a:effectLst/>
            </c:spPr>
          </c:marker>
          <c:yVal>
            <c:numRef>
              <c:f>Sheet1!$A$5:$TF$5</c:f>
              <c:numCache>
                <c:formatCode>General</c:formatCode>
                <c:ptCount val="526"/>
                <c:pt idx="0">
                  <c:v>0.318</c:v>
                </c:pt>
                <c:pt idx="1">
                  <c:v>0.238</c:v>
                </c:pt>
                <c:pt idx="2">
                  <c:v>0.172</c:v>
                </c:pt>
                <c:pt idx="3">
                  <c:v>0.159</c:v>
                </c:pt>
                <c:pt idx="4">
                  <c:v>0.154</c:v>
                </c:pt>
                <c:pt idx="5">
                  <c:v>0.336</c:v>
                </c:pt>
                <c:pt idx="6">
                  <c:v>0.162</c:v>
                </c:pt>
                <c:pt idx="7">
                  <c:v>0.209</c:v>
                </c:pt>
                <c:pt idx="8">
                  <c:v>0.213</c:v>
                </c:pt>
                <c:pt idx="9">
                  <c:v>0.194</c:v>
                </c:pt>
                <c:pt idx="10">
                  <c:v>0.284</c:v>
                </c:pt>
                <c:pt idx="11">
                  <c:v>0.254</c:v>
                </c:pt>
                <c:pt idx="12">
                  <c:v>0.224</c:v>
                </c:pt>
                <c:pt idx="13">
                  <c:v>0.339</c:v>
                </c:pt>
                <c:pt idx="14">
                  <c:v>0.249</c:v>
                </c:pt>
                <c:pt idx="15">
                  <c:v>0.189</c:v>
                </c:pt>
                <c:pt idx="16">
                  <c:v>0.316</c:v>
                </c:pt>
                <c:pt idx="17">
                  <c:v>0.262</c:v>
                </c:pt>
                <c:pt idx="18">
                  <c:v>0.335</c:v>
                </c:pt>
                <c:pt idx="19">
                  <c:v>0.313</c:v>
                </c:pt>
                <c:pt idx="20">
                  <c:v>0.254</c:v>
                </c:pt>
                <c:pt idx="21">
                  <c:v>0.248</c:v>
                </c:pt>
                <c:pt idx="22">
                  <c:v>0.254</c:v>
                </c:pt>
                <c:pt idx="23">
                  <c:v>0.154</c:v>
                </c:pt>
                <c:pt idx="24">
                  <c:v>0.193</c:v>
                </c:pt>
                <c:pt idx="25">
                  <c:v>0.327</c:v>
                </c:pt>
                <c:pt idx="26">
                  <c:v>0.263</c:v>
                </c:pt>
                <c:pt idx="27">
                  <c:v>0.229</c:v>
                </c:pt>
                <c:pt idx="28">
                  <c:v>0.206</c:v>
                </c:pt>
                <c:pt idx="29">
                  <c:v>0.324</c:v>
                </c:pt>
                <c:pt idx="30">
                  <c:v>0.167</c:v>
                </c:pt>
                <c:pt idx="31">
                  <c:v>0.283</c:v>
                </c:pt>
                <c:pt idx="32">
                  <c:v>0.284</c:v>
                </c:pt>
                <c:pt idx="33">
                  <c:v>0.225</c:v>
                </c:pt>
                <c:pt idx="34">
                  <c:v>0.25</c:v>
                </c:pt>
                <c:pt idx="35">
                  <c:v>0.248</c:v>
                </c:pt>
                <c:pt idx="36">
                  <c:v>0.23</c:v>
                </c:pt>
                <c:pt idx="37">
                  <c:v>0.349</c:v>
                </c:pt>
                <c:pt idx="38">
                  <c:v>0.266</c:v>
                </c:pt>
                <c:pt idx="39">
                  <c:v>0.165</c:v>
                </c:pt>
                <c:pt idx="40">
                  <c:v>0.316</c:v>
                </c:pt>
                <c:pt idx="41">
                  <c:v>0.272</c:v>
                </c:pt>
                <c:pt idx="42">
                  <c:v>0.234</c:v>
                </c:pt>
                <c:pt idx="43">
                  <c:v>0.183</c:v>
                </c:pt>
                <c:pt idx="44">
                  <c:v>0.232</c:v>
                </c:pt>
                <c:pt idx="45">
                  <c:v>0.314</c:v>
                </c:pt>
                <c:pt idx="46">
                  <c:v>0.176</c:v>
                </c:pt>
                <c:pt idx="47">
                  <c:v>0.259</c:v>
                </c:pt>
                <c:pt idx="48">
                  <c:v>0.254</c:v>
                </c:pt>
                <c:pt idx="49">
                  <c:v>0.161</c:v>
                </c:pt>
                <c:pt idx="50">
                  <c:v>0.281</c:v>
                </c:pt>
                <c:pt idx="51">
                  <c:v>0.258</c:v>
                </c:pt>
                <c:pt idx="52">
                  <c:v>0.225</c:v>
                </c:pt>
                <c:pt idx="53">
                  <c:v>0.349</c:v>
                </c:pt>
                <c:pt idx="54">
                  <c:v>0.333</c:v>
                </c:pt>
                <c:pt idx="55">
                  <c:v>0.154</c:v>
                </c:pt>
                <c:pt idx="56">
                  <c:v>0.296</c:v>
                </c:pt>
                <c:pt idx="57">
                  <c:v>0.211</c:v>
                </c:pt>
                <c:pt idx="58">
                  <c:v>0.252</c:v>
                </c:pt>
                <c:pt idx="59">
                  <c:v>0.31</c:v>
                </c:pt>
                <c:pt idx="60">
                  <c:v>0.254</c:v>
                </c:pt>
                <c:pt idx="61">
                  <c:v>0.264</c:v>
                </c:pt>
                <c:pt idx="62">
                  <c:v>0.344</c:v>
                </c:pt>
                <c:pt idx="63">
                  <c:v>0.193</c:v>
                </c:pt>
                <c:pt idx="64">
                  <c:v>0.296</c:v>
                </c:pt>
                <c:pt idx="65">
                  <c:v>0.212</c:v>
                </c:pt>
                <c:pt idx="66">
                  <c:v>0.256</c:v>
                </c:pt>
                <c:pt idx="67">
                  <c:v>0.17</c:v>
                </c:pt>
                <c:pt idx="68">
                  <c:v>0.279</c:v>
                </c:pt>
                <c:pt idx="69">
                  <c:v>0.213</c:v>
                </c:pt>
                <c:pt idx="70">
                  <c:v>0.244</c:v>
                </c:pt>
                <c:pt idx="71">
                  <c:v>0.286</c:v>
                </c:pt>
                <c:pt idx="72">
                  <c:v>0.199</c:v>
                </c:pt>
                <c:pt idx="73">
                  <c:v>0.298</c:v>
                </c:pt>
                <c:pt idx="74">
                  <c:v>0.228</c:v>
                </c:pt>
                <c:pt idx="75">
                  <c:v>0.234</c:v>
                </c:pt>
                <c:pt idx="76">
                  <c:v>0.269</c:v>
                </c:pt>
                <c:pt idx="77">
                  <c:v>0.292</c:v>
                </c:pt>
                <c:pt idx="78">
                  <c:v>0.249</c:v>
                </c:pt>
                <c:pt idx="79">
                  <c:v>0.256</c:v>
                </c:pt>
                <c:pt idx="80">
                  <c:v>0.307</c:v>
                </c:pt>
                <c:pt idx="81">
                  <c:v>0.179</c:v>
                </c:pt>
                <c:pt idx="82">
                  <c:v>0.318</c:v>
                </c:pt>
                <c:pt idx="83">
                  <c:v>0.153</c:v>
                </c:pt>
                <c:pt idx="84">
                  <c:v>0.293</c:v>
                </c:pt>
                <c:pt idx="85">
                  <c:v>0.282</c:v>
                </c:pt>
                <c:pt idx="86">
                  <c:v>0.347</c:v>
                </c:pt>
                <c:pt idx="87">
                  <c:v>0.329</c:v>
                </c:pt>
                <c:pt idx="88">
                  <c:v>0.167</c:v>
                </c:pt>
                <c:pt idx="89">
                  <c:v>0.337</c:v>
                </c:pt>
                <c:pt idx="90">
                  <c:v>0.209</c:v>
                </c:pt>
                <c:pt idx="91">
                  <c:v>0.325</c:v>
                </c:pt>
                <c:pt idx="92">
                  <c:v>0.187</c:v>
                </c:pt>
                <c:pt idx="93">
                  <c:v>0.331</c:v>
                </c:pt>
                <c:pt idx="94">
                  <c:v>0.309</c:v>
                </c:pt>
                <c:pt idx="95">
                  <c:v>0.336</c:v>
                </c:pt>
                <c:pt idx="96">
                  <c:v>0.231</c:v>
                </c:pt>
                <c:pt idx="97">
                  <c:v>0.29</c:v>
                </c:pt>
                <c:pt idx="98">
                  <c:v>0.166</c:v>
                </c:pt>
                <c:pt idx="99">
                  <c:v>0.227</c:v>
                </c:pt>
                <c:pt idx="100">
                  <c:v>0.341</c:v>
                </c:pt>
                <c:pt idx="101">
                  <c:v>0.277</c:v>
                </c:pt>
                <c:pt idx="102">
                  <c:v>0.241</c:v>
                </c:pt>
                <c:pt idx="103">
                  <c:v>0.28</c:v>
                </c:pt>
                <c:pt idx="104">
                  <c:v>0.337</c:v>
                </c:pt>
                <c:pt idx="105">
                  <c:v>0.163</c:v>
                </c:pt>
                <c:pt idx="106">
                  <c:v>0.344</c:v>
                </c:pt>
                <c:pt idx="107">
                  <c:v>0.193</c:v>
                </c:pt>
                <c:pt idx="108">
                  <c:v>0.18</c:v>
                </c:pt>
                <c:pt idx="109">
                  <c:v>0.158</c:v>
                </c:pt>
                <c:pt idx="110">
                  <c:v>0.166</c:v>
                </c:pt>
                <c:pt idx="111">
                  <c:v>0.264</c:v>
                </c:pt>
                <c:pt idx="112">
                  <c:v>0.336</c:v>
                </c:pt>
                <c:pt idx="113">
                  <c:v>0.224</c:v>
                </c:pt>
                <c:pt idx="114">
                  <c:v>0.196</c:v>
                </c:pt>
                <c:pt idx="115">
                  <c:v>0.253</c:v>
                </c:pt>
                <c:pt idx="116">
                  <c:v>0.198</c:v>
                </c:pt>
                <c:pt idx="117">
                  <c:v>0.185</c:v>
                </c:pt>
                <c:pt idx="118">
                  <c:v>0.186</c:v>
                </c:pt>
                <c:pt idx="119">
                  <c:v>0.302</c:v>
                </c:pt>
                <c:pt idx="120">
                  <c:v>0.338</c:v>
                </c:pt>
                <c:pt idx="121">
                  <c:v>0.196</c:v>
                </c:pt>
                <c:pt idx="122">
                  <c:v>0.309</c:v>
                </c:pt>
                <c:pt idx="123">
                  <c:v>0.257</c:v>
                </c:pt>
                <c:pt idx="124">
                  <c:v>0.206</c:v>
                </c:pt>
                <c:pt idx="125">
                  <c:v>0.272</c:v>
                </c:pt>
                <c:pt idx="126">
                  <c:v>0.222</c:v>
                </c:pt>
                <c:pt idx="127">
                  <c:v>0.181</c:v>
                </c:pt>
                <c:pt idx="128">
                  <c:v>0.189</c:v>
                </c:pt>
                <c:pt idx="129">
                  <c:v>0.185</c:v>
                </c:pt>
                <c:pt idx="130">
                  <c:v>0.156</c:v>
                </c:pt>
                <c:pt idx="131">
                  <c:v>0.262</c:v>
                </c:pt>
                <c:pt idx="132">
                  <c:v>0.186</c:v>
                </c:pt>
                <c:pt idx="133">
                  <c:v>0.334</c:v>
                </c:pt>
                <c:pt idx="134">
                  <c:v>0.246</c:v>
                </c:pt>
                <c:pt idx="135">
                  <c:v>0.206</c:v>
                </c:pt>
                <c:pt idx="136">
                  <c:v>0.193</c:v>
                </c:pt>
                <c:pt idx="137">
                  <c:v>0.201</c:v>
                </c:pt>
                <c:pt idx="138">
                  <c:v>0.348</c:v>
                </c:pt>
                <c:pt idx="139">
                  <c:v>0.259</c:v>
                </c:pt>
                <c:pt idx="140">
                  <c:v>0.281</c:v>
                </c:pt>
                <c:pt idx="141">
                  <c:v>0.269</c:v>
                </c:pt>
                <c:pt idx="142">
                  <c:v>0.182</c:v>
                </c:pt>
                <c:pt idx="143">
                  <c:v>0.281</c:v>
                </c:pt>
                <c:pt idx="144">
                  <c:v>0.25</c:v>
                </c:pt>
                <c:pt idx="145">
                  <c:v>0.247</c:v>
                </c:pt>
                <c:pt idx="146">
                  <c:v>0.166</c:v>
                </c:pt>
                <c:pt idx="147">
                  <c:v>0.296</c:v>
                </c:pt>
                <c:pt idx="148">
                  <c:v>0.188</c:v>
                </c:pt>
                <c:pt idx="149">
                  <c:v>0.309</c:v>
                </c:pt>
                <c:pt idx="150">
                  <c:v>0.205</c:v>
                </c:pt>
                <c:pt idx="151">
                  <c:v>0.189</c:v>
                </c:pt>
                <c:pt idx="152">
                  <c:v>0.168</c:v>
                </c:pt>
                <c:pt idx="153">
                  <c:v>0.314</c:v>
                </c:pt>
                <c:pt idx="154">
                  <c:v>0.191</c:v>
                </c:pt>
                <c:pt idx="155">
                  <c:v>0.19</c:v>
                </c:pt>
                <c:pt idx="156">
                  <c:v>0.187</c:v>
                </c:pt>
                <c:pt idx="157">
                  <c:v>0.317</c:v>
                </c:pt>
                <c:pt idx="158">
                  <c:v>0.335</c:v>
                </c:pt>
                <c:pt idx="159">
                  <c:v>0.282</c:v>
                </c:pt>
                <c:pt idx="160">
                  <c:v>0.346</c:v>
                </c:pt>
                <c:pt idx="161">
                  <c:v>0.203</c:v>
                </c:pt>
                <c:pt idx="162">
                  <c:v>0.315</c:v>
                </c:pt>
                <c:pt idx="163">
                  <c:v>0.271</c:v>
                </c:pt>
                <c:pt idx="164">
                  <c:v>0.201</c:v>
                </c:pt>
                <c:pt idx="165">
                  <c:v>0.155</c:v>
                </c:pt>
                <c:pt idx="166">
                  <c:v>0.341</c:v>
                </c:pt>
                <c:pt idx="167">
                  <c:v>0.332</c:v>
                </c:pt>
                <c:pt idx="168">
                  <c:v>0.346</c:v>
                </c:pt>
                <c:pt idx="169">
                  <c:v>0.211</c:v>
                </c:pt>
                <c:pt idx="170">
                  <c:v>0.197</c:v>
                </c:pt>
                <c:pt idx="171">
                  <c:v>0.324</c:v>
                </c:pt>
                <c:pt idx="172">
                  <c:v>0.35</c:v>
                </c:pt>
                <c:pt idx="173">
                  <c:v>0.28</c:v>
                </c:pt>
                <c:pt idx="174">
                  <c:v>0.258</c:v>
                </c:pt>
                <c:pt idx="175">
                  <c:v>0.327</c:v>
                </c:pt>
                <c:pt idx="176">
                  <c:v>0.222</c:v>
                </c:pt>
                <c:pt idx="177">
                  <c:v>0.155</c:v>
                </c:pt>
                <c:pt idx="178">
                  <c:v>0.282</c:v>
                </c:pt>
                <c:pt idx="179">
                  <c:v>0.262</c:v>
                </c:pt>
                <c:pt idx="180">
                  <c:v>0.222</c:v>
                </c:pt>
                <c:pt idx="181">
                  <c:v>0.301</c:v>
                </c:pt>
                <c:pt idx="182">
                  <c:v>0.218</c:v>
                </c:pt>
                <c:pt idx="183">
                  <c:v>0.182</c:v>
                </c:pt>
                <c:pt idx="184">
                  <c:v>0.206</c:v>
                </c:pt>
                <c:pt idx="185">
                  <c:v>0.26</c:v>
                </c:pt>
                <c:pt idx="186">
                  <c:v>0.169</c:v>
                </c:pt>
                <c:pt idx="187">
                  <c:v>0.26</c:v>
                </c:pt>
                <c:pt idx="188">
                  <c:v>0.242</c:v>
                </c:pt>
                <c:pt idx="189">
                  <c:v>0.346</c:v>
                </c:pt>
                <c:pt idx="190">
                  <c:v>0.291</c:v>
                </c:pt>
                <c:pt idx="191">
                  <c:v>0.264</c:v>
                </c:pt>
                <c:pt idx="192">
                  <c:v>0.23</c:v>
                </c:pt>
                <c:pt idx="193">
                  <c:v>0.323</c:v>
                </c:pt>
                <c:pt idx="194">
                  <c:v>0.304</c:v>
                </c:pt>
                <c:pt idx="195">
                  <c:v>0.241</c:v>
                </c:pt>
                <c:pt idx="196">
                  <c:v>0.303</c:v>
                </c:pt>
                <c:pt idx="197">
                  <c:v>0.254</c:v>
                </c:pt>
                <c:pt idx="198">
                  <c:v>0.185</c:v>
                </c:pt>
                <c:pt idx="199">
                  <c:v>0.307</c:v>
                </c:pt>
                <c:pt idx="200">
                  <c:v>0.244</c:v>
                </c:pt>
                <c:pt idx="201">
                  <c:v>0.271</c:v>
                </c:pt>
                <c:pt idx="202">
                  <c:v>0.216</c:v>
                </c:pt>
                <c:pt idx="203">
                  <c:v>0.245</c:v>
                </c:pt>
                <c:pt idx="204">
                  <c:v>0.142</c:v>
                </c:pt>
                <c:pt idx="205">
                  <c:v>0.15</c:v>
                </c:pt>
                <c:pt idx="206">
                  <c:v>0.249</c:v>
                </c:pt>
                <c:pt idx="207">
                  <c:v>0.254</c:v>
                </c:pt>
                <c:pt idx="208">
                  <c:v>0.124</c:v>
                </c:pt>
                <c:pt idx="209">
                  <c:v>0.3</c:v>
                </c:pt>
                <c:pt idx="210">
                  <c:v>0.229</c:v>
                </c:pt>
                <c:pt idx="211">
                  <c:v>0.183</c:v>
                </c:pt>
                <c:pt idx="212">
                  <c:v>0.16</c:v>
                </c:pt>
                <c:pt idx="213">
                  <c:v>0.189</c:v>
                </c:pt>
                <c:pt idx="214">
                  <c:v>0.217</c:v>
                </c:pt>
                <c:pt idx="215">
                  <c:v>0.146</c:v>
                </c:pt>
                <c:pt idx="216">
                  <c:v>0.102</c:v>
                </c:pt>
                <c:pt idx="217">
                  <c:v>0.17</c:v>
                </c:pt>
                <c:pt idx="218">
                  <c:v>0.215</c:v>
                </c:pt>
                <c:pt idx="219">
                  <c:v>0.227</c:v>
                </c:pt>
                <c:pt idx="220">
                  <c:v>0.135</c:v>
                </c:pt>
                <c:pt idx="221">
                  <c:v>0.052</c:v>
                </c:pt>
                <c:pt idx="222">
                  <c:v>0.093</c:v>
                </c:pt>
                <c:pt idx="223">
                  <c:v>0.08</c:v>
                </c:pt>
                <c:pt idx="224">
                  <c:v>0.206</c:v>
                </c:pt>
                <c:pt idx="225">
                  <c:v>0.247</c:v>
                </c:pt>
                <c:pt idx="226">
                  <c:v>0.085</c:v>
                </c:pt>
                <c:pt idx="227">
                  <c:v>0.161</c:v>
                </c:pt>
                <c:pt idx="228">
                  <c:v>0.042</c:v>
                </c:pt>
                <c:pt idx="229">
                  <c:v>0.152</c:v>
                </c:pt>
                <c:pt idx="230">
                  <c:v>0.185</c:v>
                </c:pt>
                <c:pt idx="231">
                  <c:v>0.2</c:v>
                </c:pt>
                <c:pt idx="232">
                  <c:v>0.076</c:v>
                </c:pt>
                <c:pt idx="233">
                  <c:v>0.029</c:v>
                </c:pt>
                <c:pt idx="234">
                  <c:v>0.156</c:v>
                </c:pt>
                <c:pt idx="235">
                  <c:v>0.195</c:v>
                </c:pt>
                <c:pt idx="236">
                  <c:v>0.137</c:v>
                </c:pt>
                <c:pt idx="237">
                  <c:v>0.195</c:v>
                </c:pt>
                <c:pt idx="238">
                  <c:v>0.17</c:v>
                </c:pt>
                <c:pt idx="239">
                  <c:v>0.137</c:v>
                </c:pt>
                <c:pt idx="240">
                  <c:v>0.141</c:v>
                </c:pt>
                <c:pt idx="241">
                  <c:v>0.073</c:v>
                </c:pt>
                <c:pt idx="242">
                  <c:v>0.014</c:v>
                </c:pt>
                <c:pt idx="243">
                  <c:v>0.127</c:v>
                </c:pt>
                <c:pt idx="244">
                  <c:v>0.068</c:v>
                </c:pt>
                <c:pt idx="245">
                  <c:v>0.119</c:v>
                </c:pt>
                <c:pt idx="246">
                  <c:v>0.009</c:v>
                </c:pt>
                <c:pt idx="247">
                  <c:v>0.057</c:v>
                </c:pt>
                <c:pt idx="248">
                  <c:v>0.103</c:v>
                </c:pt>
                <c:pt idx="249">
                  <c:v>0.079</c:v>
                </c:pt>
                <c:pt idx="250">
                  <c:v>0.08</c:v>
                </c:pt>
                <c:pt idx="251">
                  <c:v>0.011</c:v>
                </c:pt>
                <c:pt idx="252">
                  <c:v>0.064</c:v>
                </c:pt>
                <c:pt idx="253">
                  <c:v>0.064</c:v>
                </c:pt>
                <c:pt idx="254">
                  <c:v>0.114</c:v>
                </c:pt>
                <c:pt idx="255">
                  <c:v>0.082</c:v>
                </c:pt>
                <c:pt idx="256">
                  <c:v>0.047</c:v>
                </c:pt>
                <c:pt idx="257">
                  <c:v>0.013</c:v>
                </c:pt>
                <c:pt idx="258">
                  <c:v>0.068</c:v>
                </c:pt>
                <c:pt idx="259">
                  <c:v>0.075</c:v>
                </c:pt>
                <c:pt idx="260">
                  <c:v>0.063</c:v>
                </c:pt>
                <c:pt idx="261">
                  <c:v>0.058</c:v>
                </c:pt>
                <c:pt idx="262">
                  <c:v>0.04</c:v>
                </c:pt>
                <c:pt idx="263">
                  <c:v>0.072</c:v>
                </c:pt>
                <c:pt idx="264">
                  <c:v>0.073</c:v>
                </c:pt>
                <c:pt idx="265">
                  <c:v>0.04</c:v>
                </c:pt>
                <c:pt idx="266">
                  <c:v>0.049</c:v>
                </c:pt>
                <c:pt idx="267">
                  <c:v>0.026</c:v>
                </c:pt>
                <c:pt idx="268">
                  <c:v>0.001</c:v>
                </c:pt>
                <c:pt idx="269">
                  <c:v>0.063</c:v>
                </c:pt>
                <c:pt idx="270">
                  <c:v>0.001</c:v>
                </c:pt>
                <c:pt idx="271">
                  <c:v>0.008</c:v>
                </c:pt>
                <c:pt idx="272">
                  <c:v>0.009</c:v>
                </c:pt>
                <c:pt idx="273">
                  <c:v>0.104</c:v>
                </c:pt>
                <c:pt idx="274">
                  <c:v>0.11</c:v>
                </c:pt>
                <c:pt idx="275">
                  <c:v>0.102</c:v>
                </c:pt>
                <c:pt idx="276">
                  <c:v>0.032</c:v>
                </c:pt>
                <c:pt idx="277">
                  <c:v>0.072</c:v>
                </c:pt>
                <c:pt idx="278">
                  <c:v>0.003</c:v>
                </c:pt>
                <c:pt idx="279">
                  <c:v>0.017</c:v>
                </c:pt>
                <c:pt idx="280">
                  <c:v>0.008</c:v>
                </c:pt>
                <c:pt idx="281">
                  <c:v>0.067</c:v>
                </c:pt>
                <c:pt idx="282">
                  <c:v>0.097</c:v>
                </c:pt>
                <c:pt idx="283">
                  <c:v>0.038</c:v>
                </c:pt>
                <c:pt idx="284">
                  <c:v>0.174</c:v>
                </c:pt>
                <c:pt idx="285">
                  <c:v>0.166</c:v>
                </c:pt>
                <c:pt idx="286">
                  <c:v>0.033</c:v>
                </c:pt>
                <c:pt idx="287">
                  <c:v>0.11</c:v>
                </c:pt>
                <c:pt idx="288">
                  <c:v>0.011</c:v>
                </c:pt>
                <c:pt idx="289">
                  <c:v>0.065</c:v>
                </c:pt>
                <c:pt idx="290">
                  <c:v>0.113</c:v>
                </c:pt>
                <c:pt idx="291">
                  <c:v>0.187</c:v>
                </c:pt>
                <c:pt idx="292">
                  <c:v>0.132</c:v>
                </c:pt>
                <c:pt idx="293">
                  <c:v>0.035</c:v>
                </c:pt>
                <c:pt idx="294">
                  <c:v>0.189</c:v>
                </c:pt>
                <c:pt idx="295">
                  <c:v>0.114</c:v>
                </c:pt>
                <c:pt idx="296">
                  <c:v>0.17</c:v>
                </c:pt>
                <c:pt idx="297">
                  <c:v>0.023</c:v>
                </c:pt>
                <c:pt idx="298">
                  <c:v>0.249</c:v>
                </c:pt>
                <c:pt idx="299">
                  <c:v>0.055</c:v>
                </c:pt>
                <c:pt idx="300">
                  <c:v>0.081</c:v>
                </c:pt>
                <c:pt idx="301">
                  <c:v>0.138</c:v>
                </c:pt>
                <c:pt idx="302">
                  <c:v>0.091</c:v>
                </c:pt>
                <c:pt idx="303">
                  <c:v>0.221</c:v>
                </c:pt>
                <c:pt idx="304">
                  <c:v>0.069</c:v>
                </c:pt>
                <c:pt idx="305">
                  <c:v>0.119</c:v>
                </c:pt>
                <c:pt idx="306">
                  <c:v>0.248</c:v>
                </c:pt>
                <c:pt idx="307">
                  <c:v>0.224</c:v>
                </c:pt>
                <c:pt idx="308">
                  <c:v>0.209</c:v>
                </c:pt>
                <c:pt idx="309">
                  <c:v>0.247</c:v>
                </c:pt>
                <c:pt idx="310">
                  <c:v>0.209</c:v>
                </c:pt>
                <c:pt idx="311">
                  <c:v>0.176</c:v>
                </c:pt>
                <c:pt idx="312">
                  <c:v>0.238</c:v>
                </c:pt>
                <c:pt idx="313">
                  <c:v>0.148</c:v>
                </c:pt>
                <c:pt idx="314">
                  <c:v>0.103</c:v>
                </c:pt>
                <c:pt idx="315">
                  <c:v>0.146</c:v>
                </c:pt>
                <c:pt idx="316">
                  <c:v>0.25</c:v>
                </c:pt>
                <c:pt idx="317">
                  <c:v>0.197</c:v>
                </c:pt>
                <c:pt idx="318">
                  <c:v>0.2</c:v>
                </c:pt>
                <c:pt idx="319">
                  <c:v>0.119</c:v>
                </c:pt>
                <c:pt idx="320">
                  <c:v>0.147</c:v>
                </c:pt>
                <c:pt idx="321">
                  <c:v>0.191</c:v>
                </c:pt>
                <c:pt idx="322">
                  <c:v>0.23</c:v>
                </c:pt>
                <c:pt idx="323">
                  <c:v>0.279</c:v>
                </c:pt>
                <c:pt idx="324">
                  <c:v>0.247</c:v>
                </c:pt>
                <c:pt idx="325">
                  <c:v>0.244</c:v>
                </c:pt>
                <c:pt idx="326">
                  <c:v>0.288</c:v>
                </c:pt>
                <c:pt idx="327">
                  <c:v>0.322</c:v>
                </c:pt>
                <c:pt idx="328">
                  <c:v>0.335</c:v>
                </c:pt>
                <c:pt idx="329">
                  <c:v>0.278</c:v>
                </c:pt>
                <c:pt idx="330">
                  <c:v>0.157</c:v>
                </c:pt>
                <c:pt idx="331">
                  <c:v>0.273</c:v>
                </c:pt>
                <c:pt idx="332">
                  <c:v>0.338</c:v>
                </c:pt>
                <c:pt idx="333">
                  <c:v>0.343</c:v>
                </c:pt>
                <c:pt idx="334">
                  <c:v>0.27</c:v>
                </c:pt>
                <c:pt idx="335">
                  <c:v>0.262</c:v>
                </c:pt>
                <c:pt idx="336">
                  <c:v>0.261</c:v>
                </c:pt>
                <c:pt idx="337">
                  <c:v>0.25</c:v>
                </c:pt>
                <c:pt idx="338">
                  <c:v>0.198</c:v>
                </c:pt>
                <c:pt idx="339">
                  <c:v>0.265</c:v>
                </c:pt>
                <c:pt idx="340">
                  <c:v>0.176</c:v>
                </c:pt>
                <c:pt idx="341">
                  <c:v>0.325</c:v>
                </c:pt>
                <c:pt idx="342">
                  <c:v>0.201</c:v>
                </c:pt>
                <c:pt idx="343">
                  <c:v>0.237</c:v>
                </c:pt>
                <c:pt idx="344">
                  <c:v>0.266</c:v>
                </c:pt>
                <c:pt idx="345">
                  <c:v>0.168</c:v>
                </c:pt>
                <c:pt idx="346">
                  <c:v>0.198</c:v>
                </c:pt>
                <c:pt idx="347">
                  <c:v>0.197</c:v>
                </c:pt>
                <c:pt idx="348">
                  <c:v>0.212</c:v>
                </c:pt>
                <c:pt idx="349">
                  <c:v>0.178</c:v>
                </c:pt>
                <c:pt idx="350">
                  <c:v>0.277</c:v>
                </c:pt>
                <c:pt idx="351">
                  <c:v>0.152</c:v>
                </c:pt>
                <c:pt idx="352">
                  <c:v>0.282</c:v>
                </c:pt>
                <c:pt idx="353">
                  <c:v>0.315</c:v>
                </c:pt>
                <c:pt idx="354">
                  <c:v>0.237</c:v>
                </c:pt>
                <c:pt idx="355">
                  <c:v>0.181</c:v>
                </c:pt>
                <c:pt idx="356">
                  <c:v>0.323</c:v>
                </c:pt>
                <c:pt idx="357">
                  <c:v>0.344</c:v>
                </c:pt>
                <c:pt idx="358">
                  <c:v>0.345</c:v>
                </c:pt>
                <c:pt idx="359">
                  <c:v>0.199</c:v>
                </c:pt>
                <c:pt idx="360">
                  <c:v>0.179</c:v>
                </c:pt>
                <c:pt idx="361">
                  <c:v>0.181</c:v>
                </c:pt>
                <c:pt idx="362">
                  <c:v>0.253</c:v>
                </c:pt>
                <c:pt idx="363">
                  <c:v>0.235</c:v>
                </c:pt>
                <c:pt idx="364">
                  <c:v>0.307</c:v>
                </c:pt>
                <c:pt idx="365">
                  <c:v>0.336</c:v>
                </c:pt>
                <c:pt idx="366">
                  <c:v>0.342</c:v>
                </c:pt>
                <c:pt idx="367">
                  <c:v>0.311</c:v>
                </c:pt>
                <c:pt idx="368">
                  <c:v>0.205</c:v>
                </c:pt>
                <c:pt idx="369">
                  <c:v>0.23</c:v>
                </c:pt>
                <c:pt idx="370">
                  <c:v>0.256</c:v>
                </c:pt>
                <c:pt idx="371">
                  <c:v>0.162</c:v>
                </c:pt>
                <c:pt idx="372">
                  <c:v>0.182</c:v>
                </c:pt>
                <c:pt idx="373">
                  <c:v>0.308</c:v>
                </c:pt>
                <c:pt idx="374">
                  <c:v>0.193</c:v>
                </c:pt>
                <c:pt idx="375">
                  <c:v>0.176</c:v>
                </c:pt>
                <c:pt idx="376">
                  <c:v>0.267</c:v>
                </c:pt>
                <c:pt idx="377">
                  <c:v>0.218</c:v>
                </c:pt>
                <c:pt idx="378">
                  <c:v>0.219</c:v>
                </c:pt>
                <c:pt idx="379">
                  <c:v>0.338</c:v>
                </c:pt>
                <c:pt idx="380">
                  <c:v>0.335</c:v>
                </c:pt>
                <c:pt idx="381">
                  <c:v>0.346</c:v>
                </c:pt>
                <c:pt idx="382">
                  <c:v>0.315</c:v>
                </c:pt>
                <c:pt idx="383">
                  <c:v>0.202</c:v>
                </c:pt>
                <c:pt idx="384">
                  <c:v>0.283</c:v>
                </c:pt>
                <c:pt idx="385">
                  <c:v>0.343</c:v>
                </c:pt>
                <c:pt idx="386">
                  <c:v>0.268</c:v>
                </c:pt>
                <c:pt idx="387">
                  <c:v>0.254</c:v>
                </c:pt>
                <c:pt idx="388">
                  <c:v>0.337</c:v>
                </c:pt>
                <c:pt idx="389">
                  <c:v>0.329</c:v>
                </c:pt>
                <c:pt idx="390">
                  <c:v>0.267</c:v>
                </c:pt>
                <c:pt idx="391">
                  <c:v>0.213</c:v>
                </c:pt>
                <c:pt idx="392">
                  <c:v>0.234</c:v>
                </c:pt>
                <c:pt idx="393">
                  <c:v>0.281</c:v>
                </c:pt>
                <c:pt idx="394">
                  <c:v>0.202</c:v>
                </c:pt>
                <c:pt idx="395">
                  <c:v>0.209</c:v>
                </c:pt>
                <c:pt idx="396">
                  <c:v>0.273</c:v>
                </c:pt>
                <c:pt idx="397">
                  <c:v>0.191</c:v>
                </c:pt>
                <c:pt idx="398">
                  <c:v>0.297</c:v>
                </c:pt>
                <c:pt idx="399">
                  <c:v>0.157</c:v>
                </c:pt>
                <c:pt idx="400">
                  <c:v>0.155</c:v>
                </c:pt>
                <c:pt idx="401">
                  <c:v>0.331</c:v>
                </c:pt>
                <c:pt idx="402">
                  <c:v>0.329</c:v>
                </c:pt>
                <c:pt idx="403">
                  <c:v>0.276</c:v>
                </c:pt>
                <c:pt idx="404">
                  <c:v>0.243</c:v>
                </c:pt>
                <c:pt idx="405">
                  <c:v>0.162</c:v>
                </c:pt>
                <c:pt idx="406">
                  <c:v>0.256</c:v>
                </c:pt>
                <c:pt idx="407">
                  <c:v>0.281</c:v>
                </c:pt>
                <c:pt idx="408">
                  <c:v>0.32</c:v>
                </c:pt>
                <c:pt idx="409">
                  <c:v>0.27</c:v>
                </c:pt>
                <c:pt idx="410">
                  <c:v>0.34</c:v>
                </c:pt>
                <c:pt idx="411">
                  <c:v>0.194</c:v>
                </c:pt>
                <c:pt idx="412">
                  <c:v>0.203</c:v>
                </c:pt>
                <c:pt idx="413">
                  <c:v>0.304</c:v>
                </c:pt>
                <c:pt idx="414">
                  <c:v>0.233</c:v>
                </c:pt>
                <c:pt idx="415">
                  <c:v>0.334</c:v>
                </c:pt>
                <c:pt idx="416">
                  <c:v>0.173</c:v>
                </c:pt>
                <c:pt idx="417">
                  <c:v>0.335</c:v>
                </c:pt>
                <c:pt idx="418">
                  <c:v>0.209</c:v>
                </c:pt>
                <c:pt idx="419">
                  <c:v>0.287</c:v>
                </c:pt>
                <c:pt idx="420">
                  <c:v>0.152</c:v>
                </c:pt>
                <c:pt idx="421">
                  <c:v>0.253</c:v>
                </c:pt>
                <c:pt idx="422">
                  <c:v>0.244</c:v>
                </c:pt>
                <c:pt idx="423">
                  <c:v>0.28</c:v>
                </c:pt>
                <c:pt idx="424">
                  <c:v>0.268</c:v>
                </c:pt>
                <c:pt idx="425">
                  <c:v>0.337</c:v>
                </c:pt>
                <c:pt idx="426">
                  <c:v>0.267</c:v>
                </c:pt>
                <c:pt idx="427">
                  <c:v>0.252</c:v>
                </c:pt>
                <c:pt idx="428">
                  <c:v>0.215</c:v>
                </c:pt>
                <c:pt idx="429">
                  <c:v>0.268</c:v>
                </c:pt>
                <c:pt idx="430">
                  <c:v>0.241</c:v>
                </c:pt>
                <c:pt idx="431">
                  <c:v>0.207</c:v>
                </c:pt>
                <c:pt idx="432">
                  <c:v>0.322</c:v>
                </c:pt>
                <c:pt idx="433">
                  <c:v>0.253</c:v>
                </c:pt>
                <c:pt idx="434">
                  <c:v>0.34</c:v>
                </c:pt>
                <c:pt idx="435">
                  <c:v>0.279</c:v>
                </c:pt>
                <c:pt idx="436">
                  <c:v>0.261</c:v>
                </c:pt>
                <c:pt idx="437">
                  <c:v>0.22</c:v>
                </c:pt>
                <c:pt idx="438">
                  <c:v>0.212</c:v>
                </c:pt>
                <c:pt idx="439">
                  <c:v>0.308</c:v>
                </c:pt>
                <c:pt idx="440">
                  <c:v>0.196</c:v>
                </c:pt>
                <c:pt idx="441">
                  <c:v>0.216</c:v>
                </c:pt>
                <c:pt idx="442">
                  <c:v>0.199</c:v>
                </c:pt>
                <c:pt idx="443">
                  <c:v>0.291</c:v>
                </c:pt>
                <c:pt idx="444">
                  <c:v>0.233</c:v>
                </c:pt>
                <c:pt idx="445">
                  <c:v>0.311</c:v>
                </c:pt>
                <c:pt idx="446">
                  <c:v>0.224</c:v>
                </c:pt>
                <c:pt idx="447">
                  <c:v>0.175</c:v>
                </c:pt>
                <c:pt idx="448">
                  <c:v>0.168</c:v>
                </c:pt>
                <c:pt idx="449">
                  <c:v>0.292</c:v>
                </c:pt>
                <c:pt idx="450">
                  <c:v>0.221</c:v>
                </c:pt>
                <c:pt idx="451">
                  <c:v>0.316</c:v>
                </c:pt>
                <c:pt idx="452">
                  <c:v>0.298</c:v>
                </c:pt>
                <c:pt idx="453">
                  <c:v>0.206</c:v>
                </c:pt>
                <c:pt idx="454">
                  <c:v>0.346</c:v>
                </c:pt>
                <c:pt idx="455">
                  <c:v>0.231</c:v>
                </c:pt>
                <c:pt idx="456">
                  <c:v>0.208</c:v>
                </c:pt>
                <c:pt idx="457">
                  <c:v>0.255</c:v>
                </c:pt>
                <c:pt idx="458">
                  <c:v>0.317</c:v>
                </c:pt>
                <c:pt idx="459">
                  <c:v>0.285</c:v>
                </c:pt>
                <c:pt idx="460">
                  <c:v>0.302</c:v>
                </c:pt>
                <c:pt idx="461">
                  <c:v>0.187</c:v>
                </c:pt>
                <c:pt idx="462">
                  <c:v>0.284</c:v>
                </c:pt>
                <c:pt idx="463">
                  <c:v>0.302</c:v>
                </c:pt>
                <c:pt idx="464">
                  <c:v>0.255</c:v>
                </c:pt>
                <c:pt idx="465">
                  <c:v>0.214</c:v>
                </c:pt>
                <c:pt idx="466">
                  <c:v>0.265</c:v>
                </c:pt>
                <c:pt idx="467">
                  <c:v>0.269</c:v>
                </c:pt>
                <c:pt idx="468">
                  <c:v>0.314</c:v>
                </c:pt>
                <c:pt idx="469">
                  <c:v>0.318</c:v>
                </c:pt>
                <c:pt idx="470">
                  <c:v>0.29</c:v>
                </c:pt>
                <c:pt idx="471">
                  <c:v>0.291</c:v>
                </c:pt>
                <c:pt idx="472">
                  <c:v>0.175</c:v>
                </c:pt>
                <c:pt idx="473">
                  <c:v>0.207</c:v>
                </c:pt>
                <c:pt idx="474">
                  <c:v>0.271</c:v>
                </c:pt>
                <c:pt idx="475">
                  <c:v>0.299</c:v>
                </c:pt>
                <c:pt idx="476">
                  <c:v>0.205</c:v>
                </c:pt>
                <c:pt idx="477">
                  <c:v>0.18</c:v>
                </c:pt>
                <c:pt idx="478">
                  <c:v>0.3</c:v>
                </c:pt>
                <c:pt idx="479">
                  <c:v>0.228</c:v>
                </c:pt>
                <c:pt idx="480">
                  <c:v>0.223</c:v>
                </c:pt>
                <c:pt idx="481">
                  <c:v>0.313</c:v>
                </c:pt>
                <c:pt idx="482">
                  <c:v>0.327</c:v>
                </c:pt>
                <c:pt idx="483">
                  <c:v>0.349</c:v>
                </c:pt>
                <c:pt idx="484">
                  <c:v>0.297</c:v>
                </c:pt>
                <c:pt idx="485">
                  <c:v>0.317</c:v>
                </c:pt>
                <c:pt idx="486">
                  <c:v>0.189</c:v>
                </c:pt>
                <c:pt idx="487">
                  <c:v>0.251</c:v>
                </c:pt>
                <c:pt idx="488">
                  <c:v>0.247</c:v>
                </c:pt>
                <c:pt idx="489">
                  <c:v>0.206</c:v>
                </c:pt>
                <c:pt idx="490">
                  <c:v>0.295</c:v>
                </c:pt>
                <c:pt idx="491">
                  <c:v>0.276</c:v>
                </c:pt>
                <c:pt idx="492">
                  <c:v>0.293</c:v>
                </c:pt>
                <c:pt idx="493">
                  <c:v>0.236</c:v>
                </c:pt>
                <c:pt idx="494">
                  <c:v>0.278</c:v>
                </c:pt>
                <c:pt idx="495">
                  <c:v>0.317</c:v>
                </c:pt>
                <c:pt idx="496">
                  <c:v>0.25</c:v>
                </c:pt>
                <c:pt idx="497">
                  <c:v>0.163</c:v>
                </c:pt>
                <c:pt idx="498">
                  <c:v>0.177</c:v>
                </c:pt>
                <c:pt idx="499">
                  <c:v>0.333</c:v>
                </c:pt>
                <c:pt idx="500">
                  <c:v>0.341</c:v>
                </c:pt>
                <c:pt idx="501">
                  <c:v>0.28</c:v>
                </c:pt>
                <c:pt idx="502">
                  <c:v>0.193</c:v>
                </c:pt>
                <c:pt idx="503">
                  <c:v>0.245</c:v>
                </c:pt>
                <c:pt idx="504">
                  <c:v>0.173</c:v>
                </c:pt>
                <c:pt idx="505">
                  <c:v>0.27</c:v>
                </c:pt>
                <c:pt idx="506">
                  <c:v>0.23</c:v>
                </c:pt>
                <c:pt idx="507">
                  <c:v>0.24</c:v>
                </c:pt>
                <c:pt idx="508">
                  <c:v>0.211</c:v>
                </c:pt>
                <c:pt idx="509">
                  <c:v>0.222</c:v>
                </c:pt>
                <c:pt idx="510">
                  <c:v>0.234</c:v>
                </c:pt>
                <c:pt idx="511">
                  <c:v>0.339</c:v>
                </c:pt>
                <c:pt idx="512">
                  <c:v>0.323</c:v>
                </c:pt>
                <c:pt idx="513">
                  <c:v>0.257</c:v>
                </c:pt>
                <c:pt idx="514">
                  <c:v>0.246</c:v>
                </c:pt>
                <c:pt idx="515">
                  <c:v>0.314</c:v>
                </c:pt>
                <c:pt idx="516">
                  <c:v>0.292</c:v>
                </c:pt>
                <c:pt idx="517">
                  <c:v>0.242</c:v>
                </c:pt>
                <c:pt idx="518">
                  <c:v>0.205</c:v>
                </c:pt>
                <c:pt idx="519">
                  <c:v>0.186</c:v>
                </c:pt>
                <c:pt idx="520">
                  <c:v>0.254</c:v>
                </c:pt>
                <c:pt idx="521">
                  <c:v>0.264</c:v>
                </c:pt>
                <c:pt idx="522">
                  <c:v>0.254</c:v>
                </c:pt>
                <c:pt idx="523">
                  <c:v>0.289</c:v>
                </c:pt>
                <c:pt idx="524">
                  <c:v>0.226</c:v>
                </c:pt>
                <c:pt idx="525">
                  <c:v>0.15</c:v>
                </c:pt>
              </c:numCache>
            </c:numRef>
          </c:yVal>
          <c:smooth val="0"/>
        </c:ser>
        <c:dLbls>
          <c:showLegendKey val="0"/>
          <c:showVal val="0"/>
          <c:showCatName val="0"/>
          <c:showSerName val="0"/>
          <c:showPercent val="0"/>
          <c:showBubbleSize val="0"/>
        </c:dLbls>
        <c:axId val="1041429120"/>
        <c:axId val="1041431680"/>
      </c:scatterChart>
      <c:valAx>
        <c:axId val="1041429120"/>
        <c:scaling>
          <c:orientation val="minMax"/>
          <c:max val="525.0"/>
          <c:min val="0.0"/>
        </c:scaling>
        <c:delete val="0"/>
        <c:axPos val="b"/>
        <c:majorTickMark val="out"/>
        <c:minorTickMark val="none"/>
        <c:tickLblPos val="nextTo"/>
        <c:spPr>
          <a:ln w="15875">
            <a:solidFill>
              <a:schemeClr val="tx1"/>
            </a:solidFill>
          </a:ln>
        </c:spPr>
        <c:txPr>
          <a:bodyPr/>
          <a:lstStyle/>
          <a:p>
            <a:pPr>
              <a:defRPr lang="ja-JP">
                <a:solidFill>
                  <a:srgbClr val="FFFFFF"/>
                </a:solidFill>
              </a:defRPr>
            </a:pPr>
            <a:endParaRPr lang="ja-JP"/>
          </a:p>
        </c:txPr>
        <c:crossAx val="1041431680"/>
        <c:crosses val="autoZero"/>
        <c:crossBetween val="midCat"/>
      </c:valAx>
      <c:valAx>
        <c:axId val="1041431680"/>
        <c:scaling>
          <c:orientation val="minMax"/>
          <c:max val="0.5"/>
          <c:min val="0.0"/>
        </c:scaling>
        <c:delete val="0"/>
        <c:axPos val="l"/>
        <c:numFmt formatCode="General" sourceLinked="1"/>
        <c:majorTickMark val="out"/>
        <c:minorTickMark val="none"/>
        <c:tickLblPos val="nextTo"/>
        <c:spPr>
          <a:ln w="15875">
            <a:solidFill>
              <a:schemeClr val="tx1"/>
            </a:solidFill>
          </a:ln>
        </c:spPr>
        <c:txPr>
          <a:bodyPr/>
          <a:lstStyle/>
          <a:p>
            <a:pPr>
              <a:defRPr lang="ja-JP">
                <a:solidFill>
                  <a:srgbClr val="FFFFFF"/>
                </a:solidFill>
              </a:defRPr>
            </a:pPr>
            <a:endParaRPr lang="ja-JP"/>
          </a:p>
        </c:txPr>
        <c:crossAx val="1041429120"/>
        <c:crosses val="autoZero"/>
        <c:crossBetween val="midCat"/>
        <c:majorUnit val="0.25"/>
      </c:valAx>
    </c:plotArea>
    <c:plotVisOnly val="1"/>
    <c:dispBlanksAs val="gap"/>
    <c:showDLblsOverMax val="0"/>
  </c:chart>
  <c:spPr>
    <a:ln>
      <a:noFill/>
    </a:ln>
  </c:spPr>
  <c:txPr>
    <a:bodyPr/>
    <a:lstStyle/>
    <a:p>
      <a:pPr>
        <a:defRPr>
          <a:latin typeface="Helvetica"/>
          <a:cs typeface="Helvetica"/>
        </a:defRPr>
      </a:pPr>
      <a:endParaRPr lang="ja-JP"/>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noFill/>
              <a:ln>
                <a:noFill/>
              </a:ln>
              <a:effectLst/>
            </c:spPr>
          </c:marker>
          <c:trendline>
            <c:spPr>
              <a:ln w="19050">
                <a:solidFill>
                  <a:srgbClr val="FF0000"/>
                </a:solidFill>
              </a:ln>
            </c:spPr>
            <c:trendlineType val="movingAvg"/>
            <c:period val="20"/>
            <c:dispRSqr val="0"/>
            <c:dispEq val="0"/>
          </c:trendline>
          <c:yVal>
            <c:numRef>
              <c:f>Sheet1!$A$5:$TF$5</c:f>
              <c:numCache>
                <c:formatCode>General</c:formatCode>
                <c:ptCount val="526"/>
                <c:pt idx="0">
                  <c:v>0.318</c:v>
                </c:pt>
                <c:pt idx="1">
                  <c:v>0.238</c:v>
                </c:pt>
                <c:pt idx="2">
                  <c:v>0.172</c:v>
                </c:pt>
                <c:pt idx="3">
                  <c:v>0.159</c:v>
                </c:pt>
                <c:pt idx="4">
                  <c:v>0.154</c:v>
                </c:pt>
                <c:pt idx="5">
                  <c:v>0.336</c:v>
                </c:pt>
                <c:pt idx="6">
                  <c:v>0.162</c:v>
                </c:pt>
                <c:pt idx="7">
                  <c:v>0.209</c:v>
                </c:pt>
                <c:pt idx="8">
                  <c:v>0.213</c:v>
                </c:pt>
                <c:pt idx="9">
                  <c:v>0.194</c:v>
                </c:pt>
                <c:pt idx="10">
                  <c:v>0.284</c:v>
                </c:pt>
                <c:pt idx="11">
                  <c:v>0.254</c:v>
                </c:pt>
                <c:pt idx="12">
                  <c:v>0.224</c:v>
                </c:pt>
                <c:pt idx="13">
                  <c:v>0.339</c:v>
                </c:pt>
                <c:pt idx="14">
                  <c:v>0.249</c:v>
                </c:pt>
                <c:pt idx="15">
                  <c:v>0.189</c:v>
                </c:pt>
                <c:pt idx="16">
                  <c:v>0.316</c:v>
                </c:pt>
                <c:pt idx="17">
                  <c:v>0.262</c:v>
                </c:pt>
                <c:pt idx="18">
                  <c:v>0.335</c:v>
                </c:pt>
                <c:pt idx="19">
                  <c:v>0.313</c:v>
                </c:pt>
                <c:pt idx="20">
                  <c:v>0.254</c:v>
                </c:pt>
                <c:pt idx="21">
                  <c:v>0.248</c:v>
                </c:pt>
                <c:pt idx="22">
                  <c:v>0.254</c:v>
                </c:pt>
                <c:pt idx="23">
                  <c:v>0.154</c:v>
                </c:pt>
                <c:pt idx="24">
                  <c:v>0.193</c:v>
                </c:pt>
                <c:pt idx="25">
                  <c:v>0.327</c:v>
                </c:pt>
                <c:pt idx="26">
                  <c:v>0.263</c:v>
                </c:pt>
                <c:pt idx="27">
                  <c:v>0.229</c:v>
                </c:pt>
                <c:pt idx="28">
                  <c:v>0.206</c:v>
                </c:pt>
                <c:pt idx="29">
                  <c:v>0.324</c:v>
                </c:pt>
                <c:pt idx="30">
                  <c:v>0.167</c:v>
                </c:pt>
                <c:pt idx="31">
                  <c:v>0.283</c:v>
                </c:pt>
                <c:pt idx="32">
                  <c:v>0.284</c:v>
                </c:pt>
                <c:pt idx="33">
                  <c:v>0.225</c:v>
                </c:pt>
                <c:pt idx="34">
                  <c:v>0.25</c:v>
                </c:pt>
                <c:pt idx="35">
                  <c:v>0.248</c:v>
                </c:pt>
                <c:pt idx="36">
                  <c:v>0.23</c:v>
                </c:pt>
                <c:pt idx="37">
                  <c:v>0.349</c:v>
                </c:pt>
                <c:pt idx="38">
                  <c:v>0.266</c:v>
                </c:pt>
                <c:pt idx="39">
                  <c:v>0.165</c:v>
                </c:pt>
                <c:pt idx="40">
                  <c:v>0.316</c:v>
                </c:pt>
                <c:pt idx="41">
                  <c:v>0.272</c:v>
                </c:pt>
                <c:pt idx="42">
                  <c:v>0.234</c:v>
                </c:pt>
                <c:pt idx="43">
                  <c:v>0.183</c:v>
                </c:pt>
                <c:pt idx="44">
                  <c:v>0.232</c:v>
                </c:pt>
                <c:pt idx="45">
                  <c:v>0.314</c:v>
                </c:pt>
                <c:pt idx="46">
                  <c:v>0.176</c:v>
                </c:pt>
                <c:pt idx="47">
                  <c:v>0.259</c:v>
                </c:pt>
                <c:pt idx="48">
                  <c:v>0.254</c:v>
                </c:pt>
                <c:pt idx="49">
                  <c:v>0.161</c:v>
                </c:pt>
                <c:pt idx="50">
                  <c:v>0.281</c:v>
                </c:pt>
                <c:pt idx="51">
                  <c:v>0.258</c:v>
                </c:pt>
                <c:pt idx="52">
                  <c:v>0.225</c:v>
                </c:pt>
                <c:pt idx="53">
                  <c:v>0.349</c:v>
                </c:pt>
                <c:pt idx="54">
                  <c:v>0.333</c:v>
                </c:pt>
                <c:pt idx="55">
                  <c:v>0.154</c:v>
                </c:pt>
                <c:pt idx="56">
                  <c:v>0.296</c:v>
                </c:pt>
                <c:pt idx="57">
                  <c:v>0.211</c:v>
                </c:pt>
                <c:pt idx="58">
                  <c:v>0.252</c:v>
                </c:pt>
                <c:pt idx="59">
                  <c:v>0.31</c:v>
                </c:pt>
                <c:pt idx="60">
                  <c:v>0.254</c:v>
                </c:pt>
                <c:pt idx="61">
                  <c:v>0.264</c:v>
                </c:pt>
                <c:pt idx="62">
                  <c:v>0.344</c:v>
                </c:pt>
                <c:pt idx="63">
                  <c:v>0.193</c:v>
                </c:pt>
                <c:pt idx="64">
                  <c:v>0.296</c:v>
                </c:pt>
                <c:pt idx="65">
                  <c:v>0.212</c:v>
                </c:pt>
                <c:pt idx="66">
                  <c:v>0.256</c:v>
                </c:pt>
                <c:pt idx="67">
                  <c:v>0.17</c:v>
                </c:pt>
                <c:pt idx="68">
                  <c:v>0.279</c:v>
                </c:pt>
                <c:pt idx="69">
                  <c:v>0.213</c:v>
                </c:pt>
                <c:pt idx="70">
                  <c:v>0.244</c:v>
                </c:pt>
                <c:pt idx="71">
                  <c:v>0.286</c:v>
                </c:pt>
                <c:pt idx="72">
                  <c:v>0.199</c:v>
                </c:pt>
                <c:pt idx="73">
                  <c:v>0.298</c:v>
                </c:pt>
                <c:pt idx="74">
                  <c:v>0.228</c:v>
                </c:pt>
                <c:pt idx="75">
                  <c:v>0.234</c:v>
                </c:pt>
                <c:pt idx="76">
                  <c:v>0.269</c:v>
                </c:pt>
                <c:pt idx="77">
                  <c:v>0.292</c:v>
                </c:pt>
                <c:pt idx="78">
                  <c:v>0.249</c:v>
                </c:pt>
                <c:pt idx="79">
                  <c:v>0.256</c:v>
                </c:pt>
                <c:pt idx="80">
                  <c:v>0.307</c:v>
                </c:pt>
                <c:pt idx="81">
                  <c:v>0.179</c:v>
                </c:pt>
                <c:pt idx="82">
                  <c:v>0.318</c:v>
                </c:pt>
                <c:pt idx="83">
                  <c:v>0.153</c:v>
                </c:pt>
                <c:pt idx="84">
                  <c:v>0.293</c:v>
                </c:pt>
                <c:pt idx="85">
                  <c:v>0.282</c:v>
                </c:pt>
                <c:pt idx="86">
                  <c:v>0.347</c:v>
                </c:pt>
                <c:pt idx="87">
                  <c:v>0.329</c:v>
                </c:pt>
                <c:pt idx="88">
                  <c:v>0.167</c:v>
                </c:pt>
                <c:pt idx="89">
                  <c:v>0.337</c:v>
                </c:pt>
                <c:pt idx="90">
                  <c:v>0.209</c:v>
                </c:pt>
                <c:pt idx="91">
                  <c:v>0.325</c:v>
                </c:pt>
                <c:pt idx="92">
                  <c:v>0.187</c:v>
                </c:pt>
                <c:pt idx="93">
                  <c:v>0.331</c:v>
                </c:pt>
                <c:pt idx="94">
                  <c:v>0.309</c:v>
                </c:pt>
                <c:pt idx="95">
                  <c:v>0.336</c:v>
                </c:pt>
                <c:pt idx="96">
                  <c:v>0.231</c:v>
                </c:pt>
                <c:pt idx="97">
                  <c:v>0.29</c:v>
                </c:pt>
                <c:pt idx="98">
                  <c:v>0.166</c:v>
                </c:pt>
                <c:pt idx="99">
                  <c:v>0.227</c:v>
                </c:pt>
                <c:pt idx="100">
                  <c:v>0.341</c:v>
                </c:pt>
                <c:pt idx="101">
                  <c:v>0.277</c:v>
                </c:pt>
                <c:pt idx="102">
                  <c:v>0.241</c:v>
                </c:pt>
                <c:pt idx="103">
                  <c:v>0.28</c:v>
                </c:pt>
                <c:pt idx="104">
                  <c:v>0.337</c:v>
                </c:pt>
                <c:pt idx="105">
                  <c:v>0.163</c:v>
                </c:pt>
                <c:pt idx="106">
                  <c:v>0.344</c:v>
                </c:pt>
                <c:pt idx="107">
                  <c:v>0.193</c:v>
                </c:pt>
                <c:pt idx="108">
                  <c:v>0.18</c:v>
                </c:pt>
                <c:pt idx="109">
                  <c:v>0.158</c:v>
                </c:pt>
                <c:pt idx="110">
                  <c:v>0.166</c:v>
                </c:pt>
                <c:pt idx="111">
                  <c:v>0.264</c:v>
                </c:pt>
                <c:pt idx="112">
                  <c:v>0.336</c:v>
                </c:pt>
                <c:pt idx="113">
                  <c:v>0.224</c:v>
                </c:pt>
                <c:pt idx="114">
                  <c:v>0.196</c:v>
                </c:pt>
                <c:pt idx="115">
                  <c:v>0.253</c:v>
                </c:pt>
                <c:pt idx="116">
                  <c:v>0.198</c:v>
                </c:pt>
                <c:pt idx="117">
                  <c:v>0.185</c:v>
                </c:pt>
                <c:pt idx="118">
                  <c:v>0.186</c:v>
                </c:pt>
                <c:pt idx="119">
                  <c:v>0.302</c:v>
                </c:pt>
                <c:pt idx="120">
                  <c:v>0.338</c:v>
                </c:pt>
                <c:pt idx="121">
                  <c:v>0.196</c:v>
                </c:pt>
                <c:pt idx="122">
                  <c:v>0.309</c:v>
                </c:pt>
                <c:pt idx="123">
                  <c:v>0.257</c:v>
                </c:pt>
                <c:pt idx="124">
                  <c:v>0.206</c:v>
                </c:pt>
                <c:pt idx="125">
                  <c:v>0.272</c:v>
                </c:pt>
                <c:pt idx="126">
                  <c:v>0.222</c:v>
                </c:pt>
                <c:pt idx="127">
                  <c:v>0.181</c:v>
                </c:pt>
                <c:pt idx="128">
                  <c:v>0.189</c:v>
                </c:pt>
                <c:pt idx="129">
                  <c:v>0.185</c:v>
                </c:pt>
                <c:pt idx="130">
                  <c:v>0.156</c:v>
                </c:pt>
                <c:pt idx="131">
                  <c:v>0.262</c:v>
                </c:pt>
                <c:pt idx="132">
                  <c:v>0.186</c:v>
                </c:pt>
                <c:pt idx="133">
                  <c:v>0.334</c:v>
                </c:pt>
                <c:pt idx="134">
                  <c:v>0.246</c:v>
                </c:pt>
                <c:pt idx="135">
                  <c:v>0.206</c:v>
                </c:pt>
                <c:pt idx="136">
                  <c:v>0.193</c:v>
                </c:pt>
                <c:pt idx="137">
                  <c:v>0.201</c:v>
                </c:pt>
                <c:pt idx="138">
                  <c:v>0.348</c:v>
                </c:pt>
                <c:pt idx="139">
                  <c:v>0.259</c:v>
                </c:pt>
                <c:pt idx="140">
                  <c:v>0.281</c:v>
                </c:pt>
                <c:pt idx="141">
                  <c:v>0.269</c:v>
                </c:pt>
                <c:pt idx="142">
                  <c:v>0.182</c:v>
                </c:pt>
                <c:pt idx="143">
                  <c:v>0.281</c:v>
                </c:pt>
                <c:pt idx="144">
                  <c:v>0.25</c:v>
                </c:pt>
                <c:pt idx="145">
                  <c:v>0.247</c:v>
                </c:pt>
                <c:pt idx="146">
                  <c:v>0.166</c:v>
                </c:pt>
                <c:pt idx="147">
                  <c:v>0.296</c:v>
                </c:pt>
                <c:pt idx="148">
                  <c:v>0.188</c:v>
                </c:pt>
                <c:pt idx="149">
                  <c:v>0.309</c:v>
                </c:pt>
                <c:pt idx="150">
                  <c:v>0.205</c:v>
                </c:pt>
                <c:pt idx="151">
                  <c:v>0.189</c:v>
                </c:pt>
                <c:pt idx="152">
                  <c:v>0.168</c:v>
                </c:pt>
                <c:pt idx="153">
                  <c:v>0.314</c:v>
                </c:pt>
                <c:pt idx="154">
                  <c:v>0.191</c:v>
                </c:pt>
                <c:pt idx="155">
                  <c:v>0.19</c:v>
                </c:pt>
                <c:pt idx="156">
                  <c:v>0.187</c:v>
                </c:pt>
                <c:pt idx="157">
                  <c:v>0.317</c:v>
                </c:pt>
                <c:pt idx="158">
                  <c:v>0.335</c:v>
                </c:pt>
                <c:pt idx="159">
                  <c:v>0.282</c:v>
                </c:pt>
                <c:pt idx="160">
                  <c:v>0.346</c:v>
                </c:pt>
                <c:pt idx="161">
                  <c:v>0.203</c:v>
                </c:pt>
                <c:pt idx="162">
                  <c:v>0.315</c:v>
                </c:pt>
                <c:pt idx="163">
                  <c:v>0.271</c:v>
                </c:pt>
                <c:pt idx="164">
                  <c:v>0.201</c:v>
                </c:pt>
                <c:pt idx="165">
                  <c:v>0.155</c:v>
                </c:pt>
                <c:pt idx="166">
                  <c:v>0.341</c:v>
                </c:pt>
                <c:pt idx="167">
                  <c:v>0.332</c:v>
                </c:pt>
                <c:pt idx="168">
                  <c:v>0.346</c:v>
                </c:pt>
                <c:pt idx="169">
                  <c:v>0.211</c:v>
                </c:pt>
                <c:pt idx="170">
                  <c:v>0.197</c:v>
                </c:pt>
                <c:pt idx="171">
                  <c:v>0.324</c:v>
                </c:pt>
                <c:pt idx="172">
                  <c:v>0.35</c:v>
                </c:pt>
                <c:pt idx="173">
                  <c:v>0.28</c:v>
                </c:pt>
                <c:pt idx="174">
                  <c:v>0.258</c:v>
                </c:pt>
                <c:pt idx="175">
                  <c:v>0.327</c:v>
                </c:pt>
                <c:pt idx="176">
                  <c:v>0.222</c:v>
                </c:pt>
                <c:pt idx="177">
                  <c:v>0.155</c:v>
                </c:pt>
                <c:pt idx="178">
                  <c:v>0.282</c:v>
                </c:pt>
                <c:pt idx="179">
                  <c:v>0.262</c:v>
                </c:pt>
                <c:pt idx="180">
                  <c:v>0.222</c:v>
                </c:pt>
                <c:pt idx="181">
                  <c:v>0.301</c:v>
                </c:pt>
                <c:pt idx="182">
                  <c:v>0.218</c:v>
                </c:pt>
                <c:pt idx="183">
                  <c:v>0.182</c:v>
                </c:pt>
                <c:pt idx="184">
                  <c:v>0.206</c:v>
                </c:pt>
                <c:pt idx="185">
                  <c:v>0.26</c:v>
                </c:pt>
                <c:pt idx="186">
                  <c:v>0.169</c:v>
                </c:pt>
                <c:pt idx="187">
                  <c:v>0.26</c:v>
                </c:pt>
                <c:pt idx="188">
                  <c:v>0.242</c:v>
                </c:pt>
                <c:pt idx="189">
                  <c:v>0.346</c:v>
                </c:pt>
                <c:pt idx="190">
                  <c:v>0.291</c:v>
                </c:pt>
                <c:pt idx="191">
                  <c:v>0.264</c:v>
                </c:pt>
                <c:pt idx="192">
                  <c:v>0.23</c:v>
                </c:pt>
                <c:pt idx="193">
                  <c:v>0.323</c:v>
                </c:pt>
                <c:pt idx="194">
                  <c:v>0.304</c:v>
                </c:pt>
                <c:pt idx="195">
                  <c:v>0.241</c:v>
                </c:pt>
                <c:pt idx="196">
                  <c:v>0.303</c:v>
                </c:pt>
                <c:pt idx="197">
                  <c:v>0.254</c:v>
                </c:pt>
                <c:pt idx="198">
                  <c:v>0.185</c:v>
                </c:pt>
                <c:pt idx="199">
                  <c:v>0.307</c:v>
                </c:pt>
                <c:pt idx="200">
                  <c:v>0.244</c:v>
                </c:pt>
                <c:pt idx="201">
                  <c:v>0.271</c:v>
                </c:pt>
                <c:pt idx="202">
                  <c:v>0.216</c:v>
                </c:pt>
                <c:pt idx="203">
                  <c:v>0.245</c:v>
                </c:pt>
                <c:pt idx="204">
                  <c:v>0.142</c:v>
                </c:pt>
                <c:pt idx="205">
                  <c:v>0.15</c:v>
                </c:pt>
                <c:pt idx="206">
                  <c:v>0.249</c:v>
                </c:pt>
                <c:pt idx="207">
                  <c:v>0.254</c:v>
                </c:pt>
                <c:pt idx="208">
                  <c:v>0.124</c:v>
                </c:pt>
                <c:pt idx="209">
                  <c:v>0.3</c:v>
                </c:pt>
                <c:pt idx="210">
                  <c:v>0.229</c:v>
                </c:pt>
                <c:pt idx="211">
                  <c:v>0.183</c:v>
                </c:pt>
                <c:pt idx="212">
                  <c:v>0.16</c:v>
                </c:pt>
                <c:pt idx="213">
                  <c:v>0.189</c:v>
                </c:pt>
                <c:pt idx="214">
                  <c:v>0.217</c:v>
                </c:pt>
                <c:pt idx="215">
                  <c:v>0.146</c:v>
                </c:pt>
                <c:pt idx="216">
                  <c:v>0.102</c:v>
                </c:pt>
                <c:pt idx="217">
                  <c:v>0.17</c:v>
                </c:pt>
                <c:pt idx="218">
                  <c:v>0.215</c:v>
                </c:pt>
                <c:pt idx="219">
                  <c:v>0.227</c:v>
                </c:pt>
                <c:pt idx="220">
                  <c:v>0.135</c:v>
                </c:pt>
                <c:pt idx="221">
                  <c:v>0.052</c:v>
                </c:pt>
                <c:pt idx="222">
                  <c:v>0.093</c:v>
                </c:pt>
                <c:pt idx="223">
                  <c:v>0.08</c:v>
                </c:pt>
                <c:pt idx="224">
                  <c:v>0.206</c:v>
                </c:pt>
                <c:pt idx="225">
                  <c:v>0.247</c:v>
                </c:pt>
                <c:pt idx="226">
                  <c:v>0.085</c:v>
                </c:pt>
                <c:pt idx="227">
                  <c:v>0.161</c:v>
                </c:pt>
                <c:pt idx="228">
                  <c:v>0.042</c:v>
                </c:pt>
                <c:pt idx="229">
                  <c:v>0.152</c:v>
                </c:pt>
                <c:pt idx="230">
                  <c:v>0.185</c:v>
                </c:pt>
                <c:pt idx="231">
                  <c:v>0.2</c:v>
                </c:pt>
                <c:pt idx="232">
                  <c:v>0.076</c:v>
                </c:pt>
                <c:pt idx="233">
                  <c:v>0.029</c:v>
                </c:pt>
                <c:pt idx="234">
                  <c:v>0.156</c:v>
                </c:pt>
                <c:pt idx="235">
                  <c:v>0.195</c:v>
                </c:pt>
                <c:pt idx="236">
                  <c:v>0.137</c:v>
                </c:pt>
                <c:pt idx="237">
                  <c:v>0.195</c:v>
                </c:pt>
                <c:pt idx="238">
                  <c:v>0.17</c:v>
                </c:pt>
                <c:pt idx="239">
                  <c:v>0.137</c:v>
                </c:pt>
                <c:pt idx="240">
                  <c:v>0.141</c:v>
                </c:pt>
                <c:pt idx="241">
                  <c:v>0.073</c:v>
                </c:pt>
                <c:pt idx="242">
                  <c:v>0.014</c:v>
                </c:pt>
                <c:pt idx="243">
                  <c:v>0.127</c:v>
                </c:pt>
                <c:pt idx="244">
                  <c:v>0.068</c:v>
                </c:pt>
                <c:pt idx="245">
                  <c:v>0.119</c:v>
                </c:pt>
                <c:pt idx="246">
                  <c:v>0.009</c:v>
                </c:pt>
                <c:pt idx="247">
                  <c:v>0.057</c:v>
                </c:pt>
                <c:pt idx="248">
                  <c:v>0.103</c:v>
                </c:pt>
                <c:pt idx="249">
                  <c:v>0.079</c:v>
                </c:pt>
                <c:pt idx="250">
                  <c:v>0.08</c:v>
                </c:pt>
                <c:pt idx="251">
                  <c:v>0.011</c:v>
                </c:pt>
                <c:pt idx="252">
                  <c:v>0.064</c:v>
                </c:pt>
                <c:pt idx="253">
                  <c:v>0.064</c:v>
                </c:pt>
                <c:pt idx="254">
                  <c:v>0.114</c:v>
                </c:pt>
                <c:pt idx="255">
                  <c:v>0.082</c:v>
                </c:pt>
                <c:pt idx="256">
                  <c:v>0.047</c:v>
                </c:pt>
                <c:pt idx="257">
                  <c:v>0.013</c:v>
                </c:pt>
                <c:pt idx="258">
                  <c:v>0.068</c:v>
                </c:pt>
                <c:pt idx="259">
                  <c:v>0.075</c:v>
                </c:pt>
                <c:pt idx="260">
                  <c:v>0.063</c:v>
                </c:pt>
                <c:pt idx="261">
                  <c:v>0.058</c:v>
                </c:pt>
                <c:pt idx="262">
                  <c:v>0.04</c:v>
                </c:pt>
                <c:pt idx="263">
                  <c:v>0.072</c:v>
                </c:pt>
                <c:pt idx="264">
                  <c:v>0.073</c:v>
                </c:pt>
                <c:pt idx="265">
                  <c:v>0.04</c:v>
                </c:pt>
                <c:pt idx="266">
                  <c:v>0.049</c:v>
                </c:pt>
                <c:pt idx="267">
                  <c:v>0.026</c:v>
                </c:pt>
                <c:pt idx="268">
                  <c:v>0.001</c:v>
                </c:pt>
                <c:pt idx="269">
                  <c:v>0.063</c:v>
                </c:pt>
                <c:pt idx="270">
                  <c:v>0.001</c:v>
                </c:pt>
                <c:pt idx="271">
                  <c:v>0.008</c:v>
                </c:pt>
                <c:pt idx="272">
                  <c:v>0.009</c:v>
                </c:pt>
                <c:pt idx="273">
                  <c:v>0.104</c:v>
                </c:pt>
                <c:pt idx="274">
                  <c:v>0.11</c:v>
                </c:pt>
                <c:pt idx="275">
                  <c:v>0.102</c:v>
                </c:pt>
                <c:pt idx="276">
                  <c:v>0.032</c:v>
                </c:pt>
                <c:pt idx="277">
                  <c:v>0.072</c:v>
                </c:pt>
                <c:pt idx="278">
                  <c:v>0.003</c:v>
                </c:pt>
                <c:pt idx="279">
                  <c:v>0.017</c:v>
                </c:pt>
                <c:pt idx="280">
                  <c:v>0.008</c:v>
                </c:pt>
                <c:pt idx="281">
                  <c:v>0.067</c:v>
                </c:pt>
                <c:pt idx="282">
                  <c:v>0.097</c:v>
                </c:pt>
                <c:pt idx="283">
                  <c:v>0.038</c:v>
                </c:pt>
                <c:pt idx="284">
                  <c:v>0.174</c:v>
                </c:pt>
                <c:pt idx="285">
                  <c:v>0.166</c:v>
                </c:pt>
                <c:pt idx="286">
                  <c:v>0.033</c:v>
                </c:pt>
                <c:pt idx="287">
                  <c:v>0.11</c:v>
                </c:pt>
                <c:pt idx="288">
                  <c:v>0.011</c:v>
                </c:pt>
                <c:pt idx="289">
                  <c:v>0.065</c:v>
                </c:pt>
                <c:pt idx="290">
                  <c:v>0.113</c:v>
                </c:pt>
                <c:pt idx="291">
                  <c:v>0.187</c:v>
                </c:pt>
                <c:pt idx="292">
                  <c:v>0.132</c:v>
                </c:pt>
                <c:pt idx="293">
                  <c:v>0.035</c:v>
                </c:pt>
                <c:pt idx="294">
                  <c:v>0.189</c:v>
                </c:pt>
                <c:pt idx="295">
                  <c:v>0.114</c:v>
                </c:pt>
                <c:pt idx="296">
                  <c:v>0.17</c:v>
                </c:pt>
                <c:pt idx="297">
                  <c:v>0.023</c:v>
                </c:pt>
                <c:pt idx="298">
                  <c:v>0.249</c:v>
                </c:pt>
                <c:pt idx="299">
                  <c:v>0.055</c:v>
                </c:pt>
                <c:pt idx="300">
                  <c:v>0.081</c:v>
                </c:pt>
                <c:pt idx="301">
                  <c:v>0.138</c:v>
                </c:pt>
                <c:pt idx="302">
                  <c:v>0.091</c:v>
                </c:pt>
                <c:pt idx="303">
                  <c:v>0.221</c:v>
                </c:pt>
                <c:pt idx="304">
                  <c:v>0.069</c:v>
                </c:pt>
                <c:pt idx="305">
                  <c:v>0.119</c:v>
                </c:pt>
                <c:pt idx="306">
                  <c:v>0.248</c:v>
                </c:pt>
                <c:pt idx="307">
                  <c:v>0.224</c:v>
                </c:pt>
                <c:pt idx="308">
                  <c:v>0.209</c:v>
                </c:pt>
                <c:pt idx="309">
                  <c:v>0.247</c:v>
                </c:pt>
                <c:pt idx="310">
                  <c:v>0.209</c:v>
                </c:pt>
                <c:pt idx="311">
                  <c:v>0.176</c:v>
                </c:pt>
                <c:pt idx="312">
                  <c:v>0.238</c:v>
                </c:pt>
                <c:pt idx="313">
                  <c:v>0.148</c:v>
                </c:pt>
                <c:pt idx="314">
                  <c:v>0.103</c:v>
                </c:pt>
                <c:pt idx="315">
                  <c:v>0.146</c:v>
                </c:pt>
                <c:pt idx="316">
                  <c:v>0.25</c:v>
                </c:pt>
                <c:pt idx="317">
                  <c:v>0.197</c:v>
                </c:pt>
                <c:pt idx="318">
                  <c:v>0.2</c:v>
                </c:pt>
                <c:pt idx="319">
                  <c:v>0.119</c:v>
                </c:pt>
                <c:pt idx="320">
                  <c:v>0.147</c:v>
                </c:pt>
                <c:pt idx="321">
                  <c:v>0.191</c:v>
                </c:pt>
                <c:pt idx="322">
                  <c:v>0.23</c:v>
                </c:pt>
                <c:pt idx="323">
                  <c:v>0.279</c:v>
                </c:pt>
                <c:pt idx="324">
                  <c:v>0.247</c:v>
                </c:pt>
                <c:pt idx="325">
                  <c:v>0.244</c:v>
                </c:pt>
                <c:pt idx="326">
                  <c:v>0.288</c:v>
                </c:pt>
                <c:pt idx="327">
                  <c:v>0.322</c:v>
                </c:pt>
                <c:pt idx="328">
                  <c:v>0.335</c:v>
                </c:pt>
                <c:pt idx="329">
                  <c:v>0.278</c:v>
                </c:pt>
                <c:pt idx="330">
                  <c:v>0.157</c:v>
                </c:pt>
                <c:pt idx="331">
                  <c:v>0.273</c:v>
                </c:pt>
                <c:pt idx="332">
                  <c:v>0.338</c:v>
                </c:pt>
                <c:pt idx="333">
                  <c:v>0.343</c:v>
                </c:pt>
                <c:pt idx="334">
                  <c:v>0.27</c:v>
                </c:pt>
                <c:pt idx="335">
                  <c:v>0.262</c:v>
                </c:pt>
                <c:pt idx="336">
                  <c:v>0.261</c:v>
                </c:pt>
                <c:pt idx="337">
                  <c:v>0.25</c:v>
                </c:pt>
                <c:pt idx="338">
                  <c:v>0.198</c:v>
                </c:pt>
                <c:pt idx="339">
                  <c:v>0.265</c:v>
                </c:pt>
                <c:pt idx="340">
                  <c:v>0.176</c:v>
                </c:pt>
                <c:pt idx="341">
                  <c:v>0.325</c:v>
                </c:pt>
                <c:pt idx="342">
                  <c:v>0.201</c:v>
                </c:pt>
                <c:pt idx="343">
                  <c:v>0.237</c:v>
                </c:pt>
                <c:pt idx="344">
                  <c:v>0.266</c:v>
                </c:pt>
                <c:pt idx="345">
                  <c:v>0.168</c:v>
                </c:pt>
                <c:pt idx="346">
                  <c:v>0.198</c:v>
                </c:pt>
                <c:pt idx="347">
                  <c:v>0.197</c:v>
                </c:pt>
                <c:pt idx="348">
                  <c:v>0.212</c:v>
                </c:pt>
                <c:pt idx="349">
                  <c:v>0.178</c:v>
                </c:pt>
                <c:pt idx="350">
                  <c:v>0.277</c:v>
                </c:pt>
                <c:pt idx="351">
                  <c:v>0.152</c:v>
                </c:pt>
                <c:pt idx="352">
                  <c:v>0.282</c:v>
                </c:pt>
                <c:pt idx="353">
                  <c:v>0.315</c:v>
                </c:pt>
                <c:pt idx="354">
                  <c:v>0.237</c:v>
                </c:pt>
                <c:pt idx="355">
                  <c:v>0.181</c:v>
                </c:pt>
                <c:pt idx="356">
                  <c:v>0.323</c:v>
                </c:pt>
                <c:pt idx="357">
                  <c:v>0.344</c:v>
                </c:pt>
                <c:pt idx="358">
                  <c:v>0.345</c:v>
                </c:pt>
                <c:pt idx="359">
                  <c:v>0.199</c:v>
                </c:pt>
                <c:pt idx="360">
                  <c:v>0.179</c:v>
                </c:pt>
                <c:pt idx="361">
                  <c:v>0.181</c:v>
                </c:pt>
                <c:pt idx="362">
                  <c:v>0.253</c:v>
                </c:pt>
                <c:pt idx="363">
                  <c:v>0.235</c:v>
                </c:pt>
                <c:pt idx="364">
                  <c:v>0.307</c:v>
                </c:pt>
                <c:pt idx="365">
                  <c:v>0.336</c:v>
                </c:pt>
                <c:pt idx="366">
                  <c:v>0.342</c:v>
                </c:pt>
                <c:pt idx="367">
                  <c:v>0.311</c:v>
                </c:pt>
                <c:pt idx="368">
                  <c:v>0.205</c:v>
                </c:pt>
                <c:pt idx="369">
                  <c:v>0.23</c:v>
                </c:pt>
                <c:pt idx="370">
                  <c:v>0.256</c:v>
                </c:pt>
                <c:pt idx="371">
                  <c:v>0.162</c:v>
                </c:pt>
                <c:pt idx="372">
                  <c:v>0.182</c:v>
                </c:pt>
                <c:pt idx="373">
                  <c:v>0.308</c:v>
                </c:pt>
                <c:pt idx="374">
                  <c:v>0.193</c:v>
                </c:pt>
                <c:pt idx="375">
                  <c:v>0.176</c:v>
                </c:pt>
                <c:pt idx="376">
                  <c:v>0.267</c:v>
                </c:pt>
                <c:pt idx="377">
                  <c:v>0.218</c:v>
                </c:pt>
                <c:pt idx="378">
                  <c:v>0.219</c:v>
                </c:pt>
                <c:pt idx="379">
                  <c:v>0.338</c:v>
                </c:pt>
                <c:pt idx="380">
                  <c:v>0.335</c:v>
                </c:pt>
                <c:pt idx="381">
                  <c:v>0.346</c:v>
                </c:pt>
                <c:pt idx="382">
                  <c:v>0.315</c:v>
                </c:pt>
                <c:pt idx="383">
                  <c:v>0.202</c:v>
                </c:pt>
                <c:pt idx="384">
                  <c:v>0.283</c:v>
                </c:pt>
                <c:pt idx="385">
                  <c:v>0.343</c:v>
                </c:pt>
                <c:pt idx="386">
                  <c:v>0.268</c:v>
                </c:pt>
                <c:pt idx="387">
                  <c:v>0.254</c:v>
                </c:pt>
                <c:pt idx="388">
                  <c:v>0.337</c:v>
                </c:pt>
                <c:pt idx="389">
                  <c:v>0.329</c:v>
                </c:pt>
                <c:pt idx="390">
                  <c:v>0.267</c:v>
                </c:pt>
                <c:pt idx="391">
                  <c:v>0.213</c:v>
                </c:pt>
                <c:pt idx="392">
                  <c:v>0.234</c:v>
                </c:pt>
                <c:pt idx="393">
                  <c:v>0.281</c:v>
                </c:pt>
                <c:pt idx="394">
                  <c:v>0.202</c:v>
                </c:pt>
                <c:pt idx="395">
                  <c:v>0.209</c:v>
                </c:pt>
                <c:pt idx="396">
                  <c:v>0.273</c:v>
                </c:pt>
                <c:pt idx="397">
                  <c:v>0.191</c:v>
                </c:pt>
                <c:pt idx="398">
                  <c:v>0.297</c:v>
                </c:pt>
                <c:pt idx="399">
                  <c:v>0.157</c:v>
                </c:pt>
                <c:pt idx="400">
                  <c:v>0.155</c:v>
                </c:pt>
                <c:pt idx="401">
                  <c:v>0.331</c:v>
                </c:pt>
                <c:pt idx="402">
                  <c:v>0.329</c:v>
                </c:pt>
                <c:pt idx="403">
                  <c:v>0.276</c:v>
                </c:pt>
                <c:pt idx="404">
                  <c:v>0.243</c:v>
                </c:pt>
                <c:pt idx="405">
                  <c:v>0.162</c:v>
                </c:pt>
                <c:pt idx="406">
                  <c:v>0.256</c:v>
                </c:pt>
                <c:pt idx="407">
                  <c:v>0.281</c:v>
                </c:pt>
                <c:pt idx="408">
                  <c:v>0.32</c:v>
                </c:pt>
                <c:pt idx="409">
                  <c:v>0.27</c:v>
                </c:pt>
                <c:pt idx="410">
                  <c:v>0.34</c:v>
                </c:pt>
                <c:pt idx="411">
                  <c:v>0.194</c:v>
                </c:pt>
                <c:pt idx="412">
                  <c:v>0.203</c:v>
                </c:pt>
                <c:pt idx="413">
                  <c:v>0.304</c:v>
                </c:pt>
                <c:pt idx="414">
                  <c:v>0.233</c:v>
                </c:pt>
                <c:pt idx="415">
                  <c:v>0.334</c:v>
                </c:pt>
                <c:pt idx="416">
                  <c:v>0.173</c:v>
                </c:pt>
                <c:pt idx="417">
                  <c:v>0.335</c:v>
                </c:pt>
                <c:pt idx="418">
                  <c:v>0.209</c:v>
                </c:pt>
                <c:pt idx="419">
                  <c:v>0.287</c:v>
                </c:pt>
                <c:pt idx="420">
                  <c:v>0.152</c:v>
                </c:pt>
                <c:pt idx="421">
                  <c:v>0.253</c:v>
                </c:pt>
                <c:pt idx="422">
                  <c:v>0.244</c:v>
                </c:pt>
                <c:pt idx="423">
                  <c:v>0.28</c:v>
                </c:pt>
                <c:pt idx="424">
                  <c:v>0.268</c:v>
                </c:pt>
                <c:pt idx="425">
                  <c:v>0.337</c:v>
                </c:pt>
                <c:pt idx="426">
                  <c:v>0.267</c:v>
                </c:pt>
                <c:pt idx="427">
                  <c:v>0.252</c:v>
                </c:pt>
                <c:pt idx="428">
                  <c:v>0.215</c:v>
                </c:pt>
                <c:pt idx="429">
                  <c:v>0.268</c:v>
                </c:pt>
                <c:pt idx="430">
                  <c:v>0.241</c:v>
                </c:pt>
                <c:pt idx="431">
                  <c:v>0.207</c:v>
                </c:pt>
                <c:pt idx="432">
                  <c:v>0.322</c:v>
                </c:pt>
                <c:pt idx="433">
                  <c:v>0.253</c:v>
                </c:pt>
                <c:pt idx="434">
                  <c:v>0.34</c:v>
                </c:pt>
                <c:pt idx="435">
                  <c:v>0.279</c:v>
                </c:pt>
                <c:pt idx="436">
                  <c:v>0.261</c:v>
                </c:pt>
                <c:pt idx="437">
                  <c:v>0.22</c:v>
                </c:pt>
                <c:pt idx="438">
                  <c:v>0.212</c:v>
                </c:pt>
                <c:pt idx="439">
                  <c:v>0.308</c:v>
                </c:pt>
                <c:pt idx="440">
                  <c:v>0.196</c:v>
                </c:pt>
                <c:pt idx="441">
                  <c:v>0.216</c:v>
                </c:pt>
                <c:pt idx="442">
                  <c:v>0.199</c:v>
                </c:pt>
                <c:pt idx="443">
                  <c:v>0.291</c:v>
                </c:pt>
                <c:pt idx="444">
                  <c:v>0.233</c:v>
                </c:pt>
                <c:pt idx="445">
                  <c:v>0.311</c:v>
                </c:pt>
                <c:pt idx="446">
                  <c:v>0.224</c:v>
                </c:pt>
                <c:pt idx="447">
                  <c:v>0.175</c:v>
                </c:pt>
                <c:pt idx="448">
                  <c:v>0.168</c:v>
                </c:pt>
                <c:pt idx="449">
                  <c:v>0.292</c:v>
                </c:pt>
                <c:pt idx="450">
                  <c:v>0.221</c:v>
                </c:pt>
                <c:pt idx="451">
                  <c:v>0.316</c:v>
                </c:pt>
                <c:pt idx="452">
                  <c:v>0.298</c:v>
                </c:pt>
                <c:pt idx="453">
                  <c:v>0.206</c:v>
                </c:pt>
                <c:pt idx="454">
                  <c:v>0.346</c:v>
                </c:pt>
                <c:pt idx="455">
                  <c:v>0.231</c:v>
                </c:pt>
                <c:pt idx="456">
                  <c:v>0.208</c:v>
                </c:pt>
                <c:pt idx="457">
                  <c:v>0.255</c:v>
                </c:pt>
                <c:pt idx="458">
                  <c:v>0.317</c:v>
                </c:pt>
                <c:pt idx="459">
                  <c:v>0.285</c:v>
                </c:pt>
                <c:pt idx="460">
                  <c:v>0.302</c:v>
                </c:pt>
                <c:pt idx="461">
                  <c:v>0.187</c:v>
                </c:pt>
                <c:pt idx="462">
                  <c:v>0.284</c:v>
                </c:pt>
                <c:pt idx="463">
                  <c:v>0.302</c:v>
                </c:pt>
                <c:pt idx="464">
                  <c:v>0.255</c:v>
                </c:pt>
                <c:pt idx="465">
                  <c:v>0.214</c:v>
                </c:pt>
                <c:pt idx="466">
                  <c:v>0.265</c:v>
                </c:pt>
                <c:pt idx="467">
                  <c:v>0.269</c:v>
                </c:pt>
                <c:pt idx="468">
                  <c:v>0.314</c:v>
                </c:pt>
                <c:pt idx="469">
                  <c:v>0.318</c:v>
                </c:pt>
                <c:pt idx="470">
                  <c:v>0.29</c:v>
                </c:pt>
                <c:pt idx="471">
                  <c:v>0.291</c:v>
                </c:pt>
                <c:pt idx="472">
                  <c:v>0.175</c:v>
                </c:pt>
                <c:pt idx="473">
                  <c:v>0.207</c:v>
                </c:pt>
                <c:pt idx="474">
                  <c:v>0.271</c:v>
                </c:pt>
                <c:pt idx="475">
                  <c:v>0.299</c:v>
                </c:pt>
                <c:pt idx="476">
                  <c:v>0.205</c:v>
                </c:pt>
                <c:pt idx="477">
                  <c:v>0.18</c:v>
                </c:pt>
                <c:pt idx="478">
                  <c:v>0.3</c:v>
                </c:pt>
                <c:pt idx="479">
                  <c:v>0.228</c:v>
                </c:pt>
                <c:pt idx="480">
                  <c:v>0.223</c:v>
                </c:pt>
                <c:pt idx="481">
                  <c:v>0.313</c:v>
                </c:pt>
                <c:pt idx="482">
                  <c:v>0.327</c:v>
                </c:pt>
                <c:pt idx="483">
                  <c:v>0.349</c:v>
                </c:pt>
                <c:pt idx="484">
                  <c:v>0.297</c:v>
                </c:pt>
                <c:pt idx="485">
                  <c:v>0.317</c:v>
                </c:pt>
                <c:pt idx="486">
                  <c:v>0.189</c:v>
                </c:pt>
                <c:pt idx="487">
                  <c:v>0.251</c:v>
                </c:pt>
                <c:pt idx="488">
                  <c:v>0.247</c:v>
                </c:pt>
                <c:pt idx="489">
                  <c:v>0.206</c:v>
                </c:pt>
                <c:pt idx="490">
                  <c:v>0.295</c:v>
                </c:pt>
                <c:pt idx="491">
                  <c:v>0.276</c:v>
                </c:pt>
                <c:pt idx="492">
                  <c:v>0.293</c:v>
                </c:pt>
                <c:pt idx="493">
                  <c:v>0.236</c:v>
                </c:pt>
                <c:pt idx="494">
                  <c:v>0.278</c:v>
                </c:pt>
                <c:pt idx="495">
                  <c:v>0.317</c:v>
                </c:pt>
                <c:pt idx="496">
                  <c:v>0.25</c:v>
                </c:pt>
                <c:pt idx="497">
                  <c:v>0.163</c:v>
                </c:pt>
                <c:pt idx="498">
                  <c:v>0.177</c:v>
                </c:pt>
                <c:pt idx="499">
                  <c:v>0.333</c:v>
                </c:pt>
                <c:pt idx="500">
                  <c:v>0.341</c:v>
                </c:pt>
                <c:pt idx="501">
                  <c:v>0.28</c:v>
                </c:pt>
                <c:pt idx="502">
                  <c:v>0.193</c:v>
                </c:pt>
                <c:pt idx="503">
                  <c:v>0.245</c:v>
                </c:pt>
                <c:pt idx="504">
                  <c:v>0.173</c:v>
                </c:pt>
                <c:pt idx="505">
                  <c:v>0.27</c:v>
                </c:pt>
                <c:pt idx="506">
                  <c:v>0.23</c:v>
                </c:pt>
                <c:pt idx="507">
                  <c:v>0.24</c:v>
                </c:pt>
                <c:pt idx="508">
                  <c:v>0.211</c:v>
                </c:pt>
                <c:pt idx="509">
                  <c:v>0.222</c:v>
                </c:pt>
                <c:pt idx="510">
                  <c:v>0.234</c:v>
                </c:pt>
                <c:pt idx="511">
                  <c:v>0.339</c:v>
                </c:pt>
                <c:pt idx="512">
                  <c:v>0.323</c:v>
                </c:pt>
                <c:pt idx="513">
                  <c:v>0.257</c:v>
                </c:pt>
                <c:pt idx="514">
                  <c:v>0.246</c:v>
                </c:pt>
                <c:pt idx="515">
                  <c:v>0.314</c:v>
                </c:pt>
                <c:pt idx="516">
                  <c:v>0.292</c:v>
                </c:pt>
                <c:pt idx="517">
                  <c:v>0.242</c:v>
                </c:pt>
                <c:pt idx="518">
                  <c:v>0.205</c:v>
                </c:pt>
                <c:pt idx="519">
                  <c:v>0.186</c:v>
                </c:pt>
                <c:pt idx="520">
                  <c:v>0.254</c:v>
                </c:pt>
                <c:pt idx="521">
                  <c:v>0.264</c:v>
                </c:pt>
                <c:pt idx="522">
                  <c:v>0.254</c:v>
                </c:pt>
                <c:pt idx="523">
                  <c:v>0.289</c:v>
                </c:pt>
                <c:pt idx="524">
                  <c:v>0.226</c:v>
                </c:pt>
                <c:pt idx="525">
                  <c:v>0.15</c:v>
                </c:pt>
              </c:numCache>
            </c:numRef>
          </c:yVal>
          <c:smooth val="0"/>
        </c:ser>
        <c:dLbls>
          <c:showLegendKey val="0"/>
          <c:showVal val="0"/>
          <c:showCatName val="0"/>
          <c:showSerName val="0"/>
          <c:showPercent val="0"/>
          <c:showBubbleSize val="0"/>
        </c:dLbls>
        <c:axId val="988831552"/>
        <c:axId val="989583696"/>
      </c:scatterChart>
      <c:valAx>
        <c:axId val="988831552"/>
        <c:scaling>
          <c:orientation val="minMax"/>
          <c:max val="525.0"/>
          <c:min val="0.0"/>
        </c:scaling>
        <c:delete val="1"/>
        <c:axPos val="b"/>
        <c:majorTickMark val="out"/>
        <c:minorTickMark val="none"/>
        <c:tickLblPos val="nextTo"/>
        <c:crossAx val="989583696"/>
        <c:crosses val="autoZero"/>
        <c:crossBetween val="midCat"/>
      </c:valAx>
      <c:valAx>
        <c:axId val="989583696"/>
        <c:scaling>
          <c:orientation val="minMax"/>
          <c:max val="0.5"/>
          <c:min val="0.0"/>
        </c:scaling>
        <c:delete val="1"/>
        <c:axPos val="l"/>
        <c:numFmt formatCode="General" sourceLinked="1"/>
        <c:majorTickMark val="out"/>
        <c:minorTickMark val="none"/>
        <c:tickLblPos val="nextTo"/>
        <c:crossAx val="988831552"/>
        <c:crosses val="autoZero"/>
        <c:crossBetween val="midCat"/>
        <c:majorUnit val="0.25"/>
      </c:valAx>
      <c:spPr>
        <a:noFill/>
      </c:spPr>
    </c:plotArea>
    <c:plotVisOnly val="1"/>
    <c:dispBlanksAs val="gap"/>
    <c:showDLblsOverMax val="0"/>
  </c:chart>
  <c:spPr>
    <a:noFill/>
    <a:ln>
      <a:noFill/>
    </a:ln>
  </c:spPr>
  <c:txPr>
    <a:bodyPr/>
    <a:lstStyle/>
    <a:p>
      <a:pPr>
        <a:defRPr>
          <a:latin typeface="Helvetica"/>
          <a:cs typeface="Helvetica"/>
        </a:defRPr>
      </a:pPr>
      <a:endParaRPr lang="ja-JP"/>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solidFill>
                <a:srgbClr val="3366FF"/>
              </a:solidFill>
              <a:ln>
                <a:noFill/>
              </a:ln>
              <a:effectLst/>
            </c:spPr>
          </c:marker>
          <c:yVal>
            <c:numRef>
              <c:f>Sheet1!$A$4:$TF$4</c:f>
              <c:numCache>
                <c:formatCode>General</c:formatCode>
                <c:ptCount val="526"/>
                <c:pt idx="0">
                  <c:v>0.327</c:v>
                </c:pt>
                <c:pt idx="1">
                  <c:v>0.224</c:v>
                </c:pt>
                <c:pt idx="2">
                  <c:v>0.337</c:v>
                </c:pt>
                <c:pt idx="3">
                  <c:v>0.222</c:v>
                </c:pt>
                <c:pt idx="4">
                  <c:v>0.293</c:v>
                </c:pt>
                <c:pt idx="5">
                  <c:v>0.202</c:v>
                </c:pt>
                <c:pt idx="6">
                  <c:v>0.169</c:v>
                </c:pt>
                <c:pt idx="7">
                  <c:v>0.327</c:v>
                </c:pt>
                <c:pt idx="8">
                  <c:v>0.288</c:v>
                </c:pt>
                <c:pt idx="9">
                  <c:v>0.274</c:v>
                </c:pt>
                <c:pt idx="10">
                  <c:v>0.274</c:v>
                </c:pt>
                <c:pt idx="11">
                  <c:v>0.173</c:v>
                </c:pt>
                <c:pt idx="12">
                  <c:v>0.18</c:v>
                </c:pt>
                <c:pt idx="13">
                  <c:v>0.339</c:v>
                </c:pt>
                <c:pt idx="14">
                  <c:v>0.18</c:v>
                </c:pt>
                <c:pt idx="15">
                  <c:v>0.306</c:v>
                </c:pt>
                <c:pt idx="16">
                  <c:v>0.182</c:v>
                </c:pt>
                <c:pt idx="17">
                  <c:v>0.165</c:v>
                </c:pt>
                <c:pt idx="18">
                  <c:v>0.274</c:v>
                </c:pt>
                <c:pt idx="19">
                  <c:v>0.194</c:v>
                </c:pt>
                <c:pt idx="20">
                  <c:v>0.343</c:v>
                </c:pt>
                <c:pt idx="21">
                  <c:v>0.277</c:v>
                </c:pt>
                <c:pt idx="22">
                  <c:v>0.206</c:v>
                </c:pt>
                <c:pt idx="23">
                  <c:v>0.239</c:v>
                </c:pt>
                <c:pt idx="24">
                  <c:v>0.237</c:v>
                </c:pt>
                <c:pt idx="25">
                  <c:v>0.262</c:v>
                </c:pt>
                <c:pt idx="26">
                  <c:v>0.187</c:v>
                </c:pt>
                <c:pt idx="27">
                  <c:v>0.196</c:v>
                </c:pt>
                <c:pt idx="28">
                  <c:v>0.269</c:v>
                </c:pt>
                <c:pt idx="29">
                  <c:v>0.205</c:v>
                </c:pt>
                <c:pt idx="30">
                  <c:v>0.35</c:v>
                </c:pt>
                <c:pt idx="31">
                  <c:v>0.248</c:v>
                </c:pt>
                <c:pt idx="32">
                  <c:v>0.23</c:v>
                </c:pt>
                <c:pt idx="33">
                  <c:v>0.188</c:v>
                </c:pt>
                <c:pt idx="34">
                  <c:v>0.328</c:v>
                </c:pt>
                <c:pt idx="35">
                  <c:v>0.19</c:v>
                </c:pt>
                <c:pt idx="36">
                  <c:v>0.231</c:v>
                </c:pt>
                <c:pt idx="37">
                  <c:v>0.24</c:v>
                </c:pt>
                <c:pt idx="38">
                  <c:v>0.278</c:v>
                </c:pt>
                <c:pt idx="39">
                  <c:v>0.176</c:v>
                </c:pt>
                <c:pt idx="40">
                  <c:v>0.215</c:v>
                </c:pt>
                <c:pt idx="41">
                  <c:v>0.236</c:v>
                </c:pt>
                <c:pt idx="42">
                  <c:v>0.293</c:v>
                </c:pt>
                <c:pt idx="43">
                  <c:v>0.184</c:v>
                </c:pt>
                <c:pt idx="44">
                  <c:v>0.312</c:v>
                </c:pt>
                <c:pt idx="45">
                  <c:v>0.32</c:v>
                </c:pt>
                <c:pt idx="46">
                  <c:v>0.192</c:v>
                </c:pt>
                <c:pt idx="47">
                  <c:v>0.222</c:v>
                </c:pt>
                <c:pt idx="48">
                  <c:v>0.301</c:v>
                </c:pt>
                <c:pt idx="49">
                  <c:v>0.179</c:v>
                </c:pt>
                <c:pt idx="50">
                  <c:v>0.26</c:v>
                </c:pt>
                <c:pt idx="51">
                  <c:v>0.235</c:v>
                </c:pt>
                <c:pt idx="52">
                  <c:v>0.202</c:v>
                </c:pt>
                <c:pt idx="53">
                  <c:v>0.228</c:v>
                </c:pt>
                <c:pt idx="54">
                  <c:v>0.251</c:v>
                </c:pt>
                <c:pt idx="55">
                  <c:v>0.169</c:v>
                </c:pt>
                <c:pt idx="56">
                  <c:v>0.279</c:v>
                </c:pt>
                <c:pt idx="57">
                  <c:v>0.182</c:v>
                </c:pt>
                <c:pt idx="58">
                  <c:v>0.339</c:v>
                </c:pt>
                <c:pt idx="59">
                  <c:v>0.235</c:v>
                </c:pt>
                <c:pt idx="60">
                  <c:v>0.245</c:v>
                </c:pt>
                <c:pt idx="61">
                  <c:v>0.288</c:v>
                </c:pt>
                <c:pt idx="62">
                  <c:v>0.245</c:v>
                </c:pt>
                <c:pt idx="63">
                  <c:v>0.218</c:v>
                </c:pt>
                <c:pt idx="64">
                  <c:v>0.3</c:v>
                </c:pt>
                <c:pt idx="65">
                  <c:v>0.319</c:v>
                </c:pt>
                <c:pt idx="66">
                  <c:v>0.165</c:v>
                </c:pt>
                <c:pt idx="67">
                  <c:v>0.259</c:v>
                </c:pt>
                <c:pt idx="68">
                  <c:v>0.273</c:v>
                </c:pt>
                <c:pt idx="69">
                  <c:v>0.198</c:v>
                </c:pt>
                <c:pt idx="70">
                  <c:v>0.271</c:v>
                </c:pt>
                <c:pt idx="71">
                  <c:v>0.247</c:v>
                </c:pt>
                <c:pt idx="72">
                  <c:v>0.224</c:v>
                </c:pt>
                <c:pt idx="73">
                  <c:v>0.197</c:v>
                </c:pt>
                <c:pt idx="74">
                  <c:v>0.261</c:v>
                </c:pt>
                <c:pt idx="75">
                  <c:v>0.196</c:v>
                </c:pt>
                <c:pt idx="76">
                  <c:v>0.196</c:v>
                </c:pt>
                <c:pt idx="77">
                  <c:v>0.342</c:v>
                </c:pt>
                <c:pt idx="78">
                  <c:v>0.166</c:v>
                </c:pt>
                <c:pt idx="79">
                  <c:v>0.285</c:v>
                </c:pt>
                <c:pt idx="80">
                  <c:v>0.199</c:v>
                </c:pt>
                <c:pt idx="81">
                  <c:v>0.242</c:v>
                </c:pt>
                <c:pt idx="82">
                  <c:v>0.226</c:v>
                </c:pt>
                <c:pt idx="83">
                  <c:v>0.28</c:v>
                </c:pt>
                <c:pt idx="84">
                  <c:v>0.249</c:v>
                </c:pt>
                <c:pt idx="85">
                  <c:v>0.207</c:v>
                </c:pt>
                <c:pt idx="86">
                  <c:v>0.257</c:v>
                </c:pt>
                <c:pt idx="87">
                  <c:v>0.265</c:v>
                </c:pt>
                <c:pt idx="88">
                  <c:v>0.328</c:v>
                </c:pt>
                <c:pt idx="89">
                  <c:v>0.337</c:v>
                </c:pt>
                <c:pt idx="90">
                  <c:v>0.228</c:v>
                </c:pt>
                <c:pt idx="91">
                  <c:v>0.233</c:v>
                </c:pt>
                <c:pt idx="92">
                  <c:v>0.307</c:v>
                </c:pt>
                <c:pt idx="93">
                  <c:v>0.301</c:v>
                </c:pt>
                <c:pt idx="94">
                  <c:v>0.154</c:v>
                </c:pt>
                <c:pt idx="95">
                  <c:v>0.285</c:v>
                </c:pt>
                <c:pt idx="96">
                  <c:v>0.346</c:v>
                </c:pt>
                <c:pt idx="97">
                  <c:v>0.278</c:v>
                </c:pt>
                <c:pt idx="98">
                  <c:v>0.197</c:v>
                </c:pt>
                <c:pt idx="99">
                  <c:v>0.342</c:v>
                </c:pt>
                <c:pt idx="100">
                  <c:v>0.3</c:v>
                </c:pt>
                <c:pt idx="101">
                  <c:v>0.151</c:v>
                </c:pt>
                <c:pt idx="102">
                  <c:v>0.299</c:v>
                </c:pt>
                <c:pt idx="103">
                  <c:v>0.241</c:v>
                </c:pt>
                <c:pt idx="104">
                  <c:v>0.165</c:v>
                </c:pt>
                <c:pt idx="105">
                  <c:v>0.35</c:v>
                </c:pt>
                <c:pt idx="106">
                  <c:v>0.339</c:v>
                </c:pt>
                <c:pt idx="107">
                  <c:v>0.305</c:v>
                </c:pt>
                <c:pt idx="108">
                  <c:v>0.169</c:v>
                </c:pt>
                <c:pt idx="109">
                  <c:v>0.274</c:v>
                </c:pt>
                <c:pt idx="110">
                  <c:v>0.248</c:v>
                </c:pt>
                <c:pt idx="111">
                  <c:v>0.243</c:v>
                </c:pt>
                <c:pt idx="112">
                  <c:v>0.33</c:v>
                </c:pt>
                <c:pt idx="113">
                  <c:v>0.336</c:v>
                </c:pt>
                <c:pt idx="114">
                  <c:v>0.24</c:v>
                </c:pt>
                <c:pt idx="115">
                  <c:v>0.299</c:v>
                </c:pt>
                <c:pt idx="116">
                  <c:v>0.178</c:v>
                </c:pt>
                <c:pt idx="117">
                  <c:v>0.186</c:v>
                </c:pt>
                <c:pt idx="118">
                  <c:v>0.298</c:v>
                </c:pt>
                <c:pt idx="119">
                  <c:v>0.289</c:v>
                </c:pt>
                <c:pt idx="120">
                  <c:v>0.16</c:v>
                </c:pt>
                <c:pt idx="121">
                  <c:v>0.288</c:v>
                </c:pt>
                <c:pt idx="122">
                  <c:v>0.226</c:v>
                </c:pt>
                <c:pt idx="123">
                  <c:v>0.266</c:v>
                </c:pt>
                <c:pt idx="124">
                  <c:v>0.18</c:v>
                </c:pt>
                <c:pt idx="125">
                  <c:v>0.267</c:v>
                </c:pt>
                <c:pt idx="126">
                  <c:v>0.202</c:v>
                </c:pt>
                <c:pt idx="127">
                  <c:v>0.273</c:v>
                </c:pt>
                <c:pt idx="128">
                  <c:v>0.336</c:v>
                </c:pt>
                <c:pt idx="129">
                  <c:v>0.283</c:v>
                </c:pt>
                <c:pt idx="130">
                  <c:v>0.193</c:v>
                </c:pt>
                <c:pt idx="131">
                  <c:v>0.29</c:v>
                </c:pt>
                <c:pt idx="132">
                  <c:v>0.279</c:v>
                </c:pt>
                <c:pt idx="133">
                  <c:v>0.194</c:v>
                </c:pt>
                <c:pt idx="134">
                  <c:v>0.28</c:v>
                </c:pt>
                <c:pt idx="135">
                  <c:v>0.202</c:v>
                </c:pt>
                <c:pt idx="136">
                  <c:v>0.225</c:v>
                </c:pt>
                <c:pt idx="137">
                  <c:v>0.349</c:v>
                </c:pt>
                <c:pt idx="138">
                  <c:v>0.284</c:v>
                </c:pt>
                <c:pt idx="139">
                  <c:v>0.347</c:v>
                </c:pt>
                <c:pt idx="140">
                  <c:v>0.246</c:v>
                </c:pt>
                <c:pt idx="141">
                  <c:v>0.291</c:v>
                </c:pt>
                <c:pt idx="142">
                  <c:v>0.264</c:v>
                </c:pt>
                <c:pt idx="143">
                  <c:v>0.186</c:v>
                </c:pt>
                <c:pt idx="144">
                  <c:v>0.267</c:v>
                </c:pt>
                <c:pt idx="145">
                  <c:v>0.286</c:v>
                </c:pt>
                <c:pt idx="146">
                  <c:v>0.259</c:v>
                </c:pt>
                <c:pt idx="147">
                  <c:v>0.305</c:v>
                </c:pt>
                <c:pt idx="148">
                  <c:v>0.29</c:v>
                </c:pt>
                <c:pt idx="149">
                  <c:v>0.316</c:v>
                </c:pt>
                <c:pt idx="150">
                  <c:v>0.18</c:v>
                </c:pt>
                <c:pt idx="151">
                  <c:v>0.277</c:v>
                </c:pt>
                <c:pt idx="152">
                  <c:v>0.254</c:v>
                </c:pt>
                <c:pt idx="153">
                  <c:v>0.297</c:v>
                </c:pt>
                <c:pt idx="154">
                  <c:v>0.35</c:v>
                </c:pt>
                <c:pt idx="155">
                  <c:v>0.245</c:v>
                </c:pt>
                <c:pt idx="156">
                  <c:v>0.337</c:v>
                </c:pt>
                <c:pt idx="157">
                  <c:v>0.165</c:v>
                </c:pt>
                <c:pt idx="158">
                  <c:v>0.337</c:v>
                </c:pt>
                <c:pt idx="159">
                  <c:v>0.257</c:v>
                </c:pt>
                <c:pt idx="160">
                  <c:v>0.239</c:v>
                </c:pt>
                <c:pt idx="161">
                  <c:v>0.34</c:v>
                </c:pt>
                <c:pt idx="162">
                  <c:v>0.235</c:v>
                </c:pt>
                <c:pt idx="163">
                  <c:v>0.333</c:v>
                </c:pt>
                <c:pt idx="164">
                  <c:v>0.229</c:v>
                </c:pt>
                <c:pt idx="165">
                  <c:v>0.313</c:v>
                </c:pt>
                <c:pt idx="166">
                  <c:v>0.273</c:v>
                </c:pt>
                <c:pt idx="167">
                  <c:v>0.199</c:v>
                </c:pt>
                <c:pt idx="168">
                  <c:v>0.166</c:v>
                </c:pt>
                <c:pt idx="169">
                  <c:v>0.343</c:v>
                </c:pt>
                <c:pt idx="170">
                  <c:v>0.334</c:v>
                </c:pt>
                <c:pt idx="171">
                  <c:v>0.248</c:v>
                </c:pt>
                <c:pt idx="172">
                  <c:v>0.28</c:v>
                </c:pt>
                <c:pt idx="173">
                  <c:v>0.29</c:v>
                </c:pt>
                <c:pt idx="174">
                  <c:v>0.209</c:v>
                </c:pt>
                <c:pt idx="175">
                  <c:v>0.254</c:v>
                </c:pt>
                <c:pt idx="176">
                  <c:v>0.2</c:v>
                </c:pt>
                <c:pt idx="177">
                  <c:v>0.21</c:v>
                </c:pt>
                <c:pt idx="178">
                  <c:v>0.297</c:v>
                </c:pt>
                <c:pt idx="179">
                  <c:v>0.162</c:v>
                </c:pt>
                <c:pt idx="180">
                  <c:v>0.255</c:v>
                </c:pt>
                <c:pt idx="181">
                  <c:v>0.221</c:v>
                </c:pt>
                <c:pt idx="182">
                  <c:v>0.154</c:v>
                </c:pt>
                <c:pt idx="183">
                  <c:v>0.283</c:v>
                </c:pt>
                <c:pt idx="184">
                  <c:v>0.235</c:v>
                </c:pt>
                <c:pt idx="185">
                  <c:v>0.311</c:v>
                </c:pt>
                <c:pt idx="186">
                  <c:v>0.297</c:v>
                </c:pt>
                <c:pt idx="187">
                  <c:v>0.339</c:v>
                </c:pt>
                <c:pt idx="188">
                  <c:v>0.342</c:v>
                </c:pt>
                <c:pt idx="189">
                  <c:v>0.241</c:v>
                </c:pt>
                <c:pt idx="190">
                  <c:v>0.255</c:v>
                </c:pt>
                <c:pt idx="191">
                  <c:v>0.203</c:v>
                </c:pt>
                <c:pt idx="192">
                  <c:v>0.319</c:v>
                </c:pt>
                <c:pt idx="193">
                  <c:v>0.232</c:v>
                </c:pt>
                <c:pt idx="194">
                  <c:v>0.16</c:v>
                </c:pt>
                <c:pt idx="195">
                  <c:v>0.266</c:v>
                </c:pt>
                <c:pt idx="196">
                  <c:v>0.233</c:v>
                </c:pt>
                <c:pt idx="197">
                  <c:v>0.177</c:v>
                </c:pt>
                <c:pt idx="198">
                  <c:v>0.157</c:v>
                </c:pt>
                <c:pt idx="199">
                  <c:v>0.335</c:v>
                </c:pt>
                <c:pt idx="200">
                  <c:v>0.305</c:v>
                </c:pt>
                <c:pt idx="201">
                  <c:v>0.292</c:v>
                </c:pt>
                <c:pt idx="202">
                  <c:v>0.297</c:v>
                </c:pt>
                <c:pt idx="203">
                  <c:v>0.322</c:v>
                </c:pt>
                <c:pt idx="204">
                  <c:v>0.227</c:v>
                </c:pt>
                <c:pt idx="205">
                  <c:v>0.222</c:v>
                </c:pt>
                <c:pt idx="206">
                  <c:v>0.218</c:v>
                </c:pt>
                <c:pt idx="207">
                  <c:v>0.214</c:v>
                </c:pt>
                <c:pt idx="208">
                  <c:v>0.19</c:v>
                </c:pt>
                <c:pt idx="209">
                  <c:v>0.187</c:v>
                </c:pt>
                <c:pt idx="210">
                  <c:v>0.191</c:v>
                </c:pt>
                <c:pt idx="211">
                  <c:v>0.216</c:v>
                </c:pt>
                <c:pt idx="212">
                  <c:v>0.349</c:v>
                </c:pt>
                <c:pt idx="213">
                  <c:v>0.341</c:v>
                </c:pt>
                <c:pt idx="214">
                  <c:v>0.335</c:v>
                </c:pt>
                <c:pt idx="215">
                  <c:v>0.16</c:v>
                </c:pt>
                <c:pt idx="216">
                  <c:v>0.283</c:v>
                </c:pt>
                <c:pt idx="217">
                  <c:v>0.233</c:v>
                </c:pt>
                <c:pt idx="218">
                  <c:v>0.284</c:v>
                </c:pt>
                <c:pt idx="219">
                  <c:v>0.278</c:v>
                </c:pt>
                <c:pt idx="220">
                  <c:v>0.221</c:v>
                </c:pt>
                <c:pt idx="221">
                  <c:v>0.238</c:v>
                </c:pt>
                <c:pt idx="222">
                  <c:v>0.315</c:v>
                </c:pt>
                <c:pt idx="223">
                  <c:v>0.307</c:v>
                </c:pt>
                <c:pt idx="224">
                  <c:v>0.249</c:v>
                </c:pt>
                <c:pt idx="225">
                  <c:v>0.272</c:v>
                </c:pt>
                <c:pt idx="226">
                  <c:v>0.163</c:v>
                </c:pt>
                <c:pt idx="227">
                  <c:v>0.21</c:v>
                </c:pt>
                <c:pt idx="228">
                  <c:v>0.202</c:v>
                </c:pt>
                <c:pt idx="229">
                  <c:v>0.275</c:v>
                </c:pt>
                <c:pt idx="230">
                  <c:v>0.328</c:v>
                </c:pt>
                <c:pt idx="231">
                  <c:v>0.312</c:v>
                </c:pt>
                <c:pt idx="232">
                  <c:v>0.334</c:v>
                </c:pt>
                <c:pt idx="233">
                  <c:v>0.286</c:v>
                </c:pt>
                <c:pt idx="234">
                  <c:v>0.242</c:v>
                </c:pt>
                <c:pt idx="235">
                  <c:v>0.247</c:v>
                </c:pt>
                <c:pt idx="236">
                  <c:v>0.286</c:v>
                </c:pt>
                <c:pt idx="237">
                  <c:v>0.214</c:v>
                </c:pt>
                <c:pt idx="238">
                  <c:v>0.349</c:v>
                </c:pt>
                <c:pt idx="239">
                  <c:v>0.315</c:v>
                </c:pt>
                <c:pt idx="240">
                  <c:v>0.2</c:v>
                </c:pt>
                <c:pt idx="241">
                  <c:v>0.267</c:v>
                </c:pt>
                <c:pt idx="242">
                  <c:v>0.273</c:v>
                </c:pt>
                <c:pt idx="243">
                  <c:v>0.186</c:v>
                </c:pt>
                <c:pt idx="244">
                  <c:v>0.27</c:v>
                </c:pt>
                <c:pt idx="245">
                  <c:v>0.317</c:v>
                </c:pt>
                <c:pt idx="246">
                  <c:v>0.153</c:v>
                </c:pt>
                <c:pt idx="247">
                  <c:v>0.322</c:v>
                </c:pt>
                <c:pt idx="248">
                  <c:v>0.247</c:v>
                </c:pt>
                <c:pt idx="249">
                  <c:v>0.171</c:v>
                </c:pt>
                <c:pt idx="250">
                  <c:v>0.177</c:v>
                </c:pt>
                <c:pt idx="251">
                  <c:v>0.244</c:v>
                </c:pt>
                <c:pt idx="252">
                  <c:v>0.347</c:v>
                </c:pt>
                <c:pt idx="253">
                  <c:v>0.335</c:v>
                </c:pt>
                <c:pt idx="254">
                  <c:v>0.242</c:v>
                </c:pt>
                <c:pt idx="255">
                  <c:v>0.232</c:v>
                </c:pt>
                <c:pt idx="256">
                  <c:v>0.3</c:v>
                </c:pt>
                <c:pt idx="257">
                  <c:v>0.245</c:v>
                </c:pt>
                <c:pt idx="258">
                  <c:v>0.219</c:v>
                </c:pt>
                <c:pt idx="259">
                  <c:v>0.177</c:v>
                </c:pt>
                <c:pt idx="260">
                  <c:v>0.269</c:v>
                </c:pt>
                <c:pt idx="261">
                  <c:v>0.274</c:v>
                </c:pt>
                <c:pt idx="262">
                  <c:v>0.34</c:v>
                </c:pt>
                <c:pt idx="263">
                  <c:v>0.259</c:v>
                </c:pt>
                <c:pt idx="264">
                  <c:v>0.153</c:v>
                </c:pt>
                <c:pt idx="265">
                  <c:v>0.247</c:v>
                </c:pt>
                <c:pt idx="266">
                  <c:v>0.207</c:v>
                </c:pt>
                <c:pt idx="267">
                  <c:v>0.259</c:v>
                </c:pt>
                <c:pt idx="268">
                  <c:v>0.25</c:v>
                </c:pt>
                <c:pt idx="269">
                  <c:v>0.279</c:v>
                </c:pt>
                <c:pt idx="270">
                  <c:v>0.211</c:v>
                </c:pt>
                <c:pt idx="271">
                  <c:v>0.223</c:v>
                </c:pt>
                <c:pt idx="272">
                  <c:v>0.16</c:v>
                </c:pt>
                <c:pt idx="273">
                  <c:v>0.277</c:v>
                </c:pt>
                <c:pt idx="274">
                  <c:v>0.169</c:v>
                </c:pt>
                <c:pt idx="275">
                  <c:v>0.15</c:v>
                </c:pt>
                <c:pt idx="276">
                  <c:v>0.273</c:v>
                </c:pt>
                <c:pt idx="277">
                  <c:v>0.22</c:v>
                </c:pt>
                <c:pt idx="278">
                  <c:v>0.209</c:v>
                </c:pt>
                <c:pt idx="279">
                  <c:v>0.266</c:v>
                </c:pt>
                <c:pt idx="280">
                  <c:v>0.206</c:v>
                </c:pt>
                <c:pt idx="281">
                  <c:v>0.258</c:v>
                </c:pt>
                <c:pt idx="282">
                  <c:v>0.199</c:v>
                </c:pt>
                <c:pt idx="283">
                  <c:v>0.258</c:v>
                </c:pt>
                <c:pt idx="284">
                  <c:v>0.307</c:v>
                </c:pt>
                <c:pt idx="285">
                  <c:v>0.215</c:v>
                </c:pt>
                <c:pt idx="286">
                  <c:v>0.17</c:v>
                </c:pt>
                <c:pt idx="287">
                  <c:v>0.151</c:v>
                </c:pt>
                <c:pt idx="288">
                  <c:v>0.268</c:v>
                </c:pt>
                <c:pt idx="289">
                  <c:v>0.342</c:v>
                </c:pt>
                <c:pt idx="290">
                  <c:v>0.274</c:v>
                </c:pt>
                <c:pt idx="291">
                  <c:v>0.328</c:v>
                </c:pt>
                <c:pt idx="292">
                  <c:v>0.181</c:v>
                </c:pt>
                <c:pt idx="293">
                  <c:v>0.158</c:v>
                </c:pt>
                <c:pt idx="294">
                  <c:v>0.305</c:v>
                </c:pt>
                <c:pt idx="295">
                  <c:v>0.232</c:v>
                </c:pt>
                <c:pt idx="296">
                  <c:v>0.307</c:v>
                </c:pt>
                <c:pt idx="297">
                  <c:v>0.282</c:v>
                </c:pt>
                <c:pt idx="298">
                  <c:v>0.335</c:v>
                </c:pt>
                <c:pt idx="299">
                  <c:v>0.177</c:v>
                </c:pt>
                <c:pt idx="300">
                  <c:v>0.241</c:v>
                </c:pt>
                <c:pt idx="301">
                  <c:v>0.312</c:v>
                </c:pt>
                <c:pt idx="302">
                  <c:v>0.255</c:v>
                </c:pt>
                <c:pt idx="303">
                  <c:v>0.251</c:v>
                </c:pt>
                <c:pt idx="304">
                  <c:v>0.216</c:v>
                </c:pt>
                <c:pt idx="305">
                  <c:v>0.181</c:v>
                </c:pt>
                <c:pt idx="306">
                  <c:v>0.191</c:v>
                </c:pt>
                <c:pt idx="307">
                  <c:v>0.198</c:v>
                </c:pt>
                <c:pt idx="308">
                  <c:v>0.228</c:v>
                </c:pt>
                <c:pt idx="309">
                  <c:v>0.196</c:v>
                </c:pt>
                <c:pt idx="310">
                  <c:v>0.339</c:v>
                </c:pt>
                <c:pt idx="311">
                  <c:v>0.174</c:v>
                </c:pt>
                <c:pt idx="312">
                  <c:v>0.256</c:v>
                </c:pt>
                <c:pt idx="313">
                  <c:v>0.324</c:v>
                </c:pt>
                <c:pt idx="314">
                  <c:v>0.34</c:v>
                </c:pt>
                <c:pt idx="315">
                  <c:v>0.289</c:v>
                </c:pt>
                <c:pt idx="316">
                  <c:v>0.263</c:v>
                </c:pt>
                <c:pt idx="317">
                  <c:v>0.213</c:v>
                </c:pt>
                <c:pt idx="318">
                  <c:v>0.224</c:v>
                </c:pt>
                <c:pt idx="319">
                  <c:v>0.171</c:v>
                </c:pt>
                <c:pt idx="320">
                  <c:v>0.289</c:v>
                </c:pt>
                <c:pt idx="321">
                  <c:v>0.324</c:v>
                </c:pt>
                <c:pt idx="322">
                  <c:v>0.343</c:v>
                </c:pt>
                <c:pt idx="323">
                  <c:v>0.347</c:v>
                </c:pt>
                <c:pt idx="324">
                  <c:v>0.17</c:v>
                </c:pt>
                <c:pt idx="325">
                  <c:v>0.342</c:v>
                </c:pt>
                <c:pt idx="326">
                  <c:v>0.244</c:v>
                </c:pt>
                <c:pt idx="327">
                  <c:v>0.184</c:v>
                </c:pt>
                <c:pt idx="328">
                  <c:v>0.187</c:v>
                </c:pt>
                <c:pt idx="329">
                  <c:v>0.326</c:v>
                </c:pt>
                <c:pt idx="330">
                  <c:v>0.204</c:v>
                </c:pt>
                <c:pt idx="331">
                  <c:v>0.281</c:v>
                </c:pt>
                <c:pt idx="332">
                  <c:v>0.28</c:v>
                </c:pt>
                <c:pt idx="333">
                  <c:v>0.179</c:v>
                </c:pt>
                <c:pt idx="334">
                  <c:v>0.203</c:v>
                </c:pt>
                <c:pt idx="335">
                  <c:v>0.271</c:v>
                </c:pt>
                <c:pt idx="336">
                  <c:v>0.168</c:v>
                </c:pt>
                <c:pt idx="337">
                  <c:v>0.214</c:v>
                </c:pt>
                <c:pt idx="338">
                  <c:v>0.276</c:v>
                </c:pt>
                <c:pt idx="339">
                  <c:v>0.331</c:v>
                </c:pt>
                <c:pt idx="340">
                  <c:v>0.234</c:v>
                </c:pt>
                <c:pt idx="341">
                  <c:v>0.194</c:v>
                </c:pt>
                <c:pt idx="342">
                  <c:v>0.258</c:v>
                </c:pt>
                <c:pt idx="343">
                  <c:v>0.305</c:v>
                </c:pt>
                <c:pt idx="344">
                  <c:v>0.332</c:v>
                </c:pt>
                <c:pt idx="345">
                  <c:v>0.166</c:v>
                </c:pt>
                <c:pt idx="346">
                  <c:v>0.298</c:v>
                </c:pt>
                <c:pt idx="347">
                  <c:v>0.282</c:v>
                </c:pt>
                <c:pt idx="348">
                  <c:v>0.262</c:v>
                </c:pt>
                <c:pt idx="349">
                  <c:v>0.315</c:v>
                </c:pt>
                <c:pt idx="350">
                  <c:v>0.252</c:v>
                </c:pt>
                <c:pt idx="351">
                  <c:v>0.285</c:v>
                </c:pt>
                <c:pt idx="352">
                  <c:v>0.315</c:v>
                </c:pt>
                <c:pt idx="353">
                  <c:v>0.21</c:v>
                </c:pt>
                <c:pt idx="354">
                  <c:v>0.348</c:v>
                </c:pt>
                <c:pt idx="355">
                  <c:v>0.349</c:v>
                </c:pt>
                <c:pt idx="356">
                  <c:v>0.203</c:v>
                </c:pt>
                <c:pt idx="357">
                  <c:v>0.163</c:v>
                </c:pt>
                <c:pt idx="358">
                  <c:v>0.29</c:v>
                </c:pt>
                <c:pt idx="359">
                  <c:v>0.338</c:v>
                </c:pt>
                <c:pt idx="360">
                  <c:v>0.255</c:v>
                </c:pt>
                <c:pt idx="361">
                  <c:v>0.274</c:v>
                </c:pt>
                <c:pt idx="362">
                  <c:v>0.172</c:v>
                </c:pt>
                <c:pt idx="363">
                  <c:v>0.34</c:v>
                </c:pt>
                <c:pt idx="364">
                  <c:v>0.164</c:v>
                </c:pt>
                <c:pt idx="365">
                  <c:v>0.295</c:v>
                </c:pt>
                <c:pt idx="366">
                  <c:v>0.163</c:v>
                </c:pt>
                <c:pt idx="367">
                  <c:v>0.334</c:v>
                </c:pt>
                <c:pt idx="368">
                  <c:v>0.284</c:v>
                </c:pt>
                <c:pt idx="369">
                  <c:v>0.194</c:v>
                </c:pt>
                <c:pt idx="370">
                  <c:v>0.234</c:v>
                </c:pt>
                <c:pt idx="371">
                  <c:v>0.202</c:v>
                </c:pt>
                <c:pt idx="372">
                  <c:v>0.194</c:v>
                </c:pt>
                <c:pt idx="373">
                  <c:v>0.324</c:v>
                </c:pt>
                <c:pt idx="374">
                  <c:v>0.341</c:v>
                </c:pt>
                <c:pt idx="375">
                  <c:v>0.165</c:v>
                </c:pt>
                <c:pt idx="376">
                  <c:v>0.272</c:v>
                </c:pt>
                <c:pt idx="377">
                  <c:v>0.218</c:v>
                </c:pt>
                <c:pt idx="378">
                  <c:v>0.212</c:v>
                </c:pt>
                <c:pt idx="379">
                  <c:v>0.336</c:v>
                </c:pt>
                <c:pt idx="380">
                  <c:v>0.307</c:v>
                </c:pt>
                <c:pt idx="381">
                  <c:v>0.323</c:v>
                </c:pt>
                <c:pt idx="382">
                  <c:v>0.328</c:v>
                </c:pt>
                <c:pt idx="383">
                  <c:v>0.313</c:v>
                </c:pt>
                <c:pt idx="384">
                  <c:v>0.236</c:v>
                </c:pt>
                <c:pt idx="385">
                  <c:v>0.247</c:v>
                </c:pt>
                <c:pt idx="386">
                  <c:v>0.207</c:v>
                </c:pt>
                <c:pt idx="387">
                  <c:v>0.339</c:v>
                </c:pt>
                <c:pt idx="388">
                  <c:v>0.29</c:v>
                </c:pt>
                <c:pt idx="389">
                  <c:v>0.305</c:v>
                </c:pt>
                <c:pt idx="390">
                  <c:v>0.346</c:v>
                </c:pt>
                <c:pt idx="391">
                  <c:v>0.316</c:v>
                </c:pt>
                <c:pt idx="392">
                  <c:v>0.283</c:v>
                </c:pt>
                <c:pt idx="393">
                  <c:v>0.201</c:v>
                </c:pt>
                <c:pt idx="394">
                  <c:v>0.155</c:v>
                </c:pt>
                <c:pt idx="395">
                  <c:v>0.31</c:v>
                </c:pt>
                <c:pt idx="396">
                  <c:v>0.192</c:v>
                </c:pt>
                <c:pt idx="397">
                  <c:v>0.321</c:v>
                </c:pt>
                <c:pt idx="398">
                  <c:v>0.171</c:v>
                </c:pt>
                <c:pt idx="399">
                  <c:v>0.278</c:v>
                </c:pt>
                <c:pt idx="400">
                  <c:v>0.215</c:v>
                </c:pt>
                <c:pt idx="401">
                  <c:v>0.318</c:v>
                </c:pt>
                <c:pt idx="402">
                  <c:v>0.266</c:v>
                </c:pt>
                <c:pt idx="403">
                  <c:v>0.238</c:v>
                </c:pt>
                <c:pt idx="404">
                  <c:v>0.211</c:v>
                </c:pt>
                <c:pt idx="405">
                  <c:v>0.288</c:v>
                </c:pt>
                <c:pt idx="406">
                  <c:v>0.252</c:v>
                </c:pt>
                <c:pt idx="407">
                  <c:v>0.201</c:v>
                </c:pt>
                <c:pt idx="408">
                  <c:v>0.321</c:v>
                </c:pt>
                <c:pt idx="409">
                  <c:v>0.22</c:v>
                </c:pt>
                <c:pt idx="410">
                  <c:v>0.173</c:v>
                </c:pt>
                <c:pt idx="411">
                  <c:v>0.333</c:v>
                </c:pt>
                <c:pt idx="412">
                  <c:v>0.342</c:v>
                </c:pt>
                <c:pt idx="413">
                  <c:v>0.3</c:v>
                </c:pt>
                <c:pt idx="414">
                  <c:v>0.278</c:v>
                </c:pt>
                <c:pt idx="415">
                  <c:v>0.299</c:v>
                </c:pt>
                <c:pt idx="416">
                  <c:v>0.208</c:v>
                </c:pt>
                <c:pt idx="417">
                  <c:v>0.21</c:v>
                </c:pt>
                <c:pt idx="418">
                  <c:v>0.162</c:v>
                </c:pt>
                <c:pt idx="419">
                  <c:v>0.309</c:v>
                </c:pt>
                <c:pt idx="420">
                  <c:v>0.31</c:v>
                </c:pt>
                <c:pt idx="421">
                  <c:v>0.219</c:v>
                </c:pt>
                <c:pt idx="422">
                  <c:v>0.327</c:v>
                </c:pt>
                <c:pt idx="423">
                  <c:v>0.295</c:v>
                </c:pt>
                <c:pt idx="424">
                  <c:v>0.211</c:v>
                </c:pt>
                <c:pt idx="425">
                  <c:v>0.235</c:v>
                </c:pt>
                <c:pt idx="426">
                  <c:v>0.221</c:v>
                </c:pt>
                <c:pt idx="427">
                  <c:v>0.281</c:v>
                </c:pt>
                <c:pt idx="428">
                  <c:v>0.288</c:v>
                </c:pt>
                <c:pt idx="429">
                  <c:v>0.194</c:v>
                </c:pt>
                <c:pt idx="430">
                  <c:v>0.165</c:v>
                </c:pt>
                <c:pt idx="431">
                  <c:v>0.259</c:v>
                </c:pt>
                <c:pt idx="432">
                  <c:v>0.259</c:v>
                </c:pt>
                <c:pt idx="433">
                  <c:v>0.228</c:v>
                </c:pt>
                <c:pt idx="434">
                  <c:v>0.266</c:v>
                </c:pt>
                <c:pt idx="435">
                  <c:v>0.305</c:v>
                </c:pt>
                <c:pt idx="436">
                  <c:v>0.339</c:v>
                </c:pt>
                <c:pt idx="437">
                  <c:v>0.329</c:v>
                </c:pt>
                <c:pt idx="438">
                  <c:v>0.285</c:v>
                </c:pt>
                <c:pt idx="439">
                  <c:v>0.263</c:v>
                </c:pt>
                <c:pt idx="440">
                  <c:v>0.312</c:v>
                </c:pt>
                <c:pt idx="441">
                  <c:v>0.306</c:v>
                </c:pt>
                <c:pt idx="442">
                  <c:v>0.195</c:v>
                </c:pt>
                <c:pt idx="443">
                  <c:v>0.295</c:v>
                </c:pt>
                <c:pt idx="444">
                  <c:v>0.162</c:v>
                </c:pt>
                <c:pt idx="445">
                  <c:v>0.173</c:v>
                </c:pt>
                <c:pt idx="446">
                  <c:v>0.288</c:v>
                </c:pt>
                <c:pt idx="447">
                  <c:v>0.297</c:v>
                </c:pt>
                <c:pt idx="448">
                  <c:v>0.35</c:v>
                </c:pt>
                <c:pt idx="449">
                  <c:v>0.248</c:v>
                </c:pt>
                <c:pt idx="450">
                  <c:v>0.208</c:v>
                </c:pt>
                <c:pt idx="451">
                  <c:v>0.16</c:v>
                </c:pt>
                <c:pt idx="452">
                  <c:v>0.19</c:v>
                </c:pt>
                <c:pt idx="453">
                  <c:v>0.223</c:v>
                </c:pt>
                <c:pt idx="454">
                  <c:v>0.209</c:v>
                </c:pt>
                <c:pt idx="455">
                  <c:v>0.246</c:v>
                </c:pt>
                <c:pt idx="456">
                  <c:v>0.219</c:v>
                </c:pt>
                <c:pt idx="457">
                  <c:v>0.168</c:v>
                </c:pt>
                <c:pt idx="458">
                  <c:v>0.271</c:v>
                </c:pt>
                <c:pt idx="459">
                  <c:v>0.321</c:v>
                </c:pt>
                <c:pt idx="460">
                  <c:v>0.237</c:v>
                </c:pt>
                <c:pt idx="461">
                  <c:v>0.259</c:v>
                </c:pt>
                <c:pt idx="462">
                  <c:v>0.332</c:v>
                </c:pt>
                <c:pt idx="463">
                  <c:v>0.314</c:v>
                </c:pt>
                <c:pt idx="464">
                  <c:v>0.158</c:v>
                </c:pt>
                <c:pt idx="465">
                  <c:v>0.202</c:v>
                </c:pt>
                <c:pt idx="466">
                  <c:v>0.32</c:v>
                </c:pt>
                <c:pt idx="467">
                  <c:v>0.225</c:v>
                </c:pt>
                <c:pt idx="468">
                  <c:v>0.216</c:v>
                </c:pt>
                <c:pt idx="469">
                  <c:v>0.236</c:v>
                </c:pt>
                <c:pt idx="470">
                  <c:v>0.292</c:v>
                </c:pt>
                <c:pt idx="471">
                  <c:v>0.169</c:v>
                </c:pt>
                <c:pt idx="472">
                  <c:v>0.156</c:v>
                </c:pt>
                <c:pt idx="473">
                  <c:v>0.221</c:v>
                </c:pt>
                <c:pt idx="474">
                  <c:v>0.157</c:v>
                </c:pt>
                <c:pt idx="475">
                  <c:v>0.183</c:v>
                </c:pt>
                <c:pt idx="476">
                  <c:v>0.345</c:v>
                </c:pt>
                <c:pt idx="477">
                  <c:v>0.265</c:v>
                </c:pt>
                <c:pt idx="478">
                  <c:v>0.162</c:v>
                </c:pt>
                <c:pt idx="479">
                  <c:v>0.196</c:v>
                </c:pt>
                <c:pt idx="480">
                  <c:v>0.289</c:v>
                </c:pt>
                <c:pt idx="481">
                  <c:v>0.197</c:v>
                </c:pt>
                <c:pt idx="482">
                  <c:v>0.186</c:v>
                </c:pt>
                <c:pt idx="483">
                  <c:v>0.221</c:v>
                </c:pt>
                <c:pt idx="484">
                  <c:v>0.341</c:v>
                </c:pt>
                <c:pt idx="485">
                  <c:v>0.215</c:v>
                </c:pt>
                <c:pt idx="486">
                  <c:v>0.248</c:v>
                </c:pt>
                <c:pt idx="487">
                  <c:v>0.177</c:v>
                </c:pt>
                <c:pt idx="488">
                  <c:v>0.176</c:v>
                </c:pt>
                <c:pt idx="489">
                  <c:v>0.261</c:v>
                </c:pt>
                <c:pt idx="490">
                  <c:v>0.195</c:v>
                </c:pt>
                <c:pt idx="491">
                  <c:v>0.324</c:v>
                </c:pt>
                <c:pt idx="492">
                  <c:v>0.217</c:v>
                </c:pt>
                <c:pt idx="493">
                  <c:v>0.349</c:v>
                </c:pt>
                <c:pt idx="494">
                  <c:v>0.188</c:v>
                </c:pt>
                <c:pt idx="495">
                  <c:v>0.269</c:v>
                </c:pt>
                <c:pt idx="496">
                  <c:v>0.267</c:v>
                </c:pt>
                <c:pt idx="497">
                  <c:v>0.191</c:v>
                </c:pt>
                <c:pt idx="498">
                  <c:v>0.153</c:v>
                </c:pt>
                <c:pt idx="499">
                  <c:v>0.216</c:v>
                </c:pt>
                <c:pt idx="500">
                  <c:v>0.152</c:v>
                </c:pt>
                <c:pt idx="501">
                  <c:v>0.259</c:v>
                </c:pt>
                <c:pt idx="502">
                  <c:v>0.19</c:v>
                </c:pt>
                <c:pt idx="503">
                  <c:v>0.264</c:v>
                </c:pt>
                <c:pt idx="504">
                  <c:v>0.271</c:v>
                </c:pt>
                <c:pt idx="505">
                  <c:v>0.281</c:v>
                </c:pt>
                <c:pt idx="506">
                  <c:v>0.296</c:v>
                </c:pt>
                <c:pt idx="507">
                  <c:v>0.254</c:v>
                </c:pt>
                <c:pt idx="508">
                  <c:v>0.272</c:v>
                </c:pt>
                <c:pt idx="509">
                  <c:v>0.34</c:v>
                </c:pt>
                <c:pt idx="510">
                  <c:v>0.263</c:v>
                </c:pt>
                <c:pt idx="511">
                  <c:v>0.28</c:v>
                </c:pt>
                <c:pt idx="512">
                  <c:v>0.266</c:v>
                </c:pt>
                <c:pt idx="513">
                  <c:v>0.312</c:v>
                </c:pt>
                <c:pt idx="514">
                  <c:v>0.25</c:v>
                </c:pt>
                <c:pt idx="515">
                  <c:v>0.281</c:v>
                </c:pt>
                <c:pt idx="516">
                  <c:v>0.289</c:v>
                </c:pt>
                <c:pt idx="517">
                  <c:v>0.266</c:v>
                </c:pt>
                <c:pt idx="518">
                  <c:v>0.178</c:v>
                </c:pt>
                <c:pt idx="519">
                  <c:v>0.159</c:v>
                </c:pt>
                <c:pt idx="520">
                  <c:v>0.312</c:v>
                </c:pt>
                <c:pt idx="521">
                  <c:v>0.164</c:v>
                </c:pt>
                <c:pt idx="522">
                  <c:v>0.276</c:v>
                </c:pt>
                <c:pt idx="523">
                  <c:v>0.33</c:v>
                </c:pt>
                <c:pt idx="524">
                  <c:v>0.283</c:v>
                </c:pt>
                <c:pt idx="525">
                  <c:v>0.185</c:v>
                </c:pt>
              </c:numCache>
            </c:numRef>
          </c:yVal>
          <c:smooth val="0"/>
        </c:ser>
        <c:dLbls>
          <c:showLegendKey val="0"/>
          <c:showVal val="0"/>
          <c:showCatName val="0"/>
          <c:showSerName val="0"/>
          <c:showPercent val="0"/>
          <c:showBubbleSize val="0"/>
        </c:dLbls>
        <c:axId val="-2115671728"/>
        <c:axId val="-2115562624"/>
      </c:scatterChart>
      <c:valAx>
        <c:axId val="-2115671728"/>
        <c:scaling>
          <c:orientation val="minMax"/>
          <c:max val="525.0"/>
          <c:min val="0.0"/>
        </c:scaling>
        <c:delete val="0"/>
        <c:axPos val="b"/>
        <c:majorTickMark val="out"/>
        <c:minorTickMark val="none"/>
        <c:tickLblPos val="nextTo"/>
        <c:spPr>
          <a:ln w="19050">
            <a:solidFill>
              <a:schemeClr val="tx1"/>
            </a:solidFill>
          </a:ln>
        </c:spPr>
        <c:txPr>
          <a:bodyPr/>
          <a:lstStyle/>
          <a:p>
            <a:pPr>
              <a:defRPr lang="ja-JP">
                <a:solidFill>
                  <a:srgbClr val="FFFFFF"/>
                </a:solidFill>
              </a:defRPr>
            </a:pPr>
            <a:endParaRPr lang="ja-JP"/>
          </a:p>
        </c:txPr>
        <c:crossAx val="-2115562624"/>
        <c:crosses val="autoZero"/>
        <c:crossBetween val="midCat"/>
      </c:valAx>
      <c:valAx>
        <c:axId val="-2115562624"/>
        <c:scaling>
          <c:orientation val="minMax"/>
          <c:max val="0.5"/>
          <c:min val="0.0"/>
        </c:scaling>
        <c:delete val="0"/>
        <c:axPos val="l"/>
        <c:numFmt formatCode="General" sourceLinked="1"/>
        <c:majorTickMark val="out"/>
        <c:minorTickMark val="none"/>
        <c:tickLblPos val="nextTo"/>
        <c:spPr>
          <a:ln w="15875">
            <a:solidFill>
              <a:schemeClr val="tx1"/>
            </a:solidFill>
          </a:ln>
        </c:spPr>
        <c:txPr>
          <a:bodyPr/>
          <a:lstStyle/>
          <a:p>
            <a:pPr>
              <a:defRPr lang="ja-JP" sz="800" b="1">
                <a:solidFill>
                  <a:schemeClr val="bg1"/>
                </a:solidFill>
              </a:defRPr>
            </a:pPr>
            <a:endParaRPr lang="ja-JP"/>
          </a:p>
        </c:txPr>
        <c:crossAx val="-2115671728"/>
        <c:crosses val="autoZero"/>
        <c:crossBetween val="midCat"/>
        <c:majorUnit val="0.25"/>
      </c:valAx>
    </c:plotArea>
    <c:plotVisOnly val="1"/>
    <c:dispBlanksAs val="gap"/>
    <c:showDLblsOverMax val="0"/>
  </c:chart>
  <c:spPr>
    <a:ln>
      <a:noFill/>
    </a:ln>
  </c:spPr>
  <c:txPr>
    <a:bodyPr/>
    <a:lstStyle/>
    <a:p>
      <a:pPr>
        <a:defRPr>
          <a:latin typeface="Helvetica"/>
          <a:cs typeface="Helvetica"/>
        </a:defRPr>
      </a:pPr>
      <a:endParaRPr lang="ja-JP"/>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noFill/>
              <a:ln>
                <a:noFill/>
              </a:ln>
              <a:effectLst/>
            </c:spPr>
          </c:marker>
          <c:trendline>
            <c:spPr>
              <a:ln w="19050">
                <a:solidFill>
                  <a:srgbClr val="FF0000"/>
                </a:solidFill>
              </a:ln>
            </c:spPr>
            <c:trendlineType val="movingAvg"/>
            <c:period val="20"/>
            <c:dispRSqr val="0"/>
            <c:dispEq val="0"/>
          </c:trendline>
          <c:yVal>
            <c:numRef>
              <c:f>Sheet1!$A$4:$TF$4</c:f>
              <c:numCache>
                <c:formatCode>General</c:formatCode>
                <c:ptCount val="526"/>
                <c:pt idx="0">
                  <c:v>0.327</c:v>
                </c:pt>
                <c:pt idx="1">
                  <c:v>0.224</c:v>
                </c:pt>
                <c:pt idx="2">
                  <c:v>0.337</c:v>
                </c:pt>
                <c:pt idx="3">
                  <c:v>0.222</c:v>
                </c:pt>
                <c:pt idx="4">
                  <c:v>0.293</c:v>
                </c:pt>
                <c:pt idx="5">
                  <c:v>0.202</c:v>
                </c:pt>
                <c:pt idx="6">
                  <c:v>0.169</c:v>
                </c:pt>
                <c:pt idx="7">
                  <c:v>0.327</c:v>
                </c:pt>
                <c:pt idx="8">
                  <c:v>0.288</c:v>
                </c:pt>
                <c:pt idx="9">
                  <c:v>0.274</c:v>
                </c:pt>
                <c:pt idx="10">
                  <c:v>0.274</c:v>
                </c:pt>
                <c:pt idx="11">
                  <c:v>0.173</c:v>
                </c:pt>
                <c:pt idx="12">
                  <c:v>0.18</c:v>
                </c:pt>
                <c:pt idx="13">
                  <c:v>0.339</c:v>
                </c:pt>
                <c:pt idx="14">
                  <c:v>0.18</c:v>
                </c:pt>
                <c:pt idx="15">
                  <c:v>0.306</c:v>
                </c:pt>
                <c:pt idx="16">
                  <c:v>0.182</c:v>
                </c:pt>
                <c:pt idx="17">
                  <c:v>0.165</c:v>
                </c:pt>
                <c:pt idx="18">
                  <c:v>0.274</c:v>
                </c:pt>
                <c:pt idx="19">
                  <c:v>0.194</c:v>
                </c:pt>
                <c:pt idx="20">
                  <c:v>0.343</c:v>
                </c:pt>
                <c:pt idx="21">
                  <c:v>0.277</c:v>
                </c:pt>
                <c:pt idx="22">
                  <c:v>0.206</c:v>
                </c:pt>
                <c:pt idx="23">
                  <c:v>0.239</c:v>
                </c:pt>
                <c:pt idx="24">
                  <c:v>0.237</c:v>
                </c:pt>
                <c:pt idx="25">
                  <c:v>0.262</c:v>
                </c:pt>
                <c:pt idx="26">
                  <c:v>0.187</c:v>
                </c:pt>
                <c:pt idx="27">
                  <c:v>0.196</c:v>
                </c:pt>
                <c:pt idx="28">
                  <c:v>0.269</c:v>
                </c:pt>
                <c:pt idx="29">
                  <c:v>0.205</c:v>
                </c:pt>
                <c:pt idx="30">
                  <c:v>0.35</c:v>
                </c:pt>
                <c:pt idx="31">
                  <c:v>0.248</c:v>
                </c:pt>
                <c:pt idx="32">
                  <c:v>0.23</c:v>
                </c:pt>
                <c:pt idx="33">
                  <c:v>0.188</c:v>
                </c:pt>
                <c:pt idx="34">
                  <c:v>0.328</c:v>
                </c:pt>
                <c:pt idx="35">
                  <c:v>0.19</c:v>
                </c:pt>
                <c:pt idx="36">
                  <c:v>0.231</c:v>
                </c:pt>
                <c:pt idx="37">
                  <c:v>0.24</c:v>
                </c:pt>
                <c:pt idx="38">
                  <c:v>0.278</c:v>
                </c:pt>
                <c:pt idx="39">
                  <c:v>0.176</c:v>
                </c:pt>
                <c:pt idx="40">
                  <c:v>0.215</c:v>
                </c:pt>
                <c:pt idx="41">
                  <c:v>0.236</c:v>
                </c:pt>
                <c:pt idx="42">
                  <c:v>0.293</c:v>
                </c:pt>
                <c:pt idx="43">
                  <c:v>0.184</c:v>
                </c:pt>
                <c:pt idx="44">
                  <c:v>0.312</c:v>
                </c:pt>
                <c:pt idx="45">
                  <c:v>0.32</c:v>
                </c:pt>
                <c:pt idx="46">
                  <c:v>0.192</c:v>
                </c:pt>
                <c:pt idx="47">
                  <c:v>0.222</c:v>
                </c:pt>
                <c:pt idx="48">
                  <c:v>0.301</c:v>
                </c:pt>
                <c:pt idx="49">
                  <c:v>0.179</c:v>
                </c:pt>
                <c:pt idx="50">
                  <c:v>0.26</c:v>
                </c:pt>
                <c:pt idx="51">
                  <c:v>0.235</c:v>
                </c:pt>
                <c:pt idx="52">
                  <c:v>0.202</c:v>
                </c:pt>
                <c:pt idx="53">
                  <c:v>0.228</c:v>
                </c:pt>
                <c:pt idx="54">
                  <c:v>0.251</c:v>
                </c:pt>
                <c:pt idx="55">
                  <c:v>0.169</c:v>
                </c:pt>
                <c:pt idx="56">
                  <c:v>0.279</c:v>
                </c:pt>
                <c:pt idx="57">
                  <c:v>0.182</c:v>
                </c:pt>
                <c:pt idx="58">
                  <c:v>0.339</c:v>
                </c:pt>
                <c:pt idx="59">
                  <c:v>0.235</c:v>
                </c:pt>
                <c:pt idx="60">
                  <c:v>0.245</c:v>
                </c:pt>
                <c:pt idx="61">
                  <c:v>0.288</c:v>
                </c:pt>
                <c:pt idx="62">
                  <c:v>0.245</c:v>
                </c:pt>
                <c:pt idx="63">
                  <c:v>0.218</c:v>
                </c:pt>
                <c:pt idx="64">
                  <c:v>0.3</c:v>
                </c:pt>
                <c:pt idx="65">
                  <c:v>0.319</c:v>
                </c:pt>
                <c:pt idx="66">
                  <c:v>0.165</c:v>
                </c:pt>
                <c:pt idx="67">
                  <c:v>0.259</c:v>
                </c:pt>
                <c:pt idx="68">
                  <c:v>0.273</c:v>
                </c:pt>
                <c:pt idx="69">
                  <c:v>0.198</c:v>
                </c:pt>
                <c:pt idx="70">
                  <c:v>0.271</c:v>
                </c:pt>
                <c:pt idx="71">
                  <c:v>0.247</c:v>
                </c:pt>
                <c:pt idx="72">
                  <c:v>0.224</c:v>
                </c:pt>
                <c:pt idx="73">
                  <c:v>0.197</c:v>
                </c:pt>
                <c:pt idx="74">
                  <c:v>0.261</c:v>
                </c:pt>
                <c:pt idx="75">
                  <c:v>0.196</c:v>
                </c:pt>
                <c:pt idx="76">
                  <c:v>0.196</c:v>
                </c:pt>
                <c:pt idx="77">
                  <c:v>0.342</c:v>
                </c:pt>
                <c:pt idx="78">
                  <c:v>0.166</c:v>
                </c:pt>
                <c:pt idx="79">
                  <c:v>0.285</c:v>
                </c:pt>
                <c:pt idx="80">
                  <c:v>0.199</c:v>
                </c:pt>
                <c:pt idx="81">
                  <c:v>0.242</c:v>
                </c:pt>
                <c:pt idx="82">
                  <c:v>0.226</c:v>
                </c:pt>
                <c:pt idx="83">
                  <c:v>0.28</c:v>
                </c:pt>
                <c:pt idx="84">
                  <c:v>0.249</c:v>
                </c:pt>
                <c:pt idx="85">
                  <c:v>0.207</c:v>
                </c:pt>
                <c:pt idx="86">
                  <c:v>0.257</c:v>
                </c:pt>
                <c:pt idx="87">
                  <c:v>0.265</c:v>
                </c:pt>
                <c:pt idx="88">
                  <c:v>0.328</c:v>
                </c:pt>
                <c:pt idx="89">
                  <c:v>0.337</c:v>
                </c:pt>
                <c:pt idx="90">
                  <c:v>0.228</c:v>
                </c:pt>
                <c:pt idx="91">
                  <c:v>0.233</c:v>
                </c:pt>
                <c:pt idx="92">
                  <c:v>0.307</c:v>
                </c:pt>
                <c:pt idx="93">
                  <c:v>0.301</c:v>
                </c:pt>
                <c:pt idx="94">
                  <c:v>0.154</c:v>
                </c:pt>
                <c:pt idx="95">
                  <c:v>0.285</c:v>
                </c:pt>
                <c:pt idx="96">
                  <c:v>0.346</c:v>
                </c:pt>
                <c:pt idx="97">
                  <c:v>0.278</c:v>
                </c:pt>
                <c:pt idx="98">
                  <c:v>0.197</c:v>
                </c:pt>
                <c:pt idx="99">
                  <c:v>0.342</c:v>
                </c:pt>
                <c:pt idx="100">
                  <c:v>0.3</c:v>
                </c:pt>
                <c:pt idx="101">
                  <c:v>0.151</c:v>
                </c:pt>
                <c:pt idx="102">
                  <c:v>0.299</c:v>
                </c:pt>
                <c:pt idx="103">
                  <c:v>0.241</c:v>
                </c:pt>
                <c:pt idx="104">
                  <c:v>0.165</c:v>
                </c:pt>
                <c:pt idx="105">
                  <c:v>0.35</c:v>
                </c:pt>
                <c:pt idx="106">
                  <c:v>0.339</c:v>
                </c:pt>
                <c:pt idx="107">
                  <c:v>0.305</c:v>
                </c:pt>
                <c:pt idx="108">
                  <c:v>0.169</c:v>
                </c:pt>
                <c:pt idx="109">
                  <c:v>0.274</c:v>
                </c:pt>
                <c:pt idx="110">
                  <c:v>0.248</c:v>
                </c:pt>
                <c:pt idx="111">
                  <c:v>0.243</c:v>
                </c:pt>
                <c:pt idx="112">
                  <c:v>0.33</c:v>
                </c:pt>
                <c:pt idx="113">
                  <c:v>0.336</c:v>
                </c:pt>
                <c:pt idx="114">
                  <c:v>0.24</c:v>
                </c:pt>
                <c:pt idx="115">
                  <c:v>0.299</c:v>
                </c:pt>
                <c:pt idx="116">
                  <c:v>0.178</c:v>
                </c:pt>
                <c:pt idx="117">
                  <c:v>0.186</c:v>
                </c:pt>
                <c:pt idx="118">
                  <c:v>0.298</c:v>
                </c:pt>
                <c:pt idx="119">
                  <c:v>0.289</c:v>
                </c:pt>
                <c:pt idx="120">
                  <c:v>0.16</c:v>
                </c:pt>
                <c:pt idx="121">
                  <c:v>0.288</c:v>
                </c:pt>
                <c:pt idx="122">
                  <c:v>0.226</c:v>
                </c:pt>
                <c:pt idx="123">
                  <c:v>0.266</c:v>
                </c:pt>
                <c:pt idx="124">
                  <c:v>0.18</c:v>
                </c:pt>
                <c:pt idx="125">
                  <c:v>0.267</c:v>
                </c:pt>
                <c:pt idx="126">
                  <c:v>0.202</c:v>
                </c:pt>
                <c:pt idx="127">
                  <c:v>0.273</c:v>
                </c:pt>
                <c:pt idx="128">
                  <c:v>0.336</c:v>
                </c:pt>
                <c:pt idx="129">
                  <c:v>0.283</c:v>
                </c:pt>
                <c:pt idx="130">
                  <c:v>0.193</c:v>
                </c:pt>
                <c:pt idx="131">
                  <c:v>0.29</c:v>
                </c:pt>
                <c:pt idx="132">
                  <c:v>0.279</c:v>
                </c:pt>
                <c:pt idx="133">
                  <c:v>0.194</c:v>
                </c:pt>
                <c:pt idx="134">
                  <c:v>0.28</c:v>
                </c:pt>
                <c:pt idx="135">
                  <c:v>0.202</c:v>
                </c:pt>
                <c:pt idx="136">
                  <c:v>0.225</c:v>
                </c:pt>
                <c:pt idx="137">
                  <c:v>0.349</c:v>
                </c:pt>
                <c:pt idx="138">
                  <c:v>0.284</c:v>
                </c:pt>
                <c:pt idx="139">
                  <c:v>0.347</c:v>
                </c:pt>
                <c:pt idx="140">
                  <c:v>0.246</c:v>
                </c:pt>
                <c:pt idx="141">
                  <c:v>0.291</c:v>
                </c:pt>
                <c:pt idx="142">
                  <c:v>0.264</c:v>
                </c:pt>
                <c:pt idx="143">
                  <c:v>0.186</c:v>
                </c:pt>
                <c:pt idx="144">
                  <c:v>0.267</c:v>
                </c:pt>
                <c:pt idx="145">
                  <c:v>0.286</c:v>
                </c:pt>
                <c:pt idx="146">
                  <c:v>0.259</c:v>
                </c:pt>
                <c:pt idx="147">
                  <c:v>0.305</c:v>
                </c:pt>
                <c:pt idx="148">
                  <c:v>0.29</c:v>
                </c:pt>
                <c:pt idx="149">
                  <c:v>0.316</c:v>
                </c:pt>
                <c:pt idx="150">
                  <c:v>0.18</c:v>
                </c:pt>
                <c:pt idx="151">
                  <c:v>0.277</c:v>
                </c:pt>
                <c:pt idx="152">
                  <c:v>0.254</c:v>
                </c:pt>
                <c:pt idx="153">
                  <c:v>0.297</c:v>
                </c:pt>
                <c:pt idx="154">
                  <c:v>0.35</c:v>
                </c:pt>
                <c:pt idx="155">
                  <c:v>0.245</c:v>
                </c:pt>
                <c:pt idx="156">
                  <c:v>0.337</c:v>
                </c:pt>
                <c:pt idx="157">
                  <c:v>0.165</c:v>
                </c:pt>
                <c:pt idx="158">
                  <c:v>0.337</c:v>
                </c:pt>
                <c:pt idx="159">
                  <c:v>0.257</c:v>
                </c:pt>
                <c:pt idx="160">
                  <c:v>0.239</c:v>
                </c:pt>
                <c:pt idx="161">
                  <c:v>0.34</c:v>
                </c:pt>
                <c:pt idx="162">
                  <c:v>0.235</c:v>
                </c:pt>
                <c:pt idx="163">
                  <c:v>0.333</c:v>
                </c:pt>
                <c:pt idx="164">
                  <c:v>0.229</c:v>
                </c:pt>
                <c:pt idx="165">
                  <c:v>0.313</c:v>
                </c:pt>
                <c:pt idx="166">
                  <c:v>0.273</c:v>
                </c:pt>
                <c:pt idx="167">
                  <c:v>0.199</c:v>
                </c:pt>
                <c:pt idx="168">
                  <c:v>0.166</c:v>
                </c:pt>
                <c:pt idx="169">
                  <c:v>0.343</c:v>
                </c:pt>
                <c:pt idx="170">
                  <c:v>0.334</c:v>
                </c:pt>
                <c:pt idx="171">
                  <c:v>0.248</c:v>
                </c:pt>
                <c:pt idx="172">
                  <c:v>0.28</c:v>
                </c:pt>
                <c:pt idx="173">
                  <c:v>0.29</c:v>
                </c:pt>
                <c:pt idx="174">
                  <c:v>0.209</c:v>
                </c:pt>
                <c:pt idx="175">
                  <c:v>0.254</c:v>
                </c:pt>
                <c:pt idx="176">
                  <c:v>0.2</c:v>
                </c:pt>
                <c:pt idx="177">
                  <c:v>0.21</c:v>
                </c:pt>
                <c:pt idx="178">
                  <c:v>0.297</c:v>
                </c:pt>
                <c:pt idx="179">
                  <c:v>0.162</c:v>
                </c:pt>
                <c:pt idx="180">
                  <c:v>0.255</c:v>
                </c:pt>
                <c:pt idx="181">
                  <c:v>0.221</c:v>
                </c:pt>
                <c:pt idx="182">
                  <c:v>0.154</c:v>
                </c:pt>
                <c:pt idx="183">
                  <c:v>0.283</c:v>
                </c:pt>
                <c:pt idx="184">
                  <c:v>0.235</c:v>
                </c:pt>
                <c:pt idx="185">
                  <c:v>0.311</c:v>
                </c:pt>
                <c:pt idx="186">
                  <c:v>0.297</c:v>
                </c:pt>
                <c:pt idx="187">
                  <c:v>0.339</c:v>
                </c:pt>
                <c:pt idx="188">
                  <c:v>0.342</c:v>
                </c:pt>
                <c:pt idx="189">
                  <c:v>0.241</c:v>
                </c:pt>
                <c:pt idx="190">
                  <c:v>0.255</c:v>
                </c:pt>
                <c:pt idx="191">
                  <c:v>0.203</c:v>
                </c:pt>
                <c:pt idx="192">
                  <c:v>0.319</c:v>
                </c:pt>
                <c:pt idx="193">
                  <c:v>0.232</c:v>
                </c:pt>
                <c:pt idx="194">
                  <c:v>0.16</c:v>
                </c:pt>
                <c:pt idx="195">
                  <c:v>0.266</c:v>
                </c:pt>
                <c:pt idx="196">
                  <c:v>0.233</c:v>
                </c:pt>
                <c:pt idx="197">
                  <c:v>0.177</c:v>
                </c:pt>
                <c:pt idx="198">
                  <c:v>0.157</c:v>
                </c:pt>
                <c:pt idx="199">
                  <c:v>0.335</c:v>
                </c:pt>
                <c:pt idx="200">
                  <c:v>0.305</c:v>
                </c:pt>
                <c:pt idx="201">
                  <c:v>0.292</c:v>
                </c:pt>
                <c:pt idx="202">
                  <c:v>0.297</c:v>
                </c:pt>
                <c:pt idx="203">
                  <c:v>0.322</c:v>
                </c:pt>
                <c:pt idx="204">
                  <c:v>0.227</c:v>
                </c:pt>
                <c:pt idx="205">
                  <c:v>0.222</c:v>
                </c:pt>
                <c:pt idx="206">
                  <c:v>0.218</c:v>
                </c:pt>
                <c:pt idx="207">
                  <c:v>0.214</c:v>
                </c:pt>
                <c:pt idx="208">
                  <c:v>0.19</c:v>
                </c:pt>
                <c:pt idx="209">
                  <c:v>0.187</c:v>
                </c:pt>
                <c:pt idx="210">
                  <c:v>0.191</c:v>
                </c:pt>
                <c:pt idx="211">
                  <c:v>0.216</c:v>
                </c:pt>
                <c:pt idx="212">
                  <c:v>0.349</c:v>
                </c:pt>
                <c:pt idx="213">
                  <c:v>0.341</c:v>
                </c:pt>
                <c:pt idx="214">
                  <c:v>0.335</c:v>
                </c:pt>
                <c:pt idx="215">
                  <c:v>0.16</c:v>
                </c:pt>
                <c:pt idx="216">
                  <c:v>0.283</c:v>
                </c:pt>
                <c:pt idx="217">
                  <c:v>0.233</c:v>
                </c:pt>
                <c:pt idx="218">
                  <c:v>0.284</c:v>
                </c:pt>
                <c:pt idx="219">
                  <c:v>0.278</c:v>
                </c:pt>
                <c:pt idx="220">
                  <c:v>0.221</c:v>
                </c:pt>
                <c:pt idx="221">
                  <c:v>0.238</c:v>
                </c:pt>
                <c:pt idx="222">
                  <c:v>0.315</c:v>
                </c:pt>
                <c:pt idx="223">
                  <c:v>0.307</c:v>
                </c:pt>
                <c:pt idx="224">
                  <c:v>0.249</c:v>
                </c:pt>
                <c:pt idx="225">
                  <c:v>0.272</c:v>
                </c:pt>
                <c:pt idx="226">
                  <c:v>0.163</c:v>
                </c:pt>
                <c:pt idx="227">
                  <c:v>0.21</c:v>
                </c:pt>
                <c:pt idx="228">
                  <c:v>0.202</c:v>
                </c:pt>
                <c:pt idx="229">
                  <c:v>0.275</c:v>
                </c:pt>
                <c:pt idx="230">
                  <c:v>0.328</c:v>
                </c:pt>
                <c:pt idx="231">
                  <c:v>0.312</c:v>
                </c:pt>
                <c:pt idx="232">
                  <c:v>0.334</c:v>
                </c:pt>
                <c:pt idx="233">
                  <c:v>0.286</c:v>
                </c:pt>
                <c:pt idx="234">
                  <c:v>0.242</c:v>
                </c:pt>
                <c:pt idx="235">
                  <c:v>0.247</c:v>
                </c:pt>
                <c:pt idx="236">
                  <c:v>0.286</c:v>
                </c:pt>
                <c:pt idx="237">
                  <c:v>0.214</c:v>
                </c:pt>
                <c:pt idx="238">
                  <c:v>0.349</c:v>
                </c:pt>
                <c:pt idx="239">
                  <c:v>0.315</c:v>
                </c:pt>
                <c:pt idx="240">
                  <c:v>0.2</c:v>
                </c:pt>
                <c:pt idx="241">
                  <c:v>0.267</c:v>
                </c:pt>
                <c:pt idx="242">
                  <c:v>0.273</c:v>
                </c:pt>
                <c:pt idx="243">
                  <c:v>0.186</c:v>
                </c:pt>
                <c:pt idx="244">
                  <c:v>0.27</c:v>
                </c:pt>
                <c:pt idx="245">
                  <c:v>0.317</c:v>
                </c:pt>
                <c:pt idx="246">
                  <c:v>0.153</c:v>
                </c:pt>
                <c:pt idx="247">
                  <c:v>0.322</c:v>
                </c:pt>
                <c:pt idx="248">
                  <c:v>0.247</c:v>
                </c:pt>
                <c:pt idx="249">
                  <c:v>0.171</c:v>
                </c:pt>
                <c:pt idx="250">
                  <c:v>0.177</c:v>
                </c:pt>
                <c:pt idx="251">
                  <c:v>0.244</c:v>
                </c:pt>
                <c:pt idx="252">
                  <c:v>0.347</c:v>
                </c:pt>
                <c:pt idx="253">
                  <c:v>0.335</c:v>
                </c:pt>
                <c:pt idx="254">
                  <c:v>0.242</c:v>
                </c:pt>
                <c:pt idx="255">
                  <c:v>0.232</c:v>
                </c:pt>
                <c:pt idx="256">
                  <c:v>0.3</c:v>
                </c:pt>
                <c:pt idx="257">
                  <c:v>0.245</c:v>
                </c:pt>
                <c:pt idx="258">
                  <c:v>0.219</c:v>
                </c:pt>
                <c:pt idx="259">
                  <c:v>0.177</c:v>
                </c:pt>
                <c:pt idx="260">
                  <c:v>0.269</c:v>
                </c:pt>
                <c:pt idx="261">
                  <c:v>0.274</c:v>
                </c:pt>
                <c:pt idx="262">
                  <c:v>0.34</c:v>
                </c:pt>
                <c:pt idx="263">
                  <c:v>0.259</c:v>
                </c:pt>
                <c:pt idx="264">
                  <c:v>0.153</c:v>
                </c:pt>
                <c:pt idx="265">
                  <c:v>0.247</c:v>
                </c:pt>
                <c:pt idx="266">
                  <c:v>0.207</c:v>
                </c:pt>
                <c:pt idx="267">
                  <c:v>0.259</c:v>
                </c:pt>
                <c:pt idx="268">
                  <c:v>0.25</c:v>
                </c:pt>
                <c:pt idx="269">
                  <c:v>0.279</c:v>
                </c:pt>
                <c:pt idx="270">
                  <c:v>0.211</c:v>
                </c:pt>
                <c:pt idx="271">
                  <c:v>0.223</c:v>
                </c:pt>
                <c:pt idx="272">
                  <c:v>0.16</c:v>
                </c:pt>
                <c:pt idx="273">
                  <c:v>0.277</c:v>
                </c:pt>
                <c:pt idx="274">
                  <c:v>0.169</c:v>
                </c:pt>
                <c:pt idx="275">
                  <c:v>0.15</c:v>
                </c:pt>
                <c:pt idx="276">
                  <c:v>0.273</c:v>
                </c:pt>
                <c:pt idx="277">
                  <c:v>0.22</c:v>
                </c:pt>
                <c:pt idx="278">
                  <c:v>0.209</c:v>
                </c:pt>
                <c:pt idx="279">
                  <c:v>0.266</c:v>
                </c:pt>
                <c:pt idx="280">
                  <c:v>0.206</c:v>
                </c:pt>
                <c:pt idx="281">
                  <c:v>0.258</c:v>
                </c:pt>
                <c:pt idx="282">
                  <c:v>0.199</c:v>
                </c:pt>
                <c:pt idx="283">
                  <c:v>0.258</c:v>
                </c:pt>
                <c:pt idx="284">
                  <c:v>0.307</c:v>
                </c:pt>
                <c:pt idx="285">
                  <c:v>0.215</c:v>
                </c:pt>
                <c:pt idx="286">
                  <c:v>0.17</c:v>
                </c:pt>
                <c:pt idx="287">
                  <c:v>0.151</c:v>
                </c:pt>
                <c:pt idx="288">
                  <c:v>0.268</c:v>
                </c:pt>
                <c:pt idx="289">
                  <c:v>0.342</c:v>
                </c:pt>
                <c:pt idx="290">
                  <c:v>0.274</c:v>
                </c:pt>
                <c:pt idx="291">
                  <c:v>0.328</c:v>
                </c:pt>
                <c:pt idx="292">
                  <c:v>0.181</c:v>
                </c:pt>
                <c:pt idx="293">
                  <c:v>0.158</c:v>
                </c:pt>
                <c:pt idx="294">
                  <c:v>0.305</c:v>
                </c:pt>
                <c:pt idx="295">
                  <c:v>0.232</c:v>
                </c:pt>
                <c:pt idx="296">
                  <c:v>0.307</c:v>
                </c:pt>
                <c:pt idx="297">
                  <c:v>0.282</c:v>
                </c:pt>
                <c:pt idx="298">
                  <c:v>0.335</c:v>
                </c:pt>
                <c:pt idx="299">
                  <c:v>0.177</c:v>
                </c:pt>
                <c:pt idx="300">
                  <c:v>0.241</c:v>
                </c:pt>
                <c:pt idx="301">
                  <c:v>0.312</c:v>
                </c:pt>
                <c:pt idx="302">
                  <c:v>0.255</c:v>
                </c:pt>
                <c:pt idx="303">
                  <c:v>0.251</c:v>
                </c:pt>
                <c:pt idx="304">
                  <c:v>0.216</c:v>
                </c:pt>
                <c:pt idx="305">
                  <c:v>0.181</c:v>
                </c:pt>
                <c:pt idx="306">
                  <c:v>0.191</c:v>
                </c:pt>
                <c:pt idx="307">
                  <c:v>0.198</c:v>
                </c:pt>
                <c:pt idx="308">
                  <c:v>0.228</c:v>
                </c:pt>
                <c:pt idx="309">
                  <c:v>0.196</c:v>
                </c:pt>
                <c:pt idx="310">
                  <c:v>0.339</c:v>
                </c:pt>
                <c:pt idx="311">
                  <c:v>0.174</c:v>
                </c:pt>
                <c:pt idx="312">
                  <c:v>0.256</c:v>
                </c:pt>
                <c:pt idx="313">
                  <c:v>0.324</c:v>
                </c:pt>
                <c:pt idx="314">
                  <c:v>0.34</c:v>
                </c:pt>
                <c:pt idx="315">
                  <c:v>0.289</c:v>
                </c:pt>
                <c:pt idx="316">
                  <c:v>0.263</c:v>
                </c:pt>
                <c:pt idx="317">
                  <c:v>0.213</c:v>
                </c:pt>
                <c:pt idx="318">
                  <c:v>0.224</c:v>
                </c:pt>
                <c:pt idx="319">
                  <c:v>0.171</c:v>
                </c:pt>
                <c:pt idx="320">
                  <c:v>0.289</c:v>
                </c:pt>
                <c:pt idx="321">
                  <c:v>0.324</c:v>
                </c:pt>
                <c:pt idx="322">
                  <c:v>0.343</c:v>
                </c:pt>
                <c:pt idx="323">
                  <c:v>0.347</c:v>
                </c:pt>
                <c:pt idx="324">
                  <c:v>0.17</c:v>
                </c:pt>
                <c:pt idx="325">
                  <c:v>0.342</c:v>
                </c:pt>
                <c:pt idx="326">
                  <c:v>0.244</c:v>
                </c:pt>
                <c:pt idx="327">
                  <c:v>0.184</c:v>
                </c:pt>
                <c:pt idx="328">
                  <c:v>0.187</c:v>
                </c:pt>
                <c:pt idx="329">
                  <c:v>0.326</c:v>
                </c:pt>
                <c:pt idx="330">
                  <c:v>0.204</c:v>
                </c:pt>
                <c:pt idx="331">
                  <c:v>0.281</c:v>
                </c:pt>
                <c:pt idx="332">
                  <c:v>0.28</c:v>
                </c:pt>
                <c:pt idx="333">
                  <c:v>0.179</c:v>
                </c:pt>
                <c:pt idx="334">
                  <c:v>0.203</c:v>
                </c:pt>
                <c:pt idx="335">
                  <c:v>0.271</c:v>
                </c:pt>
                <c:pt idx="336">
                  <c:v>0.168</c:v>
                </c:pt>
                <c:pt idx="337">
                  <c:v>0.214</c:v>
                </c:pt>
                <c:pt idx="338">
                  <c:v>0.276</c:v>
                </c:pt>
                <c:pt idx="339">
                  <c:v>0.331</c:v>
                </c:pt>
                <c:pt idx="340">
                  <c:v>0.234</c:v>
                </c:pt>
                <c:pt idx="341">
                  <c:v>0.194</c:v>
                </c:pt>
                <c:pt idx="342">
                  <c:v>0.258</c:v>
                </c:pt>
                <c:pt idx="343">
                  <c:v>0.305</c:v>
                </c:pt>
                <c:pt idx="344">
                  <c:v>0.332</c:v>
                </c:pt>
                <c:pt idx="345">
                  <c:v>0.166</c:v>
                </c:pt>
                <c:pt idx="346">
                  <c:v>0.298</c:v>
                </c:pt>
                <c:pt idx="347">
                  <c:v>0.282</c:v>
                </c:pt>
                <c:pt idx="348">
                  <c:v>0.262</c:v>
                </c:pt>
                <c:pt idx="349">
                  <c:v>0.315</c:v>
                </c:pt>
                <c:pt idx="350">
                  <c:v>0.252</c:v>
                </c:pt>
                <c:pt idx="351">
                  <c:v>0.285</c:v>
                </c:pt>
                <c:pt idx="352">
                  <c:v>0.315</c:v>
                </c:pt>
                <c:pt idx="353">
                  <c:v>0.21</c:v>
                </c:pt>
                <c:pt idx="354">
                  <c:v>0.348</c:v>
                </c:pt>
                <c:pt idx="355">
                  <c:v>0.349</c:v>
                </c:pt>
                <c:pt idx="356">
                  <c:v>0.203</c:v>
                </c:pt>
                <c:pt idx="357">
                  <c:v>0.163</c:v>
                </c:pt>
                <c:pt idx="358">
                  <c:v>0.29</c:v>
                </c:pt>
                <c:pt idx="359">
                  <c:v>0.338</c:v>
                </c:pt>
                <c:pt idx="360">
                  <c:v>0.255</c:v>
                </c:pt>
                <c:pt idx="361">
                  <c:v>0.274</c:v>
                </c:pt>
                <c:pt idx="362">
                  <c:v>0.172</c:v>
                </c:pt>
                <c:pt idx="363">
                  <c:v>0.34</c:v>
                </c:pt>
                <c:pt idx="364">
                  <c:v>0.164</c:v>
                </c:pt>
                <c:pt idx="365">
                  <c:v>0.295</c:v>
                </c:pt>
                <c:pt idx="366">
                  <c:v>0.163</c:v>
                </c:pt>
                <c:pt idx="367">
                  <c:v>0.334</c:v>
                </c:pt>
                <c:pt idx="368">
                  <c:v>0.284</c:v>
                </c:pt>
                <c:pt idx="369">
                  <c:v>0.194</c:v>
                </c:pt>
                <c:pt idx="370">
                  <c:v>0.234</c:v>
                </c:pt>
                <c:pt idx="371">
                  <c:v>0.202</c:v>
                </c:pt>
                <c:pt idx="372">
                  <c:v>0.194</c:v>
                </c:pt>
                <c:pt idx="373">
                  <c:v>0.324</c:v>
                </c:pt>
                <c:pt idx="374">
                  <c:v>0.341</c:v>
                </c:pt>
                <c:pt idx="375">
                  <c:v>0.165</c:v>
                </c:pt>
                <c:pt idx="376">
                  <c:v>0.272</c:v>
                </c:pt>
                <c:pt idx="377">
                  <c:v>0.218</c:v>
                </c:pt>
                <c:pt idx="378">
                  <c:v>0.212</c:v>
                </c:pt>
                <c:pt idx="379">
                  <c:v>0.336</c:v>
                </c:pt>
                <c:pt idx="380">
                  <c:v>0.307</c:v>
                </c:pt>
                <c:pt idx="381">
                  <c:v>0.323</c:v>
                </c:pt>
                <c:pt idx="382">
                  <c:v>0.328</c:v>
                </c:pt>
                <c:pt idx="383">
                  <c:v>0.313</c:v>
                </c:pt>
                <c:pt idx="384">
                  <c:v>0.236</c:v>
                </c:pt>
                <c:pt idx="385">
                  <c:v>0.247</c:v>
                </c:pt>
                <c:pt idx="386">
                  <c:v>0.207</c:v>
                </c:pt>
                <c:pt idx="387">
                  <c:v>0.339</c:v>
                </c:pt>
                <c:pt idx="388">
                  <c:v>0.29</c:v>
                </c:pt>
                <c:pt idx="389">
                  <c:v>0.305</c:v>
                </c:pt>
                <c:pt idx="390">
                  <c:v>0.346</c:v>
                </c:pt>
                <c:pt idx="391">
                  <c:v>0.316</c:v>
                </c:pt>
                <c:pt idx="392">
                  <c:v>0.283</c:v>
                </c:pt>
                <c:pt idx="393">
                  <c:v>0.201</c:v>
                </c:pt>
                <c:pt idx="394">
                  <c:v>0.155</c:v>
                </c:pt>
                <c:pt idx="395">
                  <c:v>0.31</c:v>
                </c:pt>
                <c:pt idx="396">
                  <c:v>0.192</c:v>
                </c:pt>
                <c:pt idx="397">
                  <c:v>0.321</c:v>
                </c:pt>
                <c:pt idx="398">
                  <c:v>0.171</c:v>
                </c:pt>
                <c:pt idx="399">
                  <c:v>0.278</c:v>
                </c:pt>
                <c:pt idx="400">
                  <c:v>0.215</c:v>
                </c:pt>
                <c:pt idx="401">
                  <c:v>0.318</c:v>
                </c:pt>
                <c:pt idx="402">
                  <c:v>0.266</c:v>
                </c:pt>
                <c:pt idx="403">
                  <c:v>0.238</c:v>
                </c:pt>
                <c:pt idx="404">
                  <c:v>0.211</c:v>
                </c:pt>
                <c:pt idx="405">
                  <c:v>0.288</c:v>
                </c:pt>
                <c:pt idx="406">
                  <c:v>0.252</c:v>
                </c:pt>
                <c:pt idx="407">
                  <c:v>0.201</c:v>
                </c:pt>
                <c:pt idx="408">
                  <c:v>0.321</c:v>
                </c:pt>
                <c:pt idx="409">
                  <c:v>0.22</c:v>
                </c:pt>
                <c:pt idx="410">
                  <c:v>0.173</c:v>
                </c:pt>
                <c:pt idx="411">
                  <c:v>0.333</c:v>
                </c:pt>
                <c:pt idx="412">
                  <c:v>0.342</c:v>
                </c:pt>
                <c:pt idx="413">
                  <c:v>0.3</c:v>
                </c:pt>
                <c:pt idx="414">
                  <c:v>0.278</c:v>
                </c:pt>
                <c:pt idx="415">
                  <c:v>0.299</c:v>
                </c:pt>
                <c:pt idx="416">
                  <c:v>0.208</c:v>
                </c:pt>
                <c:pt idx="417">
                  <c:v>0.21</c:v>
                </c:pt>
                <c:pt idx="418">
                  <c:v>0.162</c:v>
                </c:pt>
                <c:pt idx="419">
                  <c:v>0.309</c:v>
                </c:pt>
                <c:pt idx="420">
                  <c:v>0.31</c:v>
                </c:pt>
                <c:pt idx="421">
                  <c:v>0.219</c:v>
                </c:pt>
                <c:pt idx="422">
                  <c:v>0.327</c:v>
                </c:pt>
                <c:pt idx="423">
                  <c:v>0.295</c:v>
                </c:pt>
                <c:pt idx="424">
                  <c:v>0.211</c:v>
                </c:pt>
                <c:pt idx="425">
                  <c:v>0.235</c:v>
                </c:pt>
                <c:pt idx="426">
                  <c:v>0.221</c:v>
                </c:pt>
                <c:pt idx="427">
                  <c:v>0.281</c:v>
                </c:pt>
                <c:pt idx="428">
                  <c:v>0.288</c:v>
                </c:pt>
                <c:pt idx="429">
                  <c:v>0.194</c:v>
                </c:pt>
                <c:pt idx="430">
                  <c:v>0.165</c:v>
                </c:pt>
                <c:pt idx="431">
                  <c:v>0.259</c:v>
                </c:pt>
                <c:pt idx="432">
                  <c:v>0.259</c:v>
                </c:pt>
                <c:pt idx="433">
                  <c:v>0.228</c:v>
                </c:pt>
                <c:pt idx="434">
                  <c:v>0.266</c:v>
                </c:pt>
                <c:pt idx="435">
                  <c:v>0.305</c:v>
                </c:pt>
                <c:pt idx="436">
                  <c:v>0.339</c:v>
                </c:pt>
                <c:pt idx="437">
                  <c:v>0.329</c:v>
                </c:pt>
                <c:pt idx="438">
                  <c:v>0.285</c:v>
                </c:pt>
                <c:pt idx="439">
                  <c:v>0.263</c:v>
                </c:pt>
                <c:pt idx="440">
                  <c:v>0.312</c:v>
                </c:pt>
                <c:pt idx="441">
                  <c:v>0.306</c:v>
                </c:pt>
                <c:pt idx="442">
                  <c:v>0.195</c:v>
                </c:pt>
                <c:pt idx="443">
                  <c:v>0.295</c:v>
                </c:pt>
                <c:pt idx="444">
                  <c:v>0.162</c:v>
                </c:pt>
                <c:pt idx="445">
                  <c:v>0.173</c:v>
                </c:pt>
                <c:pt idx="446">
                  <c:v>0.288</c:v>
                </c:pt>
                <c:pt idx="447">
                  <c:v>0.297</c:v>
                </c:pt>
                <c:pt idx="448">
                  <c:v>0.35</c:v>
                </c:pt>
                <c:pt idx="449">
                  <c:v>0.248</c:v>
                </c:pt>
                <c:pt idx="450">
                  <c:v>0.208</c:v>
                </c:pt>
                <c:pt idx="451">
                  <c:v>0.16</c:v>
                </c:pt>
                <c:pt idx="452">
                  <c:v>0.19</c:v>
                </c:pt>
                <c:pt idx="453">
                  <c:v>0.223</c:v>
                </c:pt>
                <c:pt idx="454">
                  <c:v>0.209</c:v>
                </c:pt>
                <c:pt idx="455">
                  <c:v>0.246</c:v>
                </c:pt>
                <c:pt idx="456">
                  <c:v>0.219</c:v>
                </c:pt>
                <c:pt idx="457">
                  <c:v>0.168</c:v>
                </c:pt>
                <c:pt idx="458">
                  <c:v>0.271</c:v>
                </c:pt>
                <c:pt idx="459">
                  <c:v>0.321</c:v>
                </c:pt>
                <c:pt idx="460">
                  <c:v>0.237</c:v>
                </c:pt>
                <c:pt idx="461">
                  <c:v>0.259</c:v>
                </c:pt>
                <c:pt idx="462">
                  <c:v>0.332</c:v>
                </c:pt>
                <c:pt idx="463">
                  <c:v>0.314</c:v>
                </c:pt>
                <c:pt idx="464">
                  <c:v>0.158</c:v>
                </c:pt>
                <c:pt idx="465">
                  <c:v>0.202</c:v>
                </c:pt>
                <c:pt idx="466">
                  <c:v>0.32</c:v>
                </c:pt>
                <c:pt idx="467">
                  <c:v>0.225</c:v>
                </c:pt>
                <c:pt idx="468">
                  <c:v>0.216</c:v>
                </c:pt>
                <c:pt idx="469">
                  <c:v>0.236</c:v>
                </c:pt>
                <c:pt idx="470">
                  <c:v>0.292</c:v>
                </c:pt>
                <c:pt idx="471">
                  <c:v>0.169</c:v>
                </c:pt>
                <c:pt idx="472">
                  <c:v>0.156</c:v>
                </c:pt>
                <c:pt idx="473">
                  <c:v>0.221</c:v>
                </c:pt>
                <c:pt idx="474">
                  <c:v>0.157</c:v>
                </c:pt>
                <c:pt idx="475">
                  <c:v>0.183</c:v>
                </c:pt>
                <c:pt idx="476">
                  <c:v>0.345</c:v>
                </c:pt>
                <c:pt idx="477">
                  <c:v>0.265</c:v>
                </c:pt>
                <c:pt idx="478">
                  <c:v>0.162</c:v>
                </c:pt>
                <c:pt idx="479">
                  <c:v>0.196</c:v>
                </c:pt>
                <c:pt idx="480">
                  <c:v>0.289</c:v>
                </c:pt>
                <c:pt idx="481">
                  <c:v>0.197</c:v>
                </c:pt>
                <c:pt idx="482">
                  <c:v>0.186</c:v>
                </c:pt>
                <c:pt idx="483">
                  <c:v>0.221</c:v>
                </c:pt>
                <c:pt idx="484">
                  <c:v>0.341</c:v>
                </c:pt>
                <c:pt idx="485">
                  <c:v>0.215</c:v>
                </c:pt>
                <c:pt idx="486">
                  <c:v>0.248</c:v>
                </c:pt>
                <c:pt idx="487">
                  <c:v>0.177</c:v>
                </c:pt>
                <c:pt idx="488">
                  <c:v>0.176</c:v>
                </c:pt>
                <c:pt idx="489">
                  <c:v>0.261</c:v>
                </c:pt>
                <c:pt idx="490">
                  <c:v>0.195</c:v>
                </c:pt>
                <c:pt idx="491">
                  <c:v>0.324</c:v>
                </c:pt>
                <c:pt idx="492">
                  <c:v>0.217</c:v>
                </c:pt>
                <c:pt idx="493">
                  <c:v>0.349</c:v>
                </c:pt>
                <c:pt idx="494">
                  <c:v>0.188</c:v>
                </c:pt>
                <c:pt idx="495">
                  <c:v>0.269</c:v>
                </c:pt>
                <c:pt idx="496">
                  <c:v>0.267</c:v>
                </c:pt>
                <c:pt idx="497">
                  <c:v>0.191</c:v>
                </c:pt>
                <c:pt idx="498">
                  <c:v>0.153</c:v>
                </c:pt>
                <c:pt idx="499">
                  <c:v>0.216</c:v>
                </c:pt>
                <c:pt idx="500">
                  <c:v>0.152</c:v>
                </c:pt>
                <c:pt idx="501">
                  <c:v>0.259</c:v>
                </c:pt>
                <c:pt idx="502">
                  <c:v>0.19</c:v>
                </c:pt>
                <c:pt idx="503">
                  <c:v>0.264</c:v>
                </c:pt>
                <c:pt idx="504">
                  <c:v>0.271</c:v>
                </c:pt>
                <c:pt idx="505">
                  <c:v>0.281</c:v>
                </c:pt>
                <c:pt idx="506">
                  <c:v>0.296</c:v>
                </c:pt>
                <c:pt idx="507">
                  <c:v>0.254</c:v>
                </c:pt>
                <c:pt idx="508">
                  <c:v>0.272</c:v>
                </c:pt>
                <c:pt idx="509">
                  <c:v>0.34</c:v>
                </c:pt>
                <c:pt idx="510">
                  <c:v>0.263</c:v>
                </c:pt>
                <c:pt idx="511">
                  <c:v>0.28</c:v>
                </c:pt>
                <c:pt idx="512">
                  <c:v>0.266</c:v>
                </c:pt>
                <c:pt idx="513">
                  <c:v>0.312</c:v>
                </c:pt>
                <c:pt idx="514">
                  <c:v>0.25</c:v>
                </c:pt>
                <c:pt idx="515">
                  <c:v>0.281</c:v>
                </c:pt>
                <c:pt idx="516">
                  <c:v>0.289</c:v>
                </c:pt>
                <c:pt idx="517">
                  <c:v>0.266</c:v>
                </c:pt>
                <c:pt idx="518">
                  <c:v>0.178</c:v>
                </c:pt>
                <c:pt idx="519">
                  <c:v>0.159</c:v>
                </c:pt>
                <c:pt idx="520">
                  <c:v>0.312</c:v>
                </c:pt>
                <c:pt idx="521">
                  <c:v>0.164</c:v>
                </c:pt>
                <c:pt idx="522">
                  <c:v>0.276</c:v>
                </c:pt>
                <c:pt idx="523">
                  <c:v>0.33</c:v>
                </c:pt>
                <c:pt idx="524">
                  <c:v>0.283</c:v>
                </c:pt>
                <c:pt idx="525">
                  <c:v>0.185</c:v>
                </c:pt>
              </c:numCache>
            </c:numRef>
          </c:yVal>
          <c:smooth val="0"/>
        </c:ser>
        <c:dLbls>
          <c:showLegendKey val="0"/>
          <c:showVal val="0"/>
          <c:showCatName val="0"/>
          <c:showSerName val="0"/>
          <c:showPercent val="0"/>
          <c:showBubbleSize val="0"/>
        </c:dLbls>
        <c:axId val="-2004629568"/>
        <c:axId val="957554752"/>
      </c:scatterChart>
      <c:valAx>
        <c:axId val="-2004629568"/>
        <c:scaling>
          <c:orientation val="minMax"/>
          <c:max val="525.0"/>
          <c:min val="0.0"/>
        </c:scaling>
        <c:delete val="1"/>
        <c:axPos val="b"/>
        <c:majorTickMark val="out"/>
        <c:minorTickMark val="none"/>
        <c:tickLblPos val="nextTo"/>
        <c:crossAx val="957554752"/>
        <c:crosses val="autoZero"/>
        <c:crossBetween val="midCat"/>
      </c:valAx>
      <c:valAx>
        <c:axId val="957554752"/>
        <c:scaling>
          <c:orientation val="minMax"/>
          <c:max val="0.5"/>
          <c:min val="0.0"/>
        </c:scaling>
        <c:delete val="1"/>
        <c:axPos val="l"/>
        <c:numFmt formatCode="General" sourceLinked="1"/>
        <c:majorTickMark val="out"/>
        <c:minorTickMark val="none"/>
        <c:tickLblPos val="nextTo"/>
        <c:crossAx val="-2004629568"/>
        <c:crosses val="autoZero"/>
        <c:crossBetween val="midCat"/>
        <c:majorUnit val="0.25"/>
      </c:valAx>
      <c:spPr>
        <a:noFill/>
      </c:spPr>
    </c:plotArea>
    <c:plotVisOnly val="1"/>
    <c:dispBlanksAs val="gap"/>
    <c:showDLblsOverMax val="0"/>
  </c:chart>
  <c:spPr>
    <a:noFill/>
    <a:ln>
      <a:noFill/>
    </a:ln>
  </c:spPr>
  <c:txPr>
    <a:bodyPr/>
    <a:lstStyle/>
    <a:p>
      <a:pPr>
        <a:defRPr>
          <a:latin typeface="Helvetica"/>
          <a:cs typeface="Helvetica"/>
        </a:defRPr>
      </a:pPr>
      <a:endParaRPr lang="ja-JP"/>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solidFill>
                <a:srgbClr val="FFCC66"/>
              </a:solidFill>
              <a:ln>
                <a:noFill/>
              </a:ln>
              <a:effectLst/>
            </c:spPr>
          </c:marker>
          <c:yVal>
            <c:numRef>
              <c:f>Sheet1!$A$4:$TF$4</c:f>
              <c:numCache>
                <c:formatCode>General</c:formatCode>
                <c:ptCount val="526"/>
                <c:pt idx="0">
                  <c:v>0.327</c:v>
                </c:pt>
                <c:pt idx="1">
                  <c:v>0.224</c:v>
                </c:pt>
                <c:pt idx="2">
                  <c:v>0.337</c:v>
                </c:pt>
                <c:pt idx="3">
                  <c:v>0.222</c:v>
                </c:pt>
                <c:pt idx="4">
                  <c:v>0.293</c:v>
                </c:pt>
                <c:pt idx="5">
                  <c:v>0.202</c:v>
                </c:pt>
                <c:pt idx="6">
                  <c:v>0.169</c:v>
                </c:pt>
                <c:pt idx="7">
                  <c:v>0.327</c:v>
                </c:pt>
                <c:pt idx="8">
                  <c:v>0.288</c:v>
                </c:pt>
                <c:pt idx="9">
                  <c:v>0.274</c:v>
                </c:pt>
                <c:pt idx="10">
                  <c:v>0.274</c:v>
                </c:pt>
                <c:pt idx="11">
                  <c:v>0.173</c:v>
                </c:pt>
                <c:pt idx="12">
                  <c:v>0.18</c:v>
                </c:pt>
                <c:pt idx="13">
                  <c:v>0.339</c:v>
                </c:pt>
                <c:pt idx="14">
                  <c:v>0.18</c:v>
                </c:pt>
                <c:pt idx="15">
                  <c:v>0.306</c:v>
                </c:pt>
                <c:pt idx="16">
                  <c:v>0.182</c:v>
                </c:pt>
                <c:pt idx="17">
                  <c:v>0.165</c:v>
                </c:pt>
                <c:pt idx="18">
                  <c:v>0.274</c:v>
                </c:pt>
                <c:pt idx="19">
                  <c:v>0.194</c:v>
                </c:pt>
                <c:pt idx="20">
                  <c:v>0.343</c:v>
                </c:pt>
                <c:pt idx="21">
                  <c:v>0.277</c:v>
                </c:pt>
                <c:pt idx="22">
                  <c:v>0.206</c:v>
                </c:pt>
                <c:pt idx="23">
                  <c:v>0.239</c:v>
                </c:pt>
                <c:pt idx="24">
                  <c:v>0.237</c:v>
                </c:pt>
                <c:pt idx="25">
                  <c:v>0.262</c:v>
                </c:pt>
                <c:pt idx="26">
                  <c:v>0.187</c:v>
                </c:pt>
                <c:pt idx="27">
                  <c:v>0.196</c:v>
                </c:pt>
                <c:pt idx="28">
                  <c:v>0.269</c:v>
                </c:pt>
                <c:pt idx="29">
                  <c:v>0.205</c:v>
                </c:pt>
                <c:pt idx="30">
                  <c:v>0.35</c:v>
                </c:pt>
                <c:pt idx="31">
                  <c:v>0.248</c:v>
                </c:pt>
                <c:pt idx="32">
                  <c:v>0.23</c:v>
                </c:pt>
                <c:pt idx="33">
                  <c:v>0.188</c:v>
                </c:pt>
                <c:pt idx="34">
                  <c:v>0.328</c:v>
                </c:pt>
                <c:pt idx="35">
                  <c:v>0.19</c:v>
                </c:pt>
                <c:pt idx="36">
                  <c:v>0.231</c:v>
                </c:pt>
                <c:pt idx="37">
                  <c:v>0.24</c:v>
                </c:pt>
                <c:pt idx="38">
                  <c:v>0.278</c:v>
                </c:pt>
                <c:pt idx="39">
                  <c:v>0.176</c:v>
                </c:pt>
                <c:pt idx="40">
                  <c:v>0.215</c:v>
                </c:pt>
                <c:pt idx="41">
                  <c:v>0.236</c:v>
                </c:pt>
                <c:pt idx="42">
                  <c:v>0.293</c:v>
                </c:pt>
                <c:pt idx="43">
                  <c:v>0.184</c:v>
                </c:pt>
                <c:pt idx="44">
                  <c:v>0.312</c:v>
                </c:pt>
                <c:pt idx="45">
                  <c:v>0.32</c:v>
                </c:pt>
                <c:pt idx="46">
                  <c:v>0.192</c:v>
                </c:pt>
                <c:pt idx="47">
                  <c:v>0.222</c:v>
                </c:pt>
                <c:pt idx="48">
                  <c:v>0.301</c:v>
                </c:pt>
                <c:pt idx="49">
                  <c:v>0.179</c:v>
                </c:pt>
                <c:pt idx="50">
                  <c:v>0.26</c:v>
                </c:pt>
                <c:pt idx="51">
                  <c:v>0.235</c:v>
                </c:pt>
                <c:pt idx="52">
                  <c:v>0.202</c:v>
                </c:pt>
                <c:pt idx="53">
                  <c:v>0.228</c:v>
                </c:pt>
                <c:pt idx="54">
                  <c:v>0.251</c:v>
                </c:pt>
                <c:pt idx="55">
                  <c:v>0.169</c:v>
                </c:pt>
                <c:pt idx="56">
                  <c:v>0.279</c:v>
                </c:pt>
                <c:pt idx="57">
                  <c:v>0.182</c:v>
                </c:pt>
                <c:pt idx="58">
                  <c:v>0.339</c:v>
                </c:pt>
                <c:pt idx="59">
                  <c:v>0.235</c:v>
                </c:pt>
                <c:pt idx="60">
                  <c:v>0.245</c:v>
                </c:pt>
                <c:pt idx="61">
                  <c:v>0.288</c:v>
                </c:pt>
                <c:pt idx="62">
                  <c:v>0.245</c:v>
                </c:pt>
                <c:pt idx="63">
                  <c:v>0.218</c:v>
                </c:pt>
                <c:pt idx="64">
                  <c:v>0.3</c:v>
                </c:pt>
                <c:pt idx="65">
                  <c:v>0.319</c:v>
                </c:pt>
                <c:pt idx="66">
                  <c:v>0.165</c:v>
                </c:pt>
                <c:pt idx="67">
                  <c:v>0.259</c:v>
                </c:pt>
                <c:pt idx="68">
                  <c:v>0.273</c:v>
                </c:pt>
                <c:pt idx="69">
                  <c:v>0.198</c:v>
                </c:pt>
                <c:pt idx="70">
                  <c:v>0.271</c:v>
                </c:pt>
                <c:pt idx="71">
                  <c:v>0.247</c:v>
                </c:pt>
                <c:pt idx="72">
                  <c:v>0.224</c:v>
                </c:pt>
                <c:pt idx="73">
                  <c:v>0.197</c:v>
                </c:pt>
                <c:pt idx="74">
                  <c:v>0.261</c:v>
                </c:pt>
                <c:pt idx="75">
                  <c:v>0.196</c:v>
                </c:pt>
                <c:pt idx="76">
                  <c:v>0.196</c:v>
                </c:pt>
                <c:pt idx="77">
                  <c:v>0.342</c:v>
                </c:pt>
                <c:pt idx="78">
                  <c:v>0.166</c:v>
                </c:pt>
                <c:pt idx="79">
                  <c:v>0.285</c:v>
                </c:pt>
                <c:pt idx="80">
                  <c:v>0.199</c:v>
                </c:pt>
                <c:pt idx="81">
                  <c:v>0.242</c:v>
                </c:pt>
                <c:pt idx="82">
                  <c:v>0.226</c:v>
                </c:pt>
                <c:pt idx="83">
                  <c:v>0.28</c:v>
                </c:pt>
                <c:pt idx="84">
                  <c:v>0.249</c:v>
                </c:pt>
                <c:pt idx="85">
                  <c:v>0.207</c:v>
                </c:pt>
                <c:pt idx="86">
                  <c:v>0.257</c:v>
                </c:pt>
                <c:pt idx="87">
                  <c:v>0.265</c:v>
                </c:pt>
                <c:pt idx="88">
                  <c:v>0.328</c:v>
                </c:pt>
                <c:pt idx="89">
                  <c:v>0.337</c:v>
                </c:pt>
                <c:pt idx="90">
                  <c:v>0.228</c:v>
                </c:pt>
                <c:pt idx="91">
                  <c:v>0.233</c:v>
                </c:pt>
                <c:pt idx="92">
                  <c:v>0.307</c:v>
                </c:pt>
                <c:pt idx="93">
                  <c:v>0.301</c:v>
                </c:pt>
                <c:pt idx="94">
                  <c:v>0.154</c:v>
                </c:pt>
                <c:pt idx="95">
                  <c:v>0.285</c:v>
                </c:pt>
                <c:pt idx="96">
                  <c:v>0.346</c:v>
                </c:pt>
                <c:pt idx="97">
                  <c:v>0.278</c:v>
                </c:pt>
                <c:pt idx="98">
                  <c:v>0.197</c:v>
                </c:pt>
                <c:pt idx="99">
                  <c:v>0.342</c:v>
                </c:pt>
                <c:pt idx="100">
                  <c:v>0.3</c:v>
                </c:pt>
                <c:pt idx="101">
                  <c:v>0.151</c:v>
                </c:pt>
                <c:pt idx="102">
                  <c:v>0.299</c:v>
                </c:pt>
                <c:pt idx="103">
                  <c:v>0.241</c:v>
                </c:pt>
                <c:pt idx="104">
                  <c:v>0.165</c:v>
                </c:pt>
                <c:pt idx="105">
                  <c:v>0.35</c:v>
                </c:pt>
                <c:pt idx="106">
                  <c:v>0.339</c:v>
                </c:pt>
                <c:pt idx="107">
                  <c:v>0.305</c:v>
                </c:pt>
                <c:pt idx="108">
                  <c:v>0.169</c:v>
                </c:pt>
                <c:pt idx="109">
                  <c:v>0.274</c:v>
                </c:pt>
                <c:pt idx="110">
                  <c:v>0.248</c:v>
                </c:pt>
                <c:pt idx="111">
                  <c:v>0.243</c:v>
                </c:pt>
                <c:pt idx="112">
                  <c:v>0.33</c:v>
                </c:pt>
                <c:pt idx="113">
                  <c:v>0.336</c:v>
                </c:pt>
                <c:pt idx="114">
                  <c:v>0.24</c:v>
                </c:pt>
                <c:pt idx="115">
                  <c:v>0.299</c:v>
                </c:pt>
                <c:pt idx="116">
                  <c:v>0.178</c:v>
                </c:pt>
                <c:pt idx="117">
                  <c:v>0.186</c:v>
                </c:pt>
                <c:pt idx="118">
                  <c:v>0.298</c:v>
                </c:pt>
                <c:pt idx="119">
                  <c:v>0.289</c:v>
                </c:pt>
                <c:pt idx="120">
                  <c:v>0.16</c:v>
                </c:pt>
                <c:pt idx="121">
                  <c:v>0.288</c:v>
                </c:pt>
                <c:pt idx="122">
                  <c:v>0.226</c:v>
                </c:pt>
                <c:pt idx="123">
                  <c:v>0.266</c:v>
                </c:pt>
                <c:pt idx="124">
                  <c:v>0.18</c:v>
                </c:pt>
                <c:pt idx="125">
                  <c:v>0.267</c:v>
                </c:pt>
                <c:pt idx="126">
                  <c:v>0.202</c:v>
                </c:pt>
                <c:pt idx="127">
                  <c:v>0.273</c:v>
                </c:pt>
                <c:pt idx="128">
                  <c:v>0.336</c:v>
                </c:pt>
                <c:pt idx="129">
                  <c:v>0.283</c:v>
                </c:pt>
                <c:pt idx="130">
                  <c:v>0.193</c:v>
                </c:pt>
                <c:pt idx="131">
                  <c:v>0.29</c:v>
                </c:pt>
                <c:pt idx="132">
                  <c:v>0.279</c:v>
                </c:pt>
                <c:pt idx="133">
                  <c:v>0.194</c:v>
                </c:pt>
                <c:pt idx="134">
                  <c:v>0.28</c:v>
                </c:pt>
                <c:pt idx="135">
                  <c:v>0.202</c:v>
                </c:pt>
                <c:pt idx="136">
                  <c:v>0.225</c:v>
                </c:pt>
                <c:pt idx="137">
                  <c:v>0.349</c:v>
                </c:pt>
                <c:pt idx="138">
                  <c:v>0.284</c:v>
                </c:pt>
                <c:pt idx="139">
                  <c:v>0.347</c:v>
                </c:pt>
                <c:pt idx="140">
                  <c:v>0.246</c:v>
                </c:pt>
                <c:pt idx="141">
                  <c:v>0.291</c:v>
                </c:pt>
                <c:pt idx="142">
                  <c:v>0.264</c:v>
                </c:pt>
                <c:pt idx="143">
                  <c:v>0.186</c:v>
                </c:pt>
                <c:pt idx="144">
                  <c:v>0.267</c:v>
                </c:pt>
                <c:pt idx="145">
                  <c:v>0.286</c:v>
                </c:pt>
                <c:pt idx="146">
                  <c:v>0.259</c:v>
                </c:pt>
                <c:pt idx="147">
                  <c:v>0.305</c:v>
                </c:pt>
                <c:pt idx="148">
                  <c:v>0.29</c:v>
                </c:pt>
                <c:pt idx="149">
                  <c:v>0.316</c:v>
                </c:pt>
                <c:pt idx="150">
                  <c:v>0.18</c:v>
                </c:pt>
                <c:pt idx="151">
                  <c:v>0.277</c:v>
                </c:pt>
                <c:pt idx="152">
                  <c:v>0.254</c:v>
                </c:pt>
                <c:pt idx="153">
                  <c:v>0.297</c:v>
                </c:pt>
                <c:pt idx="154">
                  <c:v>0.35</c:v>
                </c:pt>
                <c:pt idx="155">
                  <c:v>0.245</c:v>
                </c:pt>
                <c:pt idx="156">
                  <c:v>0.337</c:v>
                </c:pt>
                <c:pt idx="157">
                  <c:v>0.165</c:v>
                </c:pt>
                <c:pt idx="158">
                  <c:v>0.337</c:v>
                </c:pt>
                <c:pt idx="159">
                  <c:v>0.257</c:v>
                </c:pt>
                <c:pt idx="160">
                  <c:v>0.239</c:v>
                </c:pt>
                <c:pt idx="161">
                  <c:v>0.34</c:v>
                </c:pt>
                <c:pt idx="162">
                  <c:v>0.235</c:v>
                </c:pt>
                <c:pt idx="163">
                  <c:v>0.333</c:v>
                </c:pt>
                <c:pt idx="164">
                  <c:v>0.229</c:v>
                </c:pt>
                <c:pt idx="165">
                  <c:v>0.313</c:v>
                </c:pt>
                <c:pt idx="166">
                  <c:v>0.273</c:v>
                </c:pt>
                <c:pt idx="167">
                  <c:v>0.199</c:v>
                </c:pt>
                <c:pt idx="168">
                  <c:v>0.166</c:v>
                </c:pt>
                <c:pt idx="169">
                  <c:v>0.343</c:v>
                </c:pt>
                <c:pt idx="170">
                  <c:v>0.334</c:v>
                </c:pt>
                <c:pt idx="171">
                  <c:v>0.248</c:v>
                </c:pt>
                <c:pt idx="172">
                  <c:v>0.28</c:v>
                </c:pt>
                <c:pt idx="173">
                  <c:v>0.29</c:v>
                </c:pt>
                <c:pt idx="174">
                  <c:v>0.209</c:v>
                </c:pt>
                <c:pt idx="175">
                  <c:v>0.254</c:v>
                </c:pt>
                <c:pt idx="176">
                  <c:v>0.2</c:v>
                </c:pt>
                <c:pt idx="177">
                  <c:v>0.21</c:v>
                </c:pt>
                <c:pt idx="178">
                  <c:v>0.297</c:v>
                </c:pt>
                <c:pt idx="179">
                  <c:v>0.162</c:v>
                </c:pt>
                <c:pt idx="180">
                  <c:v>0.255</c:v>
                </c:pt>
                <c:pt idx="181">
                  <c:v>0.221</c:v>
                </c:pt>
                <c:pt idx="182">
                  <c:v>0.154</c:v>
                </c:pt>
                <c:pt idx="183">
                  <c:v>0.283</c:v>
                </c:pt>
                <c:pt idx="184">
                  <c:v>0.235</c:v>
                </c:pt>
                <c:pt idx="185">
                  <c:v>0.311</c:v>
                </c:pt>
                <c:pt idx="186">
                  <c:v>0.297</c:v>
                </c:pt>
                <c:pt idx="187">
                  <c:v>0.339</c:v>
                </c:pt>
                <c:pt idx="188">
                  <c:v>0.342</c:v>
                </c:pt>
                <c:pt idx="189">
                  <c:v>0.241</c:v>
                </c:pt>
                <c:pt idx="190">
                  <c:v>0.255</c:v>
                </c:pt>
                <c:pt idx="191">
                  <c:v>0.203</c:v>
                </c:pt>
                <c:pt idx="192">
                  <c:v>0.319</c:v>
                </c:pt>
                <c:pt idx="193">
                  <c:v>0.232</c:v>
                </c:pt>
                <c:pt idx="194">
                  <c:v>0.16</c:v>
                </c:pt>
                <c:pt idx="195">
                  <c:v>0.266</c:v>
                </c:pt>
                <c:pt idx="196">
                  <c:v>0.233</c:v>
                </c:pt>
                <c:pt idx="197">
                  <c:v>0.177</c:v>
                </c:pt>
                <c:pt idx="198">
                  <c:v>0.157</c:v>
                </c:pt>
                <c:pt idx="199">
                  <c:v>0.335</c:v>
                </c:pt>
                <c:pt idx="200">
                  <c:v>0.305</c:v>
                </c:pt>
                <c:pt idx="201">
                  <c:v>0.292</c:v>
                </c:pt>
                <c:pt idx="202">
                  <c:v>0.297</c:v>
                </c:pt>
                <c:pt idx="203">
                  <c:v>0.322</c:v>
                </c:pt>
                <c:pt idx="204">
                  <c:v>0.227</c:v>
                </c:pt>
                <c:pt idx="205">
                  <c:v>0.222</c:v>
                </c:pt>
                <c:pt idx="206">
                  <c:v>0.218</c:v>
                </c:pt>
                <c:pt idx="207">
                  <c:v>0.214</c:v>
                </c:pt>
                <c:pt idx="208">
                  <c:v>0.19</c:v>
                </c:pt>
                <c:pt idx="209">
                  <c:v>0.187</c:v>
                </c:pt>
                <c:pt idx="210">
                  <c:v>0.191</c:v>
                </c:pt>
                <c:pt idx="211">
                  <c:v>0.216</c:v>
                </c:pt>
                <c:pt idx="212">
                  <c:v>0.349</c:v>
                </c:pt>
                <c:pt idx="213">
                  <c:v>0.341</c:v>
                </c:pt>
                <c:pt idx="214">
                  <c:v>0.335</c:v>
                </c:pt>
                <c:pt idx="215">
                  <c:v>0.16</c:v>
                </c:pt>
                <c:pt idx="216">
                  <c:v>0.283</c:v>
                </c:pt>
                <c:pt idx="217">
                  <c:v>0.233</c:v>
                </c:pt>
                <c:pt idx="218">
                  <c:v>0.284</c:v>
                </c:pt>
                <c:pt idx="219">
                  <c:v>0.278</c:v>
                </c:pt>
                <c:pt idx="220">
                  <c:v>0.221</c:v>
                </c:pt>
                <c:pt idx="221">
                  <c:v>0.238</c:v>
                </c:pt>
                <c:pt idx="222">
                  <c:v>0.315</c:v>
                </c:pt>
                <c:pt idx="223">
                  <c:v>0.307</c:v>
                </c:pt>
                <c:pt idx="224">
                  <c:v>0.249</c:v>
                </c:pt>
                <c:pt idx="225">
                  <c:v>0.272</c:v>
                </c:pt>
                <c:pt idx="226">
                  <c:v>0.163</c:v>
                </c:pt>
                <c:pt idx="227">
                  <c:v>0.21</c:v>
                </c:pt>
                <c:pt idx="228">
                  <c:v>0.202</c:v>
                </c:pt>
                <c:pt idx="229">
                  <c:v>0.275</c:v>
                </c:pt>
                <c:pt idx="230">
                  <c:v>0.328</c:v>
                </c:pt>
                <c:pt idx="231">
                  <c:v>0.312</c:v>
                </c:pt>
                <c:pt idx="232">
                  <c:v>0.334</c:v>
                </c:pt>
                <c:pt idx="233">
                  <c:v>0.286</c:v>
                </c:pt>
                <c:pt idx="234">
                  <c:v>0.242</c:v>
                </c:pt>
                <c:pt idx="235">
                  <c:v>0.247</c:v>
                </c:pt>
                <c:pt idx="236">
                  <c:v>0.286</c:v>
                </c:pt>
                <c:pt idx="237">
                  <c:v>0.214</c:v>
                </c:pt>
                <c:pt idx="238">
                  <c:v>0.349</c:v>
                </c:pt>
                <c:pt idx="239">
                  <c:v>0.315</c:v>
                </c:pt>
                <c:pt idx="240">
                  <c:v>0.2</c:v>
                </c:pt>
                <c:pt idx="241">
                  <c:v>0.267</c:v>
                </c:pt>
                <c:pt idx="242">
                  <c:v>0.273</c:v>
                </c:pt>
                <c:pt idx="243">
                  <c:v>0.186</c:v>
                </c:pt>
                <c:pt idx="244">
                  <c:v>0.27</c:v>
                </c:pt>
                <c:pt idx="245">
                  <c:v>0.317</c:v>
                </c:pt>
                <c:pt idx="246">
                  <c:v>0.153</c:v>
                </c:pt>
                <c:pt idx="247">
                  <c:v>0.322</c:v>
                </c:pt>
                <c:pt idx="248">
                  <c:v>0.247</c:v>
                </c:pt>
                <c:pt idx="249">
                  <c:v>0.171</c:v>
                </c:pt>
                <c:pt idx="250">
                  <c:v>0.177</c:v>
                </c:pt>
                <c:pt idx="251">
                  <c:v>0.244</c:v>
                </c:pt>
                <c:pt idx="252">
                  <c:v>0.347</c:v>
                </c:pt>
                <c:pt idx="253">
                  <c:v>0.335</c:v>
                </c:pt>
                <c:pt idx="254">
                  <c:v>0.242</c:v>
                </c:pt>
                <c:pt idx="255">
                  <c:v>0.232</c:v>
                </c:pt>
                <c:pt idx="256">
                  <c:v>0.3</c:v>
                </c:pt>
                <c:pt idx="257">
                  <c:v>0.245</c:v>
                </c:pt>
                <c:pt idx="258">
                  <c:v>0.219</c:v>
                </c:pt>
                <c:pt idx="259">
                  <c:v>0.177</c:v>
                </c:pt>
                <c:pt idx="260">
                  <c:v>0.269</c:v>
                </c:pt>
                <c:pt idx="261">
                  <c:v>0.274</c:v>
                </c:pt>
                <c:pt idx="262">
                  <c:v>0.34</c:v>
                </c:pt>
                <c:pt idx="263">
                  <c:v>0.259</c:v>
                </c:pt>
                <c:pt idx="264">
                  <c:v>0.153</c:v>
                </c:pt>
                <c:pt idx="265">
                  <c:v>0.247</c:v>
                </c:pt>
                <c:pt idx="266">
                  <c:v>0.207</c:v>
                </c:pt>
                <c:pt idx="267">
                  <c:v>0.259</c:v>
                </c:pt>
                <c:pt idx="268">
                  <c:v>0.25</c:v>
                </c:pt>
                <c:pt idx="269">
                  <c:v>0.279</c:v>
                </c:pt>
                <c:pt idx="270">
                  <c:v>0.211</c:v>
                </c:pt>
                <c:pt idx="271">
                  <c:v>0.223</c:v>
                </c:pt>
                <c:pt idx="272">
                  <c:v>0.16</c:v>
                </c:pt>
                <c:pt idx="273">
                  <c:v>0.277</c:v>
                </c:pt>
                <c:pt idx="274">
                  <c:v>0.169</c:v>
                </c:pt>
                <c:pt idx="275">
                  <c:v>0.15</c:v>
                </c:pt>
                <c:pt idx="276">
                  <c:v>0.273</c:v>
                </c:pt>
                <c:pt idx="277">
                  <c:v>0.22</c:v>
                </c:pt>
                <c:pt idx="278">
                  <c:v>0.209</c:v>
                </c:pt>
                <c:pt idx="279">
                  <c:v>0.266</c:v>
                </c:pt>
                <c:pt idx="280">
                  <c:v>0.206</c:v>
                </c:pt>
                <c:pt idx="281">
                  <c:v>0.258</c:v>
                </c:pt>
                <c:pt idx="282">
                  <c:v>0.199</c:v>
                </c:pt>
                <c:pt idx="283">
                  <c:v>0.258</c:v>
                </c:pt>
                <c:pt idx="284">
                  <c:v>0.307</c:v>
                </c:pt>
                <c:pt idx="285">
                  <c:v>0.215</c:v>
                </c:pt>
                <c:pt idx="286">
                  <c:v>0.17</c:v>
                </c:pt>
                <c:pt idx="287">
                  <c:v>0.151</c:v>
                </c:pt>
                <c:pt idx="288">
                  <c:v>0.268</c:v>
                </c:pt>
                <c:pt idx="289">
                  <c:v>0.342</c:v>
                </c:pt>
                <c:pt idx="290">
                  <c:v>0.274</c:v>
                </c:pt>
                <c:pt idx="291">
                  <c:v>0.328</c:v>
                </c:pt>
                <c:pt idx="292">
                  <c:v>0.181</c:v>
                </c:pt>
                <c:pt idx="293">
                  <c:v>0.158</c:v>
                </c:pt>
                <c:pt idx="294">
                  <c:v>0.305</c:v>
                </c:pt>
                <c:pt idx="295">
                  <c:v>0.232</c:v>
                </c:pt>
                <c:pt idx="296">
                  <c:v>0.307</c:v>
                </c:pt>
                <c:pt idx="297">
                  <c:v>0.282</c:v>
                </c:pt>
                <c:pt idx="298">
                  <c:v>0.335</c:v>
                </c:pt>
                <c:pt idx="299">
                  <c:v>0.177</c:v>
                </c:pt>
                <c:pt idx="300">
                  <c:v>0.241</c:v>
                </c:pt>
                <c:pt idx="301">
                  <c:v>0.312</c:v>
                </c:pt>
                <c:pt idx="302">
                  <c:v>0.255</c:v>
                </c:pt>
                <c:pt idx="303">
                  <c:v>0.251</c:v>
                </c:pt>
                <c:pt idx="304">
                  <c:v>0.216</c:v>
                </c:pt>
                <c:pt idx="305">
                  <c:v>0.181</c:v>
                </c:pt>
                <c:pt idx="306">
                  <c:v>0.191</c:v>
                </c:pt>
                <c:pt idx="307">
                  <c:v>0.198</c:v>
                </c:pt>
                <c:pt idx="308">
                  <c:v>0.228</c:v>
                </c:pt>
                <c:pt idx="309">
                  <c:v>0.196</c:v>
                </c:pt>
                <c:pt idx="310">
                  <c:v>0.339</c:v>
                </c:pt>
                <c:pt idx="311">
                  <c:v>0.174</c:v>
                </c:pt>
                <c:pt idx="312">
                  <c:v>0.256</c:v>
                </c:pt>
                <c:pt idx="313">
                  <c:v>0.324</c:v>
                </c:pt>
                <c:pt idx="314">
                  <c:v>0.34</c:v>
                </c:pt>
                <c:pt idx="315">
                  <c:v>0.289</c:v>
                </c:pt>
                <c:pt idx="316">
                  <c:v>0.263</c:v>
                </c:pt>
                <c:pt idx="317">
                  <c:v>0.213</c:v>
                </c:pt>
                <c:pt idx="318">
                  <c:v>0.224</c:v>
                </c:pt>
                <c:pt idx="319">
                  <c:v>0.171</c:v>
                </c:pt>
                <c:pt idx="320">
                  <c:v>0.289</c:v>
                </c:pt>
                <c:pt idx="321">
                  <c:v>0.324</c:v>
                </c:pt>
                <c:pt idx="322">
                  <c:v>0.343</c:v>
                </c:pt>
                <c:pt idx="323">
                  <c:v>0.347</c:v>
                </c:pt>
                <c:pt idx="324">
                  <c:v>0.17</c:v>
                </c:pt>
                <c:pt idx="325">
                  <c:v>0.342</c:v>
                </c:pt>
                <c:pt idx="326">
                  <c:v>0.244</c:v>
                </c:pt>
                <c:pt idx="327">
                  <c:v>0.184</c:v>
                </c:pt>
                <c:pt idx="328">
                  <c:v>0.187</c:v>
                </c:pt>
                <c:pt idx="329">
                  <c:v>0.326</c:v>
                </c:pt>
                <c:pt idx="330">
                  <c:v>0.204</c:v>
                </c:pt>
                <c:pt idx="331">
                  <c:v>0.281</c:v>
                </c:pt>
                <c:pt idx="332">
                  <c:v>0.28</c:v>
                </c:pt>
                <c:pt idx="333">
                  <c:v>0.179</c:v>
                </c:pt>
                <c:pt idx="334">
                  <c:v>0.203</c:v>
                </c:pt>
                <c:pt idx="335">
                  <c:v>0.271</c:v>
                </c:pt>
                <c:pt idx="336">
                  <c:v>0.168</c:v>
                </c:pt>
                <c:pt idx="337">
                  <c:v>0.214</c:v>
                </c:pt>
                <c:pt idx="338">
                  <c:v>0.276</c:v>
                </c:pt>
                <c:pt idx="339">
                  <c:v>0.331</c:v>
                </c:pt>
                <c:pt idx="340">
                  <c:v>0.234</c:v>
                </c:pt>
                <c:pt idx="341">
                  <c:v>0.194</c:v>
                </c:pt>
                <c:pt idx="342">
                  <c:v>0.258</c:v>
                </c:pt>
                <c:pt idx="343">
                  <c:v>0.305</c:v>
                </c:pt>
                <c:pt idx="344">
                  <c:v>0.332</c:v>
                </c:pt>
                <c:pt idx="345">
                  <c:v>0.166</c:v>
                </c:pt>
                <c:pt idx="346">
                  <c:v>0.298</c:v>
                </c:pt>
                <c:pt idx="347">
                  <c:v>0.282</c:v>
                </c:pt>
                <c:pt idx="348">
                  <c:v>0.262</c:v>
                </c:pt>
                <c:pt idx="349">
                  <c:v>0.315</c:v>
                </c:pt>
                <c:pt idx="350">
                  <c:v>0.252</c:v>
                </c:pt>
                <c:pt idx="351">
                  <c:v>0.285</c:v>
                </c:pt>
                <c:pt idx="352">
                  <c:v>0.315</c:v>
                </c:pt>
                <c:pt idx="353">
                  <c:v>0.21</c:v>
                </c:pt>
                <c:pt idx="354">
                  <c:v>0.348</c:v>
                </c:pt>
                <c:pt idx="355">
                  <c:v>0.349</c:v>
                </c:pt>
                <c:pt idx="356">
                  <c:v>0.203</c:v>
                </c:pt>
                <c:pt idx="357">
                  <c:v>0.163</c:v>
                </c:pt>
                <c:pt idx="358">
                  <c:v>0.29</c:v>
                </c:pt>
                <c:pt idx="359">
                  <c:v>0.338</c:v>
                </c:pt>
                <c:pt idx="360">
                  <c:v>0.255</c:v>
                </c:pt>
                <c:pt idx="361">
                  <c:v>0.274</c:v>
                </c:pt>
                <c:pt idx="362">
                  <c:v>0.172</c:v>
                </c:pt>
                <c:pt idx="363">
                  <c:v>0.34</c:v>
                </c:pt>
                <c:pt idx="364">
                  <c:v>0.164</c:v>
                </c:pt>
                <c:pt idx="365">
                  <c:v>0.295</c:v>
                </c:pt>
                <c:pt idx="366">
                  <c:v>0.163</c:v>
                </c:pt>
                <c:pt idx="367">
                  <c:v>0.334</c:v>
                </c:pt>
                <c:pt idx="368">
                  <c:v>0.284</c:v>
                </c:pt>
                <c:pt idx="369">
                  <c:v>0.194</c:v>
                </c:pt>
                <c:pt idx="370">
                  <c:v>0.234</c:v>
                </c:pt>
                <c:pt idx="371">
                  <c:v>0.202</c:v>
                </c:pt>
                <c:pt idx="372">
                  <c:v>0.194</c:v>
                </c:pt>
                <c:pt idx="373">
                  <c:v>0.324</c:v>
                </c:pt>
                <c:pt idx="374">
                  <c:v>0.341</c:v>
                </c:pt>
                <c:pt idx="375">
                  <c:v>0.165</c:v>
                </c:pt>
                <c:pt idx="376">
                  <c:v>0.272</c:v>
                </c:pt>
                <c:pt idx="377">
                  <c:v>0.218</c:v>
                </c:pt>
                <c:pt idx="378">
                  <c:v>0.212</c:v>
                </c:pt>
                <c:pt idx="379">
                  <c:v>0.336</c:v>
                </c:pt>
                <c:pt idx="380">
                  <c:v>0.307</c:v>
                </c:pt>
                <c:pt idx="381">
                  <c:v>0.323</c:v>
                </c:pt>
                <c:pt idx="382">
                  <c:v>0.328</c:v>
                </c:pt>
                <c:pt idx="383">
                  <c:v>0.313</c:v>
                </c:pt>
                <c:pt idx="384">
                  <c:v>0.236</c:v>
                </c:pt>
                <c:pt idx="385">
                  <c:v>0.247</c:v>
                </c:pt>
                <c:pt idx="386">
                  <c:v>0.207</c:v>
                </c:pt>
                <c:pt idx="387">
                  <c:v>0.339</c:v>
                </c:pt>
                <c:pt idx="388">
                  <c:v>0.29</c:v>
                </c:pt>
                <c:pt idx="389">
                  <c:v>0.305</c:v>
                </c:pt>
                <c:pt idx="390">
                  <c:v>0.346</c:v>
                </c:pt>
                <c:pt idx="391">
                  <c:v>0.316</c:v>
                </c:pt>
                <c:pt idx="392">
                  <c:v>0.283</c:v>
                </c:pt>
                <c:pt idx="393">
                  <c:v>0.201</c:v>
                </c:pt>
                <c:pt idx="394">
                  <c:v>0.155</c:v>
                </c:pt>
                <c:pt idx="395">
                  <c:v>0.31</c:v>
                </c:pt>
                <c:pt idx="396">
                  <c:v>0.192</c:v>
                </c:pt>
                <c:pt idx="397">
                  <c:v>0.321</c:v>
                </c:pt>
                <c:pt idx="398">
                  <c:v>0.171</c:v>
                </c:pt>
                <c:pt idx="399">
                  <c:v>0.278</c:v>
                </c:pt>
                <c:pt idx="400">
                  <c:v>0.215</c:v>
                </c:pt>
                <c:pt idx="401">
                  <c:v>0.318</c:v>
                </c:pt>
                <c:pt idx="402">
                  <c:v>0.266</c:v>
                </c:pt>
                <c:pt idx="403">
                  <c:v>0.238</c:v>
                </c:pt>
                <c:pt idx="404">
                  <c:v>0.211</c:v>
                </c:pt>
                <c:pt idx="405">
                  <c:v>0.288</c:v>
                </c:pt>
                <c:pt idx="406">
                  <c:v>0.252</c:v>
                </c:pt>
                <c:pt idx="407">
                  <c:v>0.201</c:v>
                </c:pt>
                <c:pt idx="408">
                  <c:v>0.321</c:v>
                </c:pt>
                <c:pt idx="409">
                  <c:v>0.22</c:v>
                </c:pt>
                <c:pt idx="410">
                  <c:v>0.173</c:v>
                </c:pt>
                <c:pt idx="411">
                  <c:v>0.333</c:v>
                </c:pt>
                <c:pt idx="412">
                  <c:v>0.342</c:v>
                </c:pt>
                <c:pt idx="413">
                  <c:v>0.3</c:v>
                </c:pt>
                <c:pt idx="414">
                  <c:v>0.278</c:v>
                </c:pt>
                <c:pt idx="415">
                  <c:v>0.299</c:v>
                </c:pt>
                <c:pt idx="416">
                  <c:v>0.208</c:v>
                </c:pt>
                <c:pt idx="417">
                  <c:v>0.21</c:v>
                </c:pt>
                <c:pt idx="418">
                  <c:v>0.162</c:v>
                </c:pt>
                <c:pt idx="419">
                  <c:v>0.309</c:v>
                </c:pt>
                <c:pt idx="420">
                  <c:v>0.31</c:v>
                </c:pt>
                <c:pt idx="421">
                  <c:v>0.219</c:v>
                </c:pt>
                <c:pt idx="422">
                  <c:v>0.327</c:v>
                </c:pt>
                <c:pt idx="423">
                  <c:v>0.295</c:v>
                </c:pt>
                <c:pt idx="424">
                  <c:v>0.211</c:v>
                </c:pt>
                <c:pt idx="425">
                  <c:v>0.235</c:v>
                </c:pt>
                <c:pt idx="426">
                  <c:v>0.221</c:v>
                </c:pt>
                <c:pt idx="427">
                  <c:v>0.281</c:v>
                </c:pt>
                <c:pt idx="428">
                  <c:v>0.288</c:v>
                </c:pt>
                <c:pt idx="429">
                  <c:v>0.194</c:v>
                </c:pt>
                <c:pt idx="430">
                  <c:v>0.165</c:v>
                </c:pt>
                <c:pt idx="431">
                  <c:v>0.259</c:v>
                </c:pt>
                <c:pt idx="432">
                  <c:v>0.259</c:v>
                </c:pt>
                <c:pt idx="433">
                  <c:v>0.228</c:v>
                </c:pt>
                <c:pt idx="434">
                  <c:v>0.266</c:v>
                </c:pt>
                <c:pt idx="435">
                  <c:v>0.305</c:v>
                </c:pt>
                <c:pt idx="436">
                  <c:v>0.339</c:v>
                </c:pt>
                <c:pt idx="437">
                  <c:v>0.329</c:v>
                </c:pt>
                <c:pt idx="438">
                  <c:v>0.285</c:v>
                </c:pt>
                <c:pt idx="439">
                  <c:v>0.263</c:v>
                </c:pt>
                <c:pt idx="440">
                  <c:v>0.312</c:v>
                </c:pt>
                <c:pt idx="441">
                  <c:v>0.306</c:v>
                </c:pt>
                <c:pt idx="442">
                  <c:v>0.195</c:v>
                </c:pt>
                <c:pt idx="443">
                  <c:v>0.295</c:v>
                </c:pt>
                <c:pt idx="444">
                  <c:v>0.162</c:v>
                </c:pt>
                <c:pt idx="445">
                  <c:v>0.173</c:v>
                </c:pt>
                <c:pt idx="446">
                  <c:v>0.288</c:v>
                </c:pt>
                <c:pt idx="447">
                  <c:v>0.297</c:v>
                </c:pt>
                <c:pt idx="448">
                  <c:v>0.35</c:v>
                </c:pt>
                <c:pt idx="449">
                  <c:v>0.248</c:v>
                </c:pt>
                <c:pt idx="450">
                  <c:v>0.208</c:v>
                </c:pt>
                <c:pt idx="451">
                  <c:v>0.16</c:v>
                </c:pt>
                <c:pt idx="452">
                  <c:v>0.19</c:v>
                </c:pt>
                <c:pt idx="453">
                  <c:v>0.223</c:v>
                </c:pt>
                <c:pt idx="454">
                  <c:v>0.209</c:v>
                </c:pt>
                <c:pt idx="455">
                  <c:v>0.246</c:v>
                </c:pt>
                <c:pt idx="456">
                  <c:v>0.219</c:v>
                </c:pt>
                <c:pt idx="457">
                  <c:v>0.168</c:v>
                </c:pt>
                <c:pt idx="458">
                  <c:v>0.271</c:v>
                </c:pt>
                <c:pt idx="459">
                  <c:v>0.321</c:v>
                </c:pt>
                <c:pt idx="460">
                  <c:v>0.237</c:v>
                </c:pt>
                <c:pt idx="461">
                  <c:v>0.259</c:v>
                </c:pt>
                <c:pt idx="462">
                  <c:v>0.332</c:v>
                </c:pt>
                <c:pt idx="463">
                  <c:v>0.314</c:v>
                </c:pt>
                <c:pt idx="464">
                  <c:v>0.158</c:v>
                </c:pt>
                <c:pt idx="465">
                  <c:v>0.202</c:v>
                </c:pt>
                <c:pt idx="466">
                  <c:v>0.32</c:v>
                </c:pt>
                <c:pt idx="467">
                  <c:v>0.225</c:v>
                </c:pt>
                <c:pt idx="468">
                  <c:v>0.216</c:v>
                </c:pt>
                <c:pt idx="469">
                  <c:v>0.236</c:v>
                </c:pt>
                <c:pt idx="470">
                  <c:v>0.292</c:v>
                </c:pt>
                <c:pt idx="471">
                  <c:v>0.169</c:v>
                </c:pt>
                <c:pt idx="472">
                  <c:v>0.156</c:v>
                </c:pt>
                <c:pt idx="473">
                  <c:v>0.221</c:v>
                </c:pt>
                <c:pt idx="474">
                  <c:v>0.157</c:v>
                </c:pt>
                <c:pt idx="475">
                  <c:v>0.183</c:v>
                </c:pt>
                <c:pt idx="476">
                  <c:v>0.345</c:v>
                </c:pt>
                <c:pt idx="477">
                  <c:v>0.265</c:v>
                </c:pt>
                <c:pt idx="478">
                  <c:v>0.162</c:v>
                </c:pt>
                <c:pt idx="479">
                  <c:v>0.196</c:v>
                </c:pt>
                <c:pt idx="480">
                  <c:v>0.289</c:v>
                </c:pt>
                <c:pt idx="481">
                  <c:v>0.197</c:v>
                </c:pt>
                <c:pt idx="482">
                  <c:v>0.186</c:v>
                </c:pt>
                <c:pt idx="483">
                  <c:v>0.221</c:v>
                </c:pt>
                <c:pt idx="484">
                  <c:v>0.341</c:v>
                </c:pt>
                <c:pt idx="485">
                  <c:v>0.215</c:v>
                </c:pt>
                <c:pt idx="486">
                  <c:v>0.248</c:v>
                </c:pt>
                <c:pt idx="487">
                  <c:v>0.177</c:v>
                </c:pt>
                <c:pt idx="488">
                  <c:v>0.176</c:v>
                </c:pt>
                <c:pt idx="489">
                  <c:v>0.261</c:v>
                </c:pt>
                <c:pt idx="490">
                  <c:v>0.195</c:v>
                </c:pt>
                <c:pt idx="491">
                  <c:v>0.324</c:v>
                </c:pt>
                <c:pt idx="492">
                  <c:v>0.217</c:v>
                </c:pt>
                <c:pt idx="493">
                  <c:v>0.349</c:v>
                </c:pt>
                <c:pt idx="494">
                  <c:v>0.188</c:v>
                </c:pt>
                <c:pt idx="495">
                  <c:v>0.269</c:v>
                </c:pt>
                <c:pt idx="496">
                  <c:v>0.267</c:v>
                </c:pt>
                <c:pt idx="497">
                  <c:v>0.191</c:v>
                </c:pt>
                <c:pt idx="498">
                  <c:v>0.153</c:v>
                </c:pt>
                <c:pt idx="499">
                  <c:v>0.216</c:v>
                </c:pt>
                <c:pt idx="500">
                  <c:v>0.152</c:v>
                </c:pt>
                <c:pt idx="501">
                  <c:v>0.259</c:v>
                </c:pt>
                <c:pt idx="502">
                  <c:v>0.19</c:v>
                </c:pt>
                <c:pt idx="503">
                  <c:v>0.264</c:v>
                </c:pt>
                <c:pt idx="504">
                  <c:v>0.271</c:v>
                </c:pt>
                <c:pt idx="505">
                  <c:v>0.281</c:v>
                </c:pt>
                <c:pt idx="506">
                  <c:v>0.296</c:v>
                </c:pt>
                <c:pt idx="507">
                  <c:v>0.254</c:v>
                </c:pt>
                <c:pt idx="508">
                  <c:v>0.272</c:v>
                </c:pt>
                <c:pt idx="509">
                  <c:v>0.34</c:v>
                </c:pt>
                <c:pt idx="510">
                  <c:v>0.263</c:v>
                </c:pt>
                <c:pt idx="511">
                  <c:v>0.28</c:v>
                </c:pt>
                <c:pt idx="512">
                  <c:v>0.266</c:v>
                </c:pt>
                <c:pt idx="513">
                  <c:v>0.312</c:v>
                </c:pt>
                <c:pt idx="514">
                  <c:v>0.25</c:v>
                </c:pt>
                <c:pt idx="515">
                  <c:v>0.281</c:v>
                </c:pt>
                <c:pt idx="516">
                  <c:v>0.289</c:v>
                </c:pt>
                <c:pt idx="517">
                  <c:v>0.266</c:v>
                </c:pt>
                <c:pt idx="518">
                  <c:v>0.178</c:v>
                </c:pt>
                <c:pt idx="519">
                  <c:v>0.159</c:v>
                </c:pt>
                <c:pt idx="520">
                  <c:v>0.312</c:v>
                </c:pt>
                <c:pt idx="521">
                  <c:v>0.164</c:v>
                </c:pt>
                <c:pt idx="522">
                  <c:v>0.276</c:v>
                </c:pt>
                <c:pt idx="523">
                  <c:v>0.33</c:v>
                </c:pt>
                <c:pt idx="524">
                  <c:v>0.283</c:v>
                </c:pt>
                <c:pt idx="525">
                  <c:v>0.185</c:v>
                </c:pt>
              </c:numCache>
            </c:numRef>
          </c:yVal>
          <c:smooth val="0"/>
        </c:ser>
        <c:dLbls>
          <c:showLegendKey val="0"/>
          <c:showVal val="0"/>
          <c:showCatName val="0"/>
          <c:showSerName val="0"/>
          <c:showPercent val="0"/>
          <c:showBubbleSize val="0"/>
        </c:dLbls>
        <c:axId val="-2115619296"/>
        <c:axId val="1808488304"/>
      </c:scatterChart>
      <c:valAx>
        <c:axId val="-2115619296"/>
        <c:scaling>
          <c:orientation val="minMax"/>
          <c:max val="525.0"/>
          <c:min val="0.0"/>
        </c:scaling>
        <c:delete val="0"/>
        <c:axPos val="b"/>
        <c:majorTickMark val="out"/>
        <c:minorTickMark val="none"/>
        <c:tickLblPos val="nextTo"/>
        <c:spPr>
          <a:ln w="19050">
            <a:solidFill>
              <a:schemeClr val="tx1"/>
            </a:solidFill>
          </a:ln>
        </c:spPr>
        <c:txPr>
          <a:bodyPr/>
          <a:lstStyle/>
          <a:p>
            <a:pPr>
              <a:defRPr lang="ja-JP">
                <a:solidFill>
                  <a:srgbClr val="FFFFFF"/>
                </a:solidFill>
              </a:defRPr>
            </a:pPr>
            <a:endParaRPr lang="ja-JP"/>
          </a:p>
        </c:txPr>
        <c:crossAx val="1808488304"/>
        <c:crosses val="autoZero"/>
        <c:crossBetween val="midCat"/>
      </c:valAx>
      <c:valAx>
        <c:axId val="1808488304"/>
        <c:scaling>
          <c:orientation val="minMax"/>
          <c:max val="0.5"/>
          <c:min val="0.0"/>
        </c:scaling>
        <c:delete val="0"/>
        <c:axPos val="l"/>
        <c:numFmt formatCode="General" sourceLinked="1"/>
        <c:majorTickMark val="out"/>
        <c:minorTickMark val="none"/>
        <c:tickLblPos val="nextTo"/>
        <c:spPr>
          <a:ln w="15875">
            <a:solidFill>
              <a:schemeClr val="tx1"/>
            </a:solidFill>
          </a:ln>
        </c:spPr>
        <c:txPr>
          <a:bodyPr/>
          <a:lstStyle/>
          <a:p>
            <a:pPr>
              <a:defRPr lang="ja-JP" sz="800" b="1">
                <a:solidFill>
                  <a:schemeClr val="bg1"/>
                </a:solidFill>
              </a:defRPr>
            </a:pPr>
            <a:endParaRPr lang="ja-JP"/>
          </a:p>
        </c:txPr>
        <c:crossAx val="-2115619296"/>
        <c:crosses val="autoZero"/>
        <c:crossBetween val="midCat"/>
        <c:majorUnit val="0.25"/>
      </c:valAx>
    </c:plotArea>
    <c:plotVisOnly val="1"/>
    <c:dispBlanksAs val="gap"/>
    <c:showDLblsOverMax val="0"/>
  </c:chart>
  <c:spPr>
    <a:ln>
      <a:noFill/>
    </a:ln>
  </c:spPr>
  <c:txPr>
    <a:bodyPr/>
    <a:lstStyle/>
    <a:p>
      <a:pPr>
        <a:defRPr>
          <a:latin typeface="Helvetica"/>
          <a:cs typeface="Helvetica"/>
        </a:defRPr>
      </a:pPr>
      <a:endParaRPr lang="ja-JP"/>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noFill/>
              <a:ln>
                <a:noFill/>
              </a:ln>
              <a:effectLst/>
            </c:spPr>
          </c:marker>
          <c:trendline>
            <c:spPr>
              <a:ln w="19050">
                <a:solidFill>
                  <a:srgbClr val="FF0000"/>
                </a:solidFill>
              </a:ln>
            </c:spPr>
            <c:trendlineType val="movingAvg"/>
            <c:period val="20"/>
            <c:dispRSqr val="0"/>
            <c:dispEq val="0"/>
          </c:trendline>
          <c:yVal>
            <c:numRef>
              <c:f>Sheet1!$A$4:$TF$4</c:f>
              <c:numCache>
                <c:formatCode>General</c:formatCode>
                <c:ptCount val="526"/>
                <c:pt idx="0">
                  <c:v>0.327</c:v>
                </c:pt>
                <c:pt idx="1">
                  <c:v>0.224</c:v>
                </c:pt>
                <c:pt idx="2">
                  <c:v>0.337</c:v>
                </c:pt>
                <c:pt idx="3">
                  <c:v>0.222</c:v>
                </c:pt>
                <c:pt idx="4">
                  <c:v>0.293</c:v>
                </c:pt>
                <c:pt idx="5">
                  <c:v>0.202</c:v>
                </c:pt>
                <c:pt idx="6">
                  <c:v>0.169</c:v>
                </c:pt>
                <c:pt idx="7">
                  <c:v>0.327</c:v>
                </c:pt>
                <c:pt idx="8">
                  <c:v>0.288</c:v>
                </c:pt>
                <c:pt idx="9">
                  <c:v>0.274</c:v>
                </c:pt>
                <c:pt idx="10">
                  <c:v>0.274</c:v>
                </c:pt>
                <c:pt idx="11">
                  <c:v>0.173</c:v>
                </c:pt>
                <c:pt idx="12">
                  <c:v>0.18</c:v>
                </c:pt>
                <c:pt idx="13">
                  <c:v>0.339</c:v>
                </c:pt>
                <c:pt idx="14">
                  <c:v>0.18</c:v>
                </c:pt>
                <c:pt idx="15">
                  <c:v>0.306</c:v>
                </c:pt>
                <c:pt idx="16">
                  <c:v>0.182</c:v>
                </c:pt>
                <c:pt idx="17">
                  <c:v>0.165</c:v>
                </c:pt>
                <c:pt idx="18">
                  <c:v>0.274</c:v>
                </c:pt>
                <c:pt idx="19">
                  <c:v>0.194</c:v>
                </c:pt>
                <c:pt idx="20">
                  <c:v>0.343</c:v>
                </c:pt>
                <c:pt idx="21">
                  <c:v>0.277</c:v>
                </c:pt>
                <c:pt idx="22">
                  <c:v>0.206</c:v>
                </c:pt>
                <c:pt idx="23">
                  <c:v>0.239</c:v>
                </c:pt>
                <c:pt idx="24">
                  <c:v>0.237</c:v>
                </c:pt>
                <c:pt idx="25">
                  <c:v>0.262</c:v>
                </c:pt>
                <c:pt idx="26">
                  <c:v>0.187</c:v>
                </c:pt>
                <c:pt idx="27">
                  <c:v>0.196</c:v>
                </c:pt>
                <c:pt idx="28">
                  <c:v>0.269</c:v>
                </c:pt>
                <c:pt idx="29">
                  <c:v>0.205</c:v>
                </c:pt>
                <c:pt idx="30">
                  <c:v>0.35</c:v>
                </c:pt>
                <c:pt idx="31">
                  <c:v>0.248</c:v>
                </c:pt>
                <c:pt idx="32">
                  <c:v>0.23</c:v>
                </c:pt>
                <c:pt idx="33">
                  <c:v>0.188</c:v>
                </c:pt>
                <c:pt idx="34">
                  <c:v>0.328</c:v>
                </c:pt>
                <c:pt idx="35">
                  <c:v>0.19</c:v>
                </c:pt>
                <c:pt idx="36">
                  <c:v>0.231</c:v>
                </c:pt>
                <c:pt idx="37">
                  <c:v>0.24</c:v>
                </c:pt>
                <c:pt idx="38">
                  <c:v>0.278</c:v>
                </c:pt>
                <c:pt idx="39">
                  <c:v>0.176</c:v>
                </c:pt>
                <c:pt idx="40">
                  <c:v>0.215</c:v>
                </c:pt>
                <c:pt idx="41">
                  <c:v>0.236</c:v>
                </c:pt>
                <c:pt idx="42">
                  <c:v>0.293</c:v>
                </c:pt>
                <c:pt idx="43">
                  <c:v>0.184</c:v>
                </c:pt>
                <c:pt idx="44">
                  <c:v>0.312</c:v>
                </c:pt>
                <c:pt idx="45">
                  <c:v>0.32</c:v>
                </c:pt>
                <c:pt idx="46">
                  <c:v>0.192</c:v>
                </c:pt>
                <c:pt idx="47">
                  <c:v>0.222</c:v>
                </c:pt>
                <c:pt idx="48">
                  <c:v>0.301</c:v>
                </c:pt>
                <c:pt idx="49">
                  <c:v>0.179</c:v>
                </c:pt>
                <c:pt idx="50">
                  <c:v>0.26</c:v>
                </c:pt>
                <c:pt idx="51">
                  <c:v>0.235</c:v>
                </c:pt>
                <c:pt idx="52">
                  <c:v>0.202</c:v>
                </c:pt>
                <c:pt idx="53">
                  <c:v>0.228</c:v>
                </c:pt>
                <c:pt idx="54">
                  <c:v>0.251</c:v>
                </c:pt>
                <c:pt idx="55">
                  <c:v>0.169</c:v>
                </c:pt>
                <c:pt idx="56">
                  <c:v>0.279</c:v>
                </c:pt>
                <c:pt idx="57">
                  <c:v>0.182</c:v>
                </c:pt>
                <c:pt idx="58">
                  <c:v>0.339</c:v>
                </c:pt>
                <c:pt idx="59">
                  <c:v>0.235</c:v>
                </c:pt>
                <c:pt idx="60">
                  <c:v>0.245</c:v>
                </c:pt>
                <c:pt idx="61">
                  <c:v>0.288</c:v>
                </c:pt>
                <c:pt idx="62">
                  <c:v>0.245</c:v>
                </c:pt>
                <c:pt idx="63">
                  <c:v>0.218</c:v>
                </c:pt>
                <c:pt idx="64">
                  <c:v>0.3</c:v>
                </c:pt>
                <c:pt idx="65">
                  <c:v>0.319</c:v>
                </c:pt>
                <c:pt idx="66">
                  <c:v>0.165</c:v>
                </c:pt>
                <c:pt idx="67">
                  <c:v>0.259</c:v>
                </c:pt>
                <c:pt idx="68">
                  <c:v>0.273</c:v>
                </c:pt>
                <c:pt idx="69">
                  <c:v>0.198</c:v>
                </c:pt>
                <c:pt idx="70">
                  <c:v>0.271</c:v>
                </c:pt>
                <c:pt idx="71">
                  <c:v>0.247</c:v>
                </c:pt>
                <c:pt idx="72">
                  <c:v>0.224</c:v>
                </c:pt>
                <c:pt idx="73">
                  <c:v>0.197</c:v>
                </c:pt>
                <c:pt idx="74">
                  <c:v>0.261</c:v>
                </c:pt>
                <c:pt idx="75">
                  <c:v>0.196</c:v>
                </c:pt>
                <c:pt idx="76">
                  <c:v>0.196</c:v>
                </c:pt>
                <c:pt idx="77">
                  <c:v>0.342</c:v>
                </c:pt>
                <c:pt idx="78">
                  <c:v>0.166</c:v>
                </c:pt>
                <c:pt idx="79">
                  <c:v>0.285</c:v>
                </c:pt>
                <c:pt idx="80">
                  <c:v>0.199</c:v>
                </c:pt>
                <c:pt idx="81">
                  <c:v>0.242</c:v>
                </c:pt>
                <c:pt idx="82">
                  <c:v>0.226</c:v>
                </c:pt>
                <c:pt idx="83">
                  <c:v>0.28</c:v>
                </c:pt>
                <c:pt idx="84">
                  <c:v>0.249</c:v>
                </c:pt>
                <c:pt idx="85">
                  <c:v>0.207</c:v>
                </c:pt>
                <c:pt idx="86">
                  <c:v>0.257</c:v>
                </c:pt>
                <c:pt idx="87">
                  <c:v>0.265</c:v>
                </c:pt>
                <c:pt idx="88">
                  <c:v>0.328</c:v>
                </c:pt>
                <c:pt idx="89">
                  <c:v>0.337</c:v>
                </c:pt>
                <c:pt idx="90">
                  <c:v>0.228</c:v>
                </c:pt>
                <c:pt idx="91">
                  <c:v>0.233</c:v>
                </c:pt>
                <c:pt idx="92">
                  <c:v>0.307</c:v>
                </c:pt>
                <c:pt idx="93">
                  <c:v>0.301</c:v>
                </c:pt>
                <c:pt idx="94">
                  <c:v>0.154</c:v>
                </c:pt>
                <c:pt idx="95">
                  <c:v>0.285</c:v>
                </c:pt>
                <c:pt idx="96">
                  <c:v>0.346</c:v>
                </c:pt>
                <c:pt idx="97">
                  <c:v>0.278</c:v>
                </c:pt>
                <c:pt idx="98">
                  <c:v>0.197</c:v>
                </c:pt>
                <c:pt idx="99">
                  <c:v>0.342</c:v>
                </c:pt>
                <c:pt idx="100">
                  <c:v>0.3</c:v>
                </c:pt>
                <c:pt idx="101">
                  <c:v>0.151</c:v>
                </c:pt>
                <c:pt idx="102">
                  <c:v>0.299</c:v>
                </c:pt>
                <c:pt idx="103">
                  <c:v>0.241</c:v>
                </c:pt>
                <c:pt idx="104">
                  <c:v>0.165</c:v>
                </c:pt>
                <c:pt idx="105">
                  <c:v>0.35</c:v>
                </c:pt>
                <c:pt idx="106">
                  <c:v>0.339</c:v>
                </c:pt>
                <c:pt idx="107">
                  <c:v>0.305</c:v>
                </c:pt>
                <c:pt idx="108">
                  <c:v>0.169</c:v>
                </c:pt>
                <c:pt idx="109">
                  <c:v>0.274</c:v>
                </c:pt>
                <c:pt idx="110">
                  <c:v>0.248</c:v>
                </c:pt>
                <c:pt idx="111">
                  <c:v>0.243</c:v>
                </c:pt>
                <c:pt idx="112">
                  <c:v>0.33</c:v>
                </c:pt>
                <c:pt idx="113">
                  <c:v>0.336</c:v>
                </c:pt>
                <c:pt idx="114">
                  <c:v>0.24</c:v>
                </c:pt>
                <c:pt idx="115">
                  <c:v>0.299</c:v>
                </c:pt>
                <c:pt idx="116">
                  <c:v>0.178</c:v>
                </c:pt>
                <c:pt idx="117">
                  <c:v>0.186</c:v>
                </c:pt>
                <c:pt idx="118">
                  <c:v>0.298</c:v>
                </c:pt>
                <c:pt idx="119">
                  <c:v>0.289</c:v>
                </c:pt>
                <c:pt idx="120">
                  <c:v>0.16</c:v>
                </c:pt>
                <c:pt idx="121">
                  <c:v>0.288</c:v>
                </c:pt>
                <c:pt idx="122">
                  <c:v>0.226</c:v>
                </c:pt>
                <c:pt idx="123">
                  <c:v>0.266</c:v>
                </c:pt>
                <c:pt idx="124">
                  <c:v>0.18</c:v>
                </c:pt>
                <c:pt idx="125">
                  <c:v>0.267</c:v>
                </c:pt>
                <c:pt idx="126">
                  <c:v>0.202</c:v>
                </c:pt>
                <c:pt idx="127">
                  <c:v>0.273</c:v>
                </c:pt>
                <c:pt idx="128">
                  <c:v>0.336</c:v>
                </c:pt>
                <c:pt idx="129">
                  <c:v>0.283</c:v>
                </c:pt>
                <c:pt idx="130">
                  <c:v>0.193</c:v>
                </c:pt>
                <c:pt idx="131">
                  <c:v>0.29</c:v>
                </c:pt>
                <c:pt idx="132">
                  <c:v>0.279</c:v>
                </c:pt>
                <c:pt idx="133">
                  <c:v>0.194</c:v>
                </c:pt>
                <c:pt idx="134">
                  <c:v>0.28</c:v>
                </c:pt>
                <c:pt idx="135">
                  <c:v>0.202</c:v>
                </c:pt>
                <c:pt idx="136">
                  <c:v>0.225</c:v>
                </c:pt>
                <c:pt idx="137">
                  <c:v>0.349</c:v>
                </c:pt>
                <c:pt idx="138">
                  <c:v>0.284</c:v>
                </c:pt>
                <c:pt idx="139">
                  <c:v>0.347</c:v>
                </c:pt>
                <c:pt idx="140">
                  <c:v>0.246</c:v>
                </c:pt>
                <c:pt idx="141">
                  <c:v>0.291</c:v>
                </c:pt>
                <c:pt idx="142">
                  <c:v>0.264</c:v>
                </c:pt>
                <c:pt idx="143">
                  <c:v>0.186</c:v>
                </c:pt>
                <c:pt idx="144">
                  <c:v>0.267</c:v>
                </c:pt>
                <c:pt idx="145">
                  <c:v>0.286</c:v>
                </c:pt>
                <c:pt idx="146">
                  <c:v>0.259</c:v>
                </c:pt>
                <c:pt idx="147">
                  <c:v>0.305</c:v>
                </c:pt>
                <c:pt idx="148">
                  <c:v>0.29</c:v>
                </c:pt>
                <c:pt idx="149">
                  <c:v>0.316</c:v>
                </c:pt>
                <c:pt idx="150">
                  <c:v>0.18</c:v>
                </c:pt>
                <c:pt idx="151">
                  <c:v>0.277</c:v>
                </c:pt>
                <c:pt idx="152">
                  <c:v>0.254</c:v>
                </c:pt>
                <c:pt idx="153">
                  <c:v>0.297</c:v>
                </c:pt>
                <c:pt idx="154">
                  <c:v>0.35</c:v>
                </c:pt>
                <c:pt idx="155">
                  <c:v>0.245</c:v>
                </c:pt>
                <c:pt idx="156">
                  <c:v>0.337</c:v>
                </c:pt>
                <c:pt idx="157">
                  <c:v>0.165</c:v>
                </c:pt>
                <c:pt idx="158">
                  <c:v>0.337</c:v>
                </c:pt>
                <c:pt idx="159">
                  <c:v>0.257</c:v>
                </c:pt>
                <c:pt idx="160">
                  <c:v>0.239</c:v>
                </c:pt>
                <c:pt idx="161">
                  <c:v>0.34</c:v>
                </c:pt>
                <c:pt idx="162">
                  <c:v>0.235</c:v>
                </c:pt>
                <c:pt idx="163">
                  <c:v>0.333</c:v>
                </c:pt>
                <c:pt idx="164">
                  <c:v>0.229</c:v>
                </c:pt>
                <c:pt idx="165">
                  <c:v>0.313</c:v>
                </c:pt>
                <c:pt idx="166">
                  <c:v>0.273</c:v>
                </c:pt>
                <c:pt idx="167">
                  <c:v>0.199</c:v>
                </c:pt>
                <c:pt idx="168">
                  <c:v>0.166</c:v>
                </c:pt>
                <c:pt idx="169">
                  <c:v>0.343</c:v>
                </c:pt>
                <c:pt idx="170">
                  <c:v>0.334</c:v>
                </c:pt>
                <c:pt idx="171">
                  <c:v>0.248</c:v>
                </c:pt>
                <c:pt idx="172">
                  <c:v>0.28</c:v>
                </c:pt>
                <c:pt idx="173">
                  <c:v>0.29</c:v>
                </c:pt>
                <c:pt idx="174">
                  <c:v>0.209</c:v>
                </c:pt>
                <c:pt idx="175">
                  <c:v>0.254</c:v>
                </c:pt>
                <c:pt idx="176">
                  <c:v>0.2</c:v>
                </c:pt>
                <c:pt idx="177">
                  <c:v>0.21</c:v>
                </c:pt>
                <c:pt idx="178">
                  <c:v>0.297</c:v>
                </c:pt>
                <c:pt idx="179">
                  <c:v>0.162</c:v>
                </c:pt>
                <c:pt idx="180">
                  <c:v>0.255</c:v>
                </c:pt>
                <c:pt idx="181">
                  <c:v>0.221</c:v>
                </c:pt>
                <c:pt idx="182">
                  <c:v>0.154</c:v>
                </c:pt>
                <c:pt idx="183">
                  <c:v>0.283</c:v>
                </c:pt>
                <c:pt idx="184">
                  <c:v>0.235</c:v>
                </c:pt>
                <c:pt idx="185">
                  <c:v>0.311</c:v>
                </c:pt>
                <c:pt idx="186">
                  <c:v>0.297</c:v>
                </c:pt>
                <c:pt idx="187">
                  <c:v>0.339</c:v>
                </c:pt>
                <c:pt idx="188">
                  <c:v>0.342</c:v>
                </c:pt>
                <c:pt idx="189">
                  <c:v>0.241</c:v>
                </c:pt>
                <c:pt idx="190">
                  <c:v>0.255</c:v>
                </c:pt>
                <c:pt idx="191">
                  <c:v>0.203</c:v>
                </c:pt>
                <c:pt idx="192">
                  <c:v>0.319</c:v>
                </c:pt>
                <c:pt idx="193">
                  <c:v>0.232</c:v>
                </c:pt>
                <c:pt idx="194">
                  <c:v>0.16</c:v>
                </c:pt>
                <c:pt idx="195">
                  <c:v>0.266</c:v>
                </c:pt>
                <c:pt idx="196">
                  <c:v>0.233</c:v>
                </c:pt>
                <c:pt idx="197">
                  <c:v>0.177</c:v>
                </c:pt>
                <c:pt idx="198">
                  <c:v>0.157</c:v>
                </c:pt>
                <c:pt idx="199">
                  <c:v>0.335</c:v>
                </c:pt>
                <c:pt idx="200">
                  <c:v>0.305</c:v>
                </c:pt>
                <c:pt idx="201">
                  <c:v>0.292</c:v>
                </c:pt>
                <c:pt idx="202">
                  <c:v>0.297</c:v>
                </c:pt>
                <c:pt idx="203">
                  <c:v>0.322</c:v>
                </c:pt>
                <c:pt idx="204">
                  <c:v>0.227</c:v>
                </c:pt>
                <c:pt idx="205">
                  <c:v>0.222</c:v>
                </c:pt>
                <c:pt idx="206">
                  <c:v>0.218</c:v>
                </c:pt>
                <c:pt idx="207">
                  <c:v>0.214</c:v>
                </c:pt>
                <c:pt idx="208">
                  <c:v>0.19</c:v>
                </c:pt>
                <c:pt idx="209">
                  <c:v>0.187</c:v>
                </c:pt>
                <c:pt idx="210">
                  <c:v>0.191</c:v>
                </c:pt>
                <c:pt idx="211">
                  <c:v>0.216</c:v>
                </c:pt>
                <c:pt idx="212">
                  <c:v>0.349</c:v>
                </c:pt>
                <c:pt idx="213">
                  <c:v>0.341</c:v>
                </c:pt>
                <c:pt idx="214">
                  <c:v>0.335</c:v>
                </c:pt>
                <c:pt idx="215">
                  <c:v>0.16</c:v>
                </c:pt>
                <c:pt idx="216">
                  <c:v>0.283</c:v>
                </c:pt>
                <c:pt idx="217">
                  <c:v>0.233</c:v>
                </c:pt>
                <c:pt idx="218">
                  <c:v>0.284</c:v>
                </c:pt>
                <c:pt idx="219">
                  <c:v>0.278</c:v>
                </c:pt>
                <c:pt idx="220">
                  <c:v>0.221</c:v>
                </c:pt>
                <c:pt idx="221">
                  <c:v>0.238</c:v>
                </c:pt>
                <c:pt idx="222">
                  <c:v>0.315</c:v>
                </c:pt>
                <c:pt idx="223">
                  <c:v>0.307</c:v>
                </c:pt>
                <c:pt idx="224">
                  <c:v>0.249</c:v>
                </c:pt>
                <c:pt idx="225">
                  <c:v>0.272</c:v>
                </c:pt>
                <c:pt idx="226">
                  <c:v>0.163</c:v>
                </c:pt>
                <c:pt idx="227">
                  <c:v>0.21</c:v>
                </c:pt>
                <c:pt idx="228">
                  <c:v>0.202</c:v>
                </c:pt>
                <c:pt idx="229">
                  <c:v>0.275</c:v>
                </c:pt>
                <c:pt idx="230">
                  <c:v>0.328</c:v>
                </c:pt>
                <c:pt idx="231">
                  <c:v>0.312</c:v>
                </c:pt>
                <c:pt idx="232">
                  <c:v>0.334</c:v>
                </c:pt>
                <c:pt idx="233">
                  <c:v>0.286</c:v>
                </c:pt>
                <c:pt idx="234">
                  <c:v>0.242</c:v>
                </c:pt>
                <c:pt idx="235">
                  <c:v>0.247</c:v>
                </c:pt>
                <c:pt idx="236">
                  <c:v>0.286</c:v>
                </c:pt>
                <c:pt idx="237">
                  <c:v>0.214</c:v>
                </c:pt>
                <c:pt idx="238">
                  <c:v>0.349</c:v>
                </c:pt>
                <c:pt idx="239">
                  <c:v>0.315</c:v>
                </c:pt>
                <c:pt idx="240">
                  <c:v>0.2</c:v>
                </c:pt>
                <c:pt idx="241">
                  <c:v>0.267</c:v>
                </c:pt>
                <c:pt idx="242">
                  <c:v>0.273</c:v>
                </c:pt>
                <c:pt idx="243">
                  <c:v>0.186</c:v>
                </c:pt>
                <c:pt idx="244">
                  <c:v>0.27</c:v>
                </c:pt>
                <c:pt idx="245">
                  <c:v>0.317</c:v>
                </c:pt>
                <c:pt idx="246">
                  <c:v>0.153</c:v>
                </c:pt>
                <c:pt idx="247">
                  <c:v>0.322</c:v>
                </c:pt>
                <c:pt idx="248">
                  <c:v>0.247</c:v>
                </c:pt>
                <c:pt idx="249">
                  <c:v>0.171</c:v>
                </c:pt>
                <c:pt idx="250">
                  <c:v>0.177</c:v>
                </c:pt>
                <c:pt idx="251">
                  <c:v>0.244</c:v>
                </c:pt>
                <c:pt idx="252">
                  <c:v>0.347</c:v>
                </c:pt>
                <c:pt idx="253">
                  <c:v>0.335</c:v>
                </c:pt>
                <c:pt idx="254">
                  <c:v>0.242</c:v>
                </c:pt>
                <c:pt idx="255">
                  <c:v>0.232</c:v>
                </c:pt>
                <c:pt idx="256">
                  <c:v>0.3</c:v>
                </c:pt>
                <c:pt idx="257">
                  <c:v>0.245</c:v>
                </c:pt>
                <c:pt idx="258">
                  <c:v>0.219</c:v>
                </c:pt>
                <c:pt idx="259">
                  <c:v>0.177</c:v>
                </c:pt>
                <c:pt idx="260">
                  <c:v>0.269</c:v>
                </c:pt>
                <c:pt idx="261">
                  <c:v>0.274</c:v>
                </c:pt>
                <c:pt idx="262">
                  <c:v>0.34</c:v>
                </c:pt>
                <c:pt idx="263">
                  <c:v>0.259</c:v>
                </c:pt>
                <c:pt idx="264">
                  <c:v>0.153</c:v>
                </c:pt>
                <c:pt idx="265">
                  <c:v>0.247</c:v>
                </c:pt>
                <c:pt idx="266">
                  <c:v>0.207</c:v>
                </c:pt>
                <c:pt idx="267">
                  <c:v>0.259</c:v>
                </c:pt>
                <c:pt idx="268">
                  <c:v>0.25</c:v>
                </c:pt>
                <c:pt idx="269">
                  <c:v>0.279</c:v>
                </c:pt>
                <c:pt idx="270">
                  <c:v>0.211</c:v>
                </c:pt>
                <c:pt idx="271">
                  <c:v>0.223</c:v>
                </c:pt>
                <c:pt idx="272">
                  <c:v>0.16</c:v>
                </c:pt>
                <c:pt idx="273">
                  <c:v>0.277</c:v>
                </c:pt>
                <c:pt idx="274">
                  <c:v>0.169</c:v>
                </c:pt>
                <c:pt idx="275">
                  <c:v>0.15</c:v>
                </c:pt>
                <c:pt idx="276">
                  <c:v>0.273</c:v>
                </c:pt>
                <c:pt idx="277">
                  <c:v>0.22</c:v>
                </c:pt>
                <c:pt idx="278">
                  <c:v>0.209</c:v>
                </c:pt>
                <c:pt idx="279">
                  <c:v>0.266</c:v>
                </c:pt>
                <c:pt idx="280">
                  <c:v>0.206</c:v>
                </c:pt>
                <c:pt idx="281">
                  <c:v>0.258</c:v>
                </c:pt>
                <c:pt idx="282">
                  <c:v>0.199</c:v>
                </c:pt>
                <c:pt idx="283">
                  <c:v>0.258</c:v>
                </c:pt>
                <c:pt idx="284">
                  <c:v>0.307</c:v>
                </c:pt>
                <c:pt idx="285">
                  <c:v>0.215</c:v>
                </c:pt>
                <c:pt idx="286">
                  <c:v>0.17</c:v>
                </c:pt>
                <c:pt idx="287">
                  <c:v>0.151</c:v>
                </c:pt>
                <c:pt idx="288">
                  <c:v>0.268</c:v>
                </c:pt>
                <c:pt idx="289">
                  <c:v>0.342</c:v>
                </c:pt>
                <c:pt idx="290">
                  <c:v>0.274</c:v>
                </c:pt>
                <c:pt idx="291">
                  <c:v>0.328</c:v>
                </c:pt>
                <c:pt idx="292">
                  <c:v>0.181</c:v>
                </c:pt>
                <c:pt idx="293">
                  <c:v>0.158</c:v>
                </c:pt>
                <c:pt idx="294">
                  <c:v>0.305</c:v>
                </c:pt>
                <c:pt idx="295">
                  <c:v>0.232</c:v>
                </c:pt>
                <c:pt idx="296">
                  <c:v>0.307</c:v>
                </c:pt>
                <c:pt idx="297">
                  <c:v>0.282</c:v>
                </c:pt>
                <c:pt idx="298">
                  <c:v>0.335</c:v>
                </c:pt>
                <c:pt idx="299">
                  <c:v>0.177</c:v>
                </c:pt>
                <c:pt idx="300">
                  <c:v>0.241</c:v>
                </c:pt>
                <c:pt idx="301">
                  <c:v>0.312</c:v>
                </c:pt>
                <c:pt idx="302">
                  <c:v>0.255</c:v>
                </c:pt>
                <c:pt idx="303">
                  <c:v>0.251</c:v>
                </c:pt>
                <c:pt idx="304">
                  <c:v>0.216</c:v>
                </c:pt>
                <c:pt idx="305">
                  <c:v>0.181</c:v>
                </c:pt>
                <c:pt idx="306">
                  <c:v>0.191</c:v>
                </c:pt>
                <c:pt idx="307">
                  <c:v>0.198</c:v>
                </c:pt>
                <c:pt idx="308">
                  <c:v>0.228</c:v>
                </c:pt>
                <c:pt idx="309">
                  <c:v>0.196</c:v>
                </c:pt>
                <c:pt idx="310">
                  <c:v>0.339</c:v>
                </c:pt>
                <c:pt idx="311">
                  <c:v>0.174</c:v>
                </c:pt>
                <c:pt idx="312">
                  <c:v>0.256</c:v>
                </c:pt>
                <c:pt idx="313">
                  <c:v>0.324</c:v>
                </c:pt>
                <c:pt idx="314">
                  <c:v>0.34</c:v>
                </c:pt>
                <c:pt idx="315">
                  <c:v>0.289</c:v>
                </c:pt>
                <c:pt idx="316">
                  <c:v>0.263</c:v>
                </c:pt>
                <c:pt idx="317">
                  <c:v>0.213</c:v>
                </c:pt>
                <c:pt idx="318">
                  <c:v>0.224</c:v>
                </c:pt>
                <c:pt idx="319">
                  <c:v>0.171</c:v>
                </c:pt>
                <c:pt idx="320">
                  <c:v>0.289</c:v>
                </c:pt>
                <c:pt idx="321">
                  <c:v>0.324</c:v>
                </c:pt>
                <c:pt idx="322">
                  <c:v>0.343</c:v>
                </c:pt>
                <c:pt idx="323">
                  <c:v>0.347</c:v>
                </c:pt>
                <c:pt idx="324">
                  <c:v>0.17</c:v>
                </c:pt>
                <c:pt idx="325">
                  <c:v>0.342</c:v>
                </c:pt>
                <c:pt idx="326">
                  <c:v>0.244</c:v>
                </c:pt>
                <c:pt idx="327">
                  <c:v>0.184</c:v>
                </c:pt>
                <c:pt idx="328">
                  <c:v>0.187</c:v>
                </c:pt>
                <c:pt idx="329">
                  <c:v>0.326</c:v>
                </c:pt>
                <c:pt idx="330">
                  <c:v>0.204</c:v>
                </c:pt>
                <c:pt idx="331">
                  <c:v>0.281</c:v>
                </c:pt>
                <c:pt idx="332">
                  <c:v>0.28</c:v>
                </c:pt>
                <c:pt idx="333">
                  <c:v>0.179</c:v>
                </c:pt>
                <c:pt idx="334">
                  <c:v>0.203</c:v>
                </c:pt>
                <c:pt idx="335">
                  <c:v>0.271</c:v>
                </c:pt>
                <c:pt idx="336">
                  <c:v>0.168</c:v>
                </c:pt>
                <c:pt idx="337">
                  <c:v>0.214</c:v>
                </c:pt>
                <c:pt idx="338">
                  <c:v>0.276</c:v>
                </c:pt>
                <c:pt idx="339">
                  <c:v>0.331</c:v>
                </c:pt>
                <c:pt idx="340">
                  <c:v>0.234</c:v>
                </c:pt>
                <c:pt idx="341">
                  <c:v>0.194</c:v>
                </c:pt>
                <c:pt idx="342">
                  <c:v>0.258</c:v>
                </c:pt>
                <c:pt idx="343">
                  <c:v>0.305</c:v>
                </c:pt>
                <c:pt idx="344">
                  <c:v>0.332</c:v>
                </c:pt>
                <c:pt idx="345">
                  <c:v>0.166</c:v>
                </c:pt>
                <c:pt idx="346">
                  <c:v>0.298</c:v>
                </c:pt>
                <c:pt idx="347">
                  <c:v>0.282</c:v>
                </c:pt>
                <c:pt idx="348">
                  <c:v>0.262</c:v>
                </c:pt>
                <c:pt idx="349">
                  <c:v>0.315</c:v>
                </c:pt>
                <c:pt idx="350">
                  <c:v>0.252</c:v>
                </c:pt>
                <c:pt idx="351">
                  <c:v>0.285</c:v>
                </c:pt>
                <c:pt idx="352">
                  <c:v>0.315</c:v>
                </c:pt>
                <c:pt idx="353">
                  <c:v>0.21</c:v>
                </c:pt>
                <c:pt idx="354">
                  <c:v>0.348</c:v>
                </c:pt>
                <c:pt idx="355">
                  <c:v>0.349</c:v>
                </c:pt>
                <c:pt idx="356">
                  <c:v>0.203</c:v>
                </c:pt>
                <c:pt idx="357">
                  <c:v>0.163</c:v>
                </c:pt>
                <c:pt idx="358">
                  <c:v>0.29</c:v>
                </c:pt>
                <c:pt idx="359">
                  <c:v>0.338</c:v>
                </c:pt>
                <c:pt idx="360">
                  <c:v>0.255</c:v>
                </c:pt>
                <c:pt idx="361">
                  <c:v>0.274</c:v>
                </c:pt>
                <c:pt idx="362">
                  <c:v>0.172</c:v>
                </c:pt>
                <c:pt idx="363">
                  <c:v>0.34</c:v>
                </c:pt>
                <c:pt idx="364">
                  <c:v>0.164</c:v>
                </c:pt>
                <c:pt idx="365">
                  <c:v>0.295</c:v>
                </c:pt>
                <c:pt idx="366">
                  <c:v>0.163</c:v>
                </c:pt>
                <c:pt idx="367">
                  <c:v>0.334</c:v>
                </c:pt>
                <c:pt idx="368">
                  <c:v>0.284</c:v>
                </c:pt>
                <c:pt idx="369">
                  <c:v>0.194</c:v>
                </c:pt>
                <c:pt idx="370">
                  <c:v>0.234</c:v>
                </c:pt>
                <c:pt idx="371">
                  <c:v>0.202</c:v>
                </c:pt>
                <c:pt idx="372">
                  <c:v>0.194</c:v>
                </c:pt>
                <c:pt idx="373">
                  <c:v>0.324</c:v>
                </c:pt>
                <c:pt idx="374">
                  <c:v>0.341</c:v>
                </c:pt>
                <c:pt idx="375">
                  <c:v>0.165</c:v>
                </c:pt>
                <c:pt idx="376">
                  <c:v>0.272</c:v>
                </c:pt>
                <c:pt idx="377">
                  <c:v>0.218</c:v>
                </c:pt>
                <c:pt idx="378">
                  <c:v>0.212</c:v>
                </c:pt>
                <c:pt idx="379">
                  <c:v>0.336</c:v>
                </c:pt>
                <c:pt idx="380">
                  <c:v>0.307</c:v>
                </c:pt>
                <c:pt idx="381">
                  <c:v>0.323</c:v>
                </c:pt>
                <c:pt idx="382">
                  <c:v>0.328</c:v>
                </c:pt>
                <c:pt idx="383">
                  <c:v>0.313</c:v>
                </c:pt>
                <c:pt idx="384">
                  <c:v>0.236</c:v>
                </c:pt>
                <c:pt idx="385">
                  <c:v>0.247</c:v>
                </c:pt>
                <c:pt idx="386">
                  <c:v>0.207</c:v>
                </c:pt>
                <c:pt idx="387">
                  <c:v>0.339</c:v>
                </c:pt>
                <c:pt idx="388">
                  <c:v>0.29</c:v>
                </c:pt>
                <c:pt idx="389">
                  <c:v>0.305</c:v>
                </c:pt>
                <c:pt idx="390">
                  <c:v>0.346</c:v>
                </c:pt>
                <c:pt idx="391">
                  <c:v>0.316</c:v>
                </c:pt>
                <c:pt idx="392">
                  <c:v>0.283</c:v>
                </c:pt>
                <c:pt idx="393">
                  <c:v>0.201</c:v>
                </c:pt>
                <c:pt idx="394">
                  <c:v>0.155</c:v>
                </c:pt>
                <c:pt idx="395">
                  <c:v>0.31</c:v>
                </c:pt>
                <c:pt idx="396">
                  <c:v>0.192</c:v>
                </c:pt>
                <c:pt idx="397">
                  <c:v>0.321</c:v>
                </c:pt>
                <c:pt idx="398">
                  <c:v>0.171</c:v>
                </c:pt>
                <c:pt idx="399">
                  <c:v>0.278</c:v>
                </c:pt>
                <c:pt idx="400">
                  <c:v>0.215</c:v>
                </c:pt>
                <c:pt idx="401">
                  <c:v>0.318</c:v>
                </c:pt>
                <c:pt idx="402">
                  <c:v>0.266</c:v>
                </c:pt>
                <c:pt idx="403">
                  <c:v>0.238</c:v>
                </c:pt>
                <c:pt idx="404">
                  <c:v>0.211</c:v>
                </c:pt>
                <c:pt idx="405">
                  <c:v>0.288</c:v>
                </c:pt>
                <c:pt idx="406">
                  <c:v>0.252</c:v>
                </c:pt>
                <c:pt idx="407">
                  <c:v>0.201</c:v>
                </c:pt>
                <c:pt idx="408">
                  <c:v>0.321</c:v>
                </c:pt>
                <c:pt idx="409">
                  <c:v>0.22</c:v>
                </c:pt>
                <c:pt idx="410">
                  <c:v>0.173</c:v>
                </c:pt>
                <c:pt idx="411">
                  <c:v>0.333</c:v>
                </c:pt>
                <c:pt idx="412">
                  <c:v>0.342</c:v>
                </c:pt>
                <c:pt idx="413">
                  <c:v>0.3</c:v>
                </c:pt>
                <c:pt idx="414">
                  <c:v>0.278</c:v>
                </c:pt>
                <c:pt idx="415">
                  <c:v>0.299</c:v>
                </c:pt>
                <c:pt idx="416">
                  <c:v>0.208</c:v>
                </c:pt>
                <c:pt idx="417">
                  <c:v>0.21</c:v>
                </c:pt>
                <c:pt idx="418">
                  <c:v>0.162</c:v>
                </c:pt>
                <c:pt idx="419">
                  <c:v>0.309</c:v>
                </c:pt>
                <c:pt idx="420">
                  <c:v>0.31</c:v>
                </c:pt>
                <c:pt idx="421">
                  <c:v>0.219</c:v>
                </c:pt>
                <c:pt idx="422">
                  <c:v>0.327</c:v>
                </c:pt>
                <c:pt idx="423">
                  <c:v>0.295</c:v>
                </c:pt>
                <c:pt idx="424">
                  <c:v>0.211</c:v>
                </c:pt>
                <c:pt idx="425">
                  <c:v>0.235</c:v>
                </c:pt>
                <c:pt idx="426">
                  <c:v>0.221</c:v>
                </c:pt>
                <c:pt idx="427">
                  <c:v>0.281</c:v>
                </c:pt>
                <c:pt idx="428">
                  <c:v>0.288</c:v>
                </c:pt>
                <c:pt idx="429">
                  <c:v>0.194</c:v>
                </c:pt>
                <c:pt idx="430">
                  <c:v>0.165</c:v>
                </c:pt>
                <c:pt idx="431">
                  <c:v>0.259</c:v>
                </c:pt>
                <c:pt idx="432">
                  <c:v>0.259</c:v>
                </c:pt>
                <c:pt idx="433">
                  <c:v>0.228</c:v>
                </c:pt>
                <c:pt idx="434">
                  <c:v>0.266</c:v>
                </c:pt>
                <c:pt idx="435">
                  <c:v>0.305</c:v>
                </c:pt>
                <c:pt idx="436">
                  <c:v>0.339</c:v>
                </c:pt>
                <c:pt idx="437">
                  <c:v>0.329</c:v>
                </c:pt>
                <c:pt idx="438">
                  <c:v>0.285</c:v>
                </c:pt>
                <c:pt idx="439">
                  <c:v>0.263</c:v>
                </c:pt>
                <c:pt idx="440">
                  <c:v>0.312</c:v>
                </c:pt>
                <c:pt idx="441">
                  <c:v>0.306</c:v>
                </c:pt>
                <c:pt idx="442">
                  <c:v>0.195</c:v>
                </c:pt>
                <c:pt idx="443">
                  <c:v>0.295</c:v>
                </c:pt>
                <c:pt idx="444">
                  <c:v>0.162</c:v>
                </c:pt>
                <c:pt idx="445">
                  <c:v>0.173</c:v>
                </c:pt>
                <c:pt idx="446">
                  <c:v>0.288</c:v>
                </c:pt>
                <c:pt idx="447">
                  <c:v>0.297</c:v>
                </c:pt>
                <c:pt idx="448">
                  <c:v>0.35</c:v>
                </c:pt>
                <c:pt idx="449">
                  <c:v>0.248</c:v>
                </c:pt>
                <c:pt idx="450">
                  <c:v>0.208</c:v>
                </c:pt>
                <c:pt idx="451">
                  <c:v>0.16</c:v>
                </c:pt>
                <c:pt idx="452">
                  <c:v>0.19</c:v>
                </c:pt>
                <c:pt idx="453">
                  <c:v>0.223</c:v>
                </c:pt>
                <c:pt idx="454">
                  <c:v>0.209</c:v>
                </c:pt>
                <c:pt idx="455">
                  <c:v>0.246</c:v>
                </c:pt>
                <c:pt idx="456">
                  <c:v>0.219</c:v>
                </c:pt>
                <c:pt idx="457">
                  <c:v>0.168</c:v>
                </c:pt>
                <c:pt idx="458">
                  <c:v>0.271</c:v>
                </c:pt>
                <c:pt idx="459">
                  <c:v>0.321</c:v>
                </c:pt>
                <c:pt idx="460">
                  <c:v>0.237</c:v>
                </c:pt>
                <c:pt idx="461">
                  <c:v>0.259</c:v>
                </c:pt>
                <c:pt idx="462">
                  <c:v>0.332</c:v>
                </c:pt>
                <c:pt idx="463">
                  <c:v>0.314</c:v>
                </c:pt>
                <c:pt idx="464">
                  <c:v>0.158</c:v>
                </c:pt>
                <c:pt idx="465">
                  <c:v>0.202</c:v>
                </c:pt>
                <c:pt idx="466">
                  <c:v>0.32</c:v>
                </c:pt>
                <c:pt idx="467">
                  <c:v>0.225</c:v>
                </c:pt>
                <c:pt idx="468">
                  <c:v>0.216</c:v>
                </c:pt>
                <c:pt idx="469">
                  <c:v>0.236</c:v>
                </c:pt>
                <c:pt idx="470">
                  <c:v>0.292</c:v>
                </c:pt>
                <c:pt idx="471">
                  <c:v>0.169</c:v>
                </c:pt>
                <c:pt idx="472">
                  <c:v>0.156</c:v>
                </c:pt>
                <c:pt idx="473">
                  <c:v>0.221</c:v>
                </c:pt>
                <c:pt idx="474">
                  <c:v>0.157</c:v>
                </c:pt>
                <c:pt idx="475">
                  <c:v>0.183</c:v>
                </c:pt>
                <c:pt idx="476">
                  <c:v>0.345</c:v>
                </c:pt>
                <c:pt idx="477">
                  <c:v>0.265</c:v>
                </c:pt>
                <c:pt idx="478">
                  <c:v>0.162</c:v>
                </c:pt>
                <c:pt idx="479">
                  <c:v>0.196</c:v>
                </c:pt>
                <c:pt idx="480">
                  <c:v>0.289</c:v>
                </c:pt>
                <c:pt idx="481">
                  <c:v>0.197</c:v>
                </c:pt>
                <c:pt idx="482">
                  <c:v>0.186</c:v>
                </c:pt>
                <c:pt idx="483">
                  <c:v>0.221</c:v>
                </c:pt>
                <c:pt idx="484">
                  <c:v>0.341</c:v>
                </c:pt>
                <c:pt idx="485">
                  <c:v>0.215</c:v>
                </c:pt>
                <c:pt idx="486">
                  <c:v>0.248</c:v>
                </c:pt>
                <c:pt idx="487">
                  <c:v>0.177</c:v>
                </c:pt>
                <c:pt idx="488">
                  <c:v>0.176</c:v>
                </c:pt>
                <c:pt idx="489">
                  <c:v>0.261</c:v>
                </c:pt>
                <c:pt idx="490">
                  <c:v>0.195</c:v>
                </c:pt>
                <c:pt idx="491">
                  <c:v>0.324</c:v>
                </c:pt>
                <c:pt idx="492">
                  <c:v>0.217</c:v>
                </c:pt>
                <c:pt idx="493">
                  <c:v>0.349</c:v>
                </c:pt>
                <c:pt idx="494">
                  <c:v>0.188</c:v>
                </c:pt>
                <c:pt idx="495">
                  <c:v>0.269</c:v>
                </c:pt>
                <c:pt idx="496">
                  <c:v>0.267</c:v>
                </c:pt>
                <c:pt idx="497">
                  <c:v>0.191</c:v>
                </c:pt>
                <c:pt idx="498">
                  <c:v>0.153</c:v>
                </c:pt>
                <c:pt idx="499">
                  <c:v>0.216</c:v>
                </c:pt>
                <c:pt idx="500">
                  <c:v>0.152</c:v>
                </c:pt>
                <c:pt idx="501">
                  <c:v>0.259</c:v>
                </c:pt>
                <c:pt idx="502">
                  <c:v>0.19</c:v>
                </c:pt>
                <c:pt idx="503">
                  <c:v>0.264</c:v>
                </c:pt>
                <c:pt idx="504">
                  <c:v>0.271</c:v>
                </c:pt>
                <c:pt idx="505">
                  <c:v>0.281</c:v>
                </c:pt>
                <c:pt idx="506">
                  <c:v>0.296</c:v>
                </c:pt>
                <c:pt idx="507">
                  <c:v>0.254</c:v>
                </c:pt>
                <c:pt idx="508">
                  <c:v>0.272</c:v>
                </c:pt>
                <c:pt idx="509">
                  <c:v>0.34</c:v>
                </c:pt>
                <c:pt idx="510">
                  <c:v>0.263</c:v>
                </c:pt>
                <c:pt idx="511">
                  <c:v>0.28</c:v>
                </c:pt>
                <c:pt idx="512">
                  <c:v>0.266</c:v>
                </c:pt>
                <c:pt idx="513">
                  <c:v>0.312</c:v>
                </c:pt>
                <c:pt idx="514">
                  <c:v>0.25</c:v>
                </c:pt>
                <c:pt idx="515">
                  <c:v>0.281</c:v>
                </c:pt>
                <c:pt idx="516">
                  <c:v>0.289</c:v>
                </c:pt>
                <c:pt idx="517">
                  <c:v>0.266</c:v>
                </c:pt>
                <c:pt idx="518">
                  <c:v>0.178</c:v>
                </c:pt>
                <c:pt idx="519">
                  <c:v>0.159</c:v>
                </c:pt>
                <c:pt idx="520">
                  <c:v>0.312</c:v>
                </c:pt>
                <c:pt idx="521">
                  <c:v>0.164</c:v>
                </c:pt>
                <c:pt idx="522">
                  <c:v>0.276</c:v>
                </c:pt>
                <c:pt idx="523">
                  <c:v>0.33</c:v>
                </c:pt>
                <c:pt idx="524">
                  <c:v>0.283</c:v>
                </c:pt>
                <c:pt idx="525">
                  <c:v>0.185</c:v>
                </c:pt>
              </c:numCache>
            </c:numRef>
          </c:yVal>
          <c:smooth val="0"/>
        </c:ser>
        <c:dLbls>
          <c:showLegendKey val="0"/>
          <c:showVal val="0"/>
          <c:showCatName val="0"/>
          <c:showSerName val="0"/>
          <c:showPercent val="0"/>
          <c:showBubbleSize val="0"/>
        </c:dLbls>
        <c:axId val="1854249360"/>
        <c:axId val="1854432928"/>
      </c:scatterChart>
      <c:valAx>
        <c:axId val="1854249360"/>
        <c:scaling>
          <c:orientation val="minMax"/>
          <c:max val="525.0"/>
          <c:min val="0.0"/>
        </c:scaling>
        <c:delete val="1"/>
        <c:axPos val="b"/>
        <c:majorTickMark val="out"/>
        <c:minorTickMark val="none"/>
        <c:tickLblPos val="nextTo"/>
        <c:crossAx val="1854432928"/>
        <c:crosses val="autoZero"/>
        <c:crossBetween val="midCat"/>
      </c:valAx>
      <c:valAx>
        <c:axId val="1854432928"/>
        <c:scaling>
          <c:orientation val="minMax"/>
          <c:max val="0.5"/>
          <c:min val="0.0"/>
        </c:scaling>
        <c:delete val="1"/>
        <c:axPos val="l"/>
        <c:numFmt formatCode="General" sourceLinked="1"/>
        <c:majorTickMark val="out"/>
        <c:minorTickMark val="none"/>
        <c:tickLblPos val="nextTo"/>
        <c:crossAx val="1854249360"/>
        <c:crosses val="autoZero"/>
        <c:crossBetween val="midCat"/>
        <c:majorUnit val="0.25"/>
      </c:valAx>
      <c:spPr>
        <a:noFill/>
      </c:spPr>
    </c:plotArea>
    <c:plotVisOnly val="1"/>
    <c:dispBlanksAs val="gap"/>
    <c:showDLblsOverMax val="0"/>
  </c:chart>
  <c:spPr>
    <a:noFill/>
    <a:ln>
      <a:noFill/>
    </a:ln>
  </c:spPr>
  <c:txPr>
    <a:bodyPr/>
    <a:lstStyle/>
    <a:p>
      <a:pPr>
        <a:defRPr>
          <a:latin typeface="Helvetica"/>
          <a:cs typeface="Helvetica"/>
        </a:defRPr>
      </a:pPr>
      <a:endParaRPr lang="ja-JP"/>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solidFill>
                <a:srgbClr val="008000"/>
              </a:solidFill>
              <a:ln>
                <a:noFill/>
              </a:ln>
              <a:effectLst/>
            </c:spPr>
          </c:marker>
          <c:yVal>
            <c:numRef>
              <c:f>Sheet1!$A$4:$TF$4</c:f>
              <c:numCache>
                <c:formatCode>General</c:formatCode>
                <c:ptCount val="526"/>
                <c:pt idx="0">
                  <c:v>0.327</c:v>
                </c:pt>
                <c:pt idx="1">
                  <c:v>0.224</c:v>
                </c:pt>
                <c:pt idx="2">
                  <c:v>0.337</c:v>
                </c:pt>
                <c:pt idx="3">
                  <c:v>0.222</c:v>
                </c:pt>
                <c:pt idx="4">
                  <c:v>0.293</c:v>
                </c:pt>
                <c:pt idx="5">
                  <c:v>0.202</c:v>
                </c:pt>
                <c:pt idx="6">
                  <c:v>0.169</c:v>
                </c:pt>
                <c:pt idx="7">
                  <c:v>0.327</c:v>
                </c:pt>
                <c:pt idx="8">
                  <c:v>0.288</c:v>
                </c:pt>
                <c:pt idx="9">
                  <c:v>0.274</c:v>
                </c:pt>
                <c:pt idx="10">
                  <c:v>0.274</c:v>
                </c:pt>
                <c:pt idx="11">
                  <c:v>0.173</c:v>
                </c:pt>
                <c:pt idx="12">
                  <c:v>0.18</c:v>
                </c:pt>
                <c:pt idx="13">
                  <c:v>0.339</c:v>
                </c:pt>
                <c:pt idx="14">
                  <c:v>0.18</c:v>
                </c:pt>
                <c:pt idx="15">
                  <c:v>0.306</c:v>
                </c:pt>
                <c:pt idx="16">
                  <c:v>0.182</c:v>
                </c:pt>
                <c:pt idx="17">
                  <c:v>0.165</c:v>
                </c:pt>
                <c:pt idx="18">
                  <c:v>0.274</c:v>
                </c:pt>
                <c:pt idx="19">
                  <c:v>0.194</c:v>
                </c:pt>
                <c:pt idx="20">
                  <c:v>0.343</c:v>
                </c:pt>
                <c:pt idx="21">
                  <c:v>0.277</c:v>
                </c:pt>
                <c:pt idx="22">
                  <c:v>0.206</c:v>
                </c:pt>
                <c:pt idx="23">
                  <c:v>0.239</c:v>
                </c:pt>
                <c:pt idx="24">
                  <c:v>0.237</c:v>
                </c:pt>
                <c:pt idx="25">
                  <c:v>0.262</c:v>
                </c:pt>
                <c:pt idx="26">
                  <c:v>0.187</c:v>
                </c:pt>
                <c:pt idx="27">
                  <c:v>0.196</c:v>
                </c:pt>
                <c:pt idx="28">
                  <c:v>0.269</c:v>
                </c:pt>
                <c:pt idx="29">
                  <c:v>0.205</c:v>
                </c:pt>
                <c:pt idx="30">
                  <c:v>0.35</c:v>
                </c:pt>
                <c:pt idx="31">
                  <c:v>0.248</c:v>
                </c:pt>
                <c:pt idx="32">
                  <c:v>0.23</c:v>
                </c:pt>
                <c:pt idx="33">
                  <c:v>0.188</c:v>
                </c:pt>
                <c:pt idx="34">
                  <c:v>0.328</c:v>
                </c:pt>
                <c:pt idx="35">
                  <c:v>0.19</c:v>
                </c:pt>
                <c:pt idx="36">
                  <c:v>0.231</c:v>
                </c:pt>
                <c:pt idx="37">
                  <c:v>0.24</c:v>
                </c:pt>
                <c:pt idx="38">
                  <c:v>0.278</c:v>
                </c:pt>
                <c:pt idx="39">
                  <c:v>0.176</c:v>
                </c:pt>
                <c:pt idx="40">
                  <c:v>0.215</c:v>
                </c:pt>
                <c:pt idx="41">
                  <c:v>0.236</c:v>
                </c:pt>
                <c:pt idx="42">
                  <c:v>0.293</c:v>
                </c:pt>
                <c:pt idx="43">
                  <c:v>0.184</c:v>
                </c:pt>
                <c:pt idx="44">
                  <c:v>0.312</c:v>
                </c:pt>
                <c:pt idx="45">
                  <c:v>0.32</c:v>
                </c:pt>
                <c:pt idx="46">
                  <c:v>0.192</c:v>
                </c:pt>
                <c:pt idx="47">
                  <c:v>0.222</c:v>
                </c:pt>
                <c:pt idx="48">
                  <c:v>0.301</c:v>
                </c:pt>
                <c:pt idx="49">
                  <c:v>0.179</c:v>
                </c:pt>
                <c:pt idx="50">
                  <c:v>0.26</c:v>
                </c:pt>
                <c:pt idx="51">
                  <c:v>0.235</c:v>
                </c:pt>
                <c:pt idx="52">
                  <c:v>0.202</c:v>
                </c:pt>
                <c:pt idx="53">
                  <c:v>0.228</c:v>
                </c:pt>
                <c:pt idx="54">
                  <c:v>0.251</c:v>
                </c:pt>
                <c:pt idx="55">
                  <c:v>0.169</c:v>
                </c:pt>
                <c:pt idx="56">
                  <c:v>0.279</c:v>
                </c:pt>
                <c:pt idx="57">
                  <c:v>0.182</c:v>
                </c:pt>
                <c:pt idx="58">
                  <c:v>0.339</c:v>
                </c:pt>
                <c:pt idx="59">
                  <c:v>0.235</c:v>
                </c:pt>
                <c:pt idx="60">
                  <c:v>0.245</c:v>
                </c:pt>
                <c:pt idx="61">
                  <c:v>0.288</c:v>
                </c:pt>
                <c:pt idx="62">
                  <c:v>0.245</c:v>
                </c:pt>
                <c:pt idx="63">
                  <c:v>0.218</c:v>
                </c:pt>
                <c:pt idx="64">
                  <c:v>0.3</c:v>
                </c:pt>
                <c:pt idx="65">
                  <c:v>0.319</c:v>
                </c:pt>
                <c:pt idx="66">
                  <c:v>0.165</c:v>
                </c:pt>
                <c:pt idx="67">
                  <c:v>0.259</c:v>
                </c:pt>
                <c:pt idx="68">
                  <c:v>0.273</c:v>
                </c:pt>
                <c:pt idx="69">
                  <c:v>0.198</c:v>
                </c:pt>
                <c:pt idx="70">
                  <c:v>0.271</c:v>
                </c:pt>
                <c:pt idx="71">
                  <c:v>0.247</c:v>
                </c:pt>
                <c:pt idx="72">
                  <c:v>0.224</c:v>
                </c:pt>
                <c:pt idx="73">
                  <c:v>0.197</c:v>
                </c:pt>
                <c:pt idx="74">
                  <c:v>0.261</c:v>
                </c:pt>
                <c:pt idx="75">
                  <c:v>0.196</c:v>
                </c:pt>
                <c:pt idx="76">
                  <c:v>0.196</c:v>
                </c:pt>
                <c:pt idx="77">
                  <c:v>0.342</c:v>
                </c:pt>
                <c:pt idx="78">
                  <c:v>0.166</c:v>
                </c:pt>
                <c:pt idx="79">
                  <c:v>0.285</c:v>
                </c:pt>
                <c:pt idx="80">
                  <c:v>0.199</c:v>
                </c:pt>
                <c:pt idx="81">
                  <c:v>0.242</c:v>
                </c:pt>
                <c:pt idx="82">
                  <c:v>0.226</c:v>
                </c:pt>
                <c:pt idx="83">
                  <c:v>0.28</c:v>
                </c:pt>
                <c:pt idx="84">
                  <c:v>0.249</c:v>
                </c:pt>
                <c:pt idx="85">
                  <c:v>0.207</c:v>
                </c:pt>
                <c:pt idx="86">
                  <c:v>0.257</c:v>
                </c:pt>
                <c:pt idx="87">
                  <c:v>0.265</c:v>
                </c:pt>
                <c:pt idx="88">
                  <c:v>0.328</c:v>
                </c:pt>
                <c:pt idx="89">
                  <c:v>0.337</c:v>
                </c:pt>
                <c:pt idx="90">
                  <c:v>0.228</c:v>
                </c:pt>
                <c:pt idx="91">
                  <c:v>0.233</c:v>
                </c:pt>
                <c:pt idx="92">
                  <c:v>0.307</c:v>
                </c:pt>
                <c:pt idx="93">
                  <c:v>0.301</c:v>
                </c:pt>
                <c:pt idx="94">
                  <c:v>0.154</c:v>
                </c:pt>
                <c:pt idx="95">
                  <c:v>0.285</c:v>
                </c:pt>
                <c:pt idx="96">
                  <c:v>0.346</c:v>
                </c:pt>
                <c:pt idx="97">
                  <c:v>0.278</c:v>
                </c:pt>
                <c:pt idx="98">
                  <c:v>0.197</c:v>
                </c:pt>
                <c:pt idx="99">
                  <c:v>0.342</c:v>
                </c:pt>
                <c:pt idx="100">
                  <c:v>0.3</c:v>
                </c:pt>
                <c:pt idx="101">
                  <c:v>0.151</c:v>
                </c:pt>
                <c:pt idx="102">
                  <c:v>0.299</c:v>
                </c:pt>
                <c:pt idx="103">
                  <c:v>0.241</c:v>
                </c:pt>
                <c:pt idx="104">
                  <c:v>0.165</c:v>
                </c:pt>
                <c:pt idx="105">
                  <c:v>0.35</c:v>
                </c:pt>
                <c:pt idx="106">
                  <c:v>0.339</c:v>
                </c:pt>
                <c:pt idx="107">
                  <c:v>0.305</c:v>
                </c:pt>
                <c:pt idx="108">
                  <c:v>0.169</c:v>
                </c:pt>
                <c:pt idx="109">
                  <c:v>0.274</c:v>
                </c:pt>
                <c:pt idx="110">
                  <c:v>0.248</c:v>
                </c:pt>
                <c:pt idx="111">
                  <c:v>0.243</c:v>
                </c:pt>
                <c:pt idx="112">
                  <c:v>0.33</c:v>
                </c:pt>
                <c:pt idx="113">
                  <c:v>0.336</c:v>
                </c:pt>
                <c:pt idx="114">
                  <c:v>0.24</c:v>
                </c:pt>
                <c:pt idx="115">
                  <c:v>0.299</c:v>
                </c:pt>
                <c:pt idx="116">
                  <c:v>0.178</c:v>
                </c:pt>
                <c:pt idx="117">
                  <c:v>0.186</c:v>
                </c:pt>
                <c:pt idx="118">
                  <c:v>0.298</c:v>
                </c:pt>
                <c:pt idx="119">
                  <c:v>0.289</c:v>
                </c:pt>
                <c:pt idx="120">
                  <c:v>0.16</c:v>
                </c:pt>
                <c:pt idx="121">
                  <c:v>0.288</c:v>
                </c:pt>
                <c:pt idx="122">
                  <c:v>0.226</c:v>
                </c:pt>
                <c:pt idx="123">
                  <c:v>0.266</c:v>
                </c:pt>
                <c:pt idx="124">
                  <c:v>0.18</c:v>
                </c:pt>
                <c:pt idx="125">
                  <c:v>0.267</c:v>
                </c:pt>
                <c:pt idx="126">
                  <c:v>0.202</c:v>
                </c:pt>
                <c:pt idx="127">
                  <c:v>0.273</c:v>
                </c:pt>
                <c:pt idx="128">
                  <c:v>0.336</c:v>
                </c:pt>
                <c:pt idx="129">
                  <c:v>0.283</c:v>
                </c:pt>
                <c:pt idx="130">
                  <c:v>0.193</c:v>
                </c:pt>
                <c:pt idx="131">
                  <c:v>0.29</c:v>
                </c:pt>
                <c:pt idx="132">
                  <c:v>0.279</c:v>
                </c:pt>
                <c:pt idx="133">
                  <c:v>0.194</c:v>
                </c:pt>
                <c:pt idx="134">
                  <c:v>0.28</c:v>
                </c:pt>
                <c:pt idx="135">
                  <c:v>0.202</c:v>
                </c:pt>
                <c:pt idx="136">
                  <c:v>0.225</c:v>
                </c:pt>
                <c:pt idx="137">
                  <c:v>0.349</c:v>
                </c:pt>
                <c:pt idx="138">
                  <c:v>0.284</c:v>
                </c:pt>
                <c:pt idx="139">
                  <c:v>0.347</c:v>
                </c:pt>
                <c:pt idx="140">
                  <c:v>0.246</c:v>
                </c:pt>
                <c:pt idx="141">
                  <c:v>0.291</c:v>
                </c:pt>
                <c:pt idx="142">
                  <c:v>0.264</c:v>
                </c:pt>
                <c:pt idx="143">
                  <c:v>0.186</c:v>
                </c:pt>
                <c:pt idx="144">
                  <c:v>0.267</c:v>
                </c:pt>
                <c:pt idx="145">
                  <c:v>0.286</c:v>
                </c:pt>
                <c:pt idx="146">
                  <c:v>0.259</c:v>
                </c:pt>
                <c:pt idx="147">
                  <c:v>0.305</c:v>
                </c:pt>
                <c:pt idx="148">
                  <c:v>0.29</c:v>
                </c:pt>
                <c:pt idx="149">
                  <c:v>0.316</c:v>
                </c:pt>
                <c:pt idx="150">
                  <c:v>0.18</c:v>
                </c:pt>
                <c:pt idx="151">
                  <c:v>0.277</c:v>
                </c:pt>
                <c:pt idx="152">
                  <c:v>0.254</c:v>
                </c:pt>
                <c:pt idx="153">
                  <c:v>0.297</c:v>
                </c:pt>
                <c:pt idx="154">
                  <c:v>0.35</c:v>
                </c:pt>
                <c:pt idx="155">
                  <c:v>0.245</c:v>
                </c:pt>
                <c:pt idx="156">
                  <c:v>0.337</c:v>
                </c:pt>
                <c:pt idx="157">
                  <c:v>0.165</c:v>
                </c:pt>
                <c:pt idx="158">
                  <c:v>0.337</c:v>
                </c:pt>
                <c:pt idx="159">
                  <c:v>0.257</c:v>
                </c:pt>
                <c:pt idx="160">
                  <c:v>0.239</c:v>
                </c:pt>
                <c:pt idx="161">
                  <c:v>0.34</c:v>
                </c:pt>
                <c:pt idx="162">
                  <c:v>0.235</c:v>
                </c:pt>
                <c:pt idx="163">
                  <c:v>0.333</c:v>
                </c:pt>
                <c:pt idx="164">
                  <c:v>0.229</c:v>
                </c:pt>
                <c:pt idx="165">
                  <c:v>0.313</c:v>
                </c:pt>
                <c:pt idx="166">
                  <c:v>0.273</c:v>
                </c:pt>
                <c:pt idx="167">
                  <c:v>0.199</c:v>
                </c:pt>
                <c:pt idx="168">
                  <c:v>0.166</c:v>
                </c:pt>
                <c:pt idx="169">
                  <c:v>0.343</c:v>
                </c:pt>
                <c:pt idx="170">
                  <c:v>0.334</c:v>
                </c:pt>
                <c:pt idx="171">
                  <c:v>0.248</c:v>
                </c:pt>
                <c:pt idx="172">
                  <c:v>0.28</c:v>
                </c:pt>
                <c:pt idx="173">
                  <c:v>0.29</c:v>
                </c:pt>
                <c:pt idx="174">
                  <c:v>0.209</c:v>
                </c:pt>
                <c:pt idx="175">
                  <c:v>0.254</c:v>
                </c:pt>
                <c:pt idx="176">
                  <c:v>0.2</c:v>
                </c:pt>
                <c:pt idx="177">
                  <c:v>0.21</c:v>
                </c:pt>
                <c:pt idx="178">
                  <c:v>0.297</c:v>
                </c:pt>
                <c:pt idx="179">
                  <c:v>0.162</c:v>
                </c:pt>
                <c:pt idx="180">
                  <c:v>0.255</c:v>
                </c:pt>
                <c:pt idx="181">
                  <c:v>0.221</c:v>
                </c:pt>
                <c:pt idx="182">
                  <c:v>0.154</c:v>
                </c:pt>
                <c:pt idx="183">
                  <c:v>0.283</c:v>
                </c:pt>
                <c:pt idx="184">
                  <c:v>0.235</c:v>
                </c:pt>
                <c:pt idx="185">
                  <c:v>0.311</c:v>
                </c:pt>
                <c:pt idx="186">
                  <c:v>0.297</c:v>
                </c:pt>
                <c:pt idx="187">
                  <c:v>0.339</c:v>
                </c:pt>
                <c:pt idx="188">
                  <c:v>0.342</c:v>
                </c:pt>
                <c:pt idx="189">
                  <c:v>0.241</c:v>
                </c:pt>
                <c:pt idx="190">
                  <c:v>0.255</c:v>
                </c:pt>
                <c:pt idx="191">
                  <c:v>0.203</c:v>
                </c:pt>
                <c:pt idx="192">
                  <c:v>0.319</c:v>
                </c:pt>
                <c:pt idx="193">
                  <c:v>0.232</c:v>
                </c:pt>
                <c:pt idx="194">
                  <c:v>0.16</c:v>
                </c:pt>
                <c:pt idx="195">
                  <c:v>0.266</c:v>
                </c:pt>
                <c:pt idx="196">
                  <c:v>0.233</c:v>
                </c:pt>
                <c:pt idx="197">
                  <c:v>0.177</c:v>
                </c:pt>
                <c:pt idx="198">
                  <c:v>0.157</c:v>
                </c:pt>
                <c:pt idx="199">
                  <c:v>0.335</c:v>
                </c:pt>
                <c:pt idx="200">
                  <c:v>0.305</c:v>
                </c:pt>
                <c:pt idx="201">
                  <c:v>0.292</c:v>
                </c:pt>
                <c:pt idx="202">
                  <c:v>0.297</c:v>
                </c:pt>
                <c:pt idx="203">
                  <c:v>0.322</c:v>
                </c:pt>
                <c:pt idx="204">
                  <c:v>0.227</c:v>
                </c:pt>
                <c:pt idx="205">
                  <c:v>0.222</c:v>
                </c:pt>
                <c:pt idx="206">
                  <c:v>0.218</c:v>
                </c:pt>
                <c:pt idx="207">
                  <c:v>0.214</c:v>
                </c:pt>
                <c:pt idx="208">
                  <c:v>0.19</c:v>
                </c:pt>
                <c:pt idx="209">
                  <c:v>0.187</c:v>
                </c:pt>
                <c:pt idx="210">
                  <c:v>0.191</c:v>
                </c:pt>
                <c:pt idx="211">
                  <c:v>0.216</c:v>
                </c:pt>
                <c:pt idx="212">
                  <c:v>0.349</c:v>
                </c:pt>
                <c:pt idx="213">
                  <c:v>0.341</c:v>
                </c:pt>
                <c:pt idx="214">
                  <c:v>0.335</c:v>
                </c:pt>
                <c:pt idx="215">
                  <c:v>0.16</c:v>
                </c:pt>
                <c:pt idx="216">
                  <c:v>0.283</c:v>
                </c:pt>
                <c:pt idx="217">
                  <c:v>0.233</c:v>
                </c:pt>
                <c:pt idx="218">
                  <c:v>0.284</c:v>
                </c:pt>
                <c:pt idx="219">
                  <c:v>0.278</c:v>
                </c:pt>
                <c:pt idx="220">
                  <c:v>0.221</c:v>
                </c:pt>
                <c:pt idx="221">
                  <c:v>0.238</c:v>
                </c:pt>
                <c:pt idx="222">
                  <c:v>0.315</c:v>
                </c:pt>
                <c:pt idx="223">
                  <c:v>0.307</c:v>
                </c:pt>
                <c:pt idx="224">
                  <c:v>0.249</c:v>
                </c:pt>
                <c:pt idx="225">
                  <c:v>0.272</c:v>
                </c:pt>
                <c:pt idx="226">
                  <c:v>0.163</c:v>
                </c:pt>
                <c:pt idx="227">
                  <c:v>0.21</c:v>
                </c:pt>
                <c:pt idx="228">
                  <c:v>0.202</c:v>
                </c:pt>
                <c:pt idx="229">
                  <c:v>0.275</c:v>
                </c:pt>
                <c:pt idx="230">
                  <c:v>0.328</c:v>
                </c:pt>
                <c:pt idx="231">
                  <c:v>0.312</c:v>
                </c:pt>
                <c:pt idx="232">
                  <c:v>0.334</c:v>
                </c:pt>
                <c:pt idx="233">
                  <c:v>0.286</c:v>
                </c:pt>
                <c:pt idx="234">
                  <c:v>0.242</c:v>
                </c:pt>
                <c:pt idx="235">
                  <c:v>0.247</c:v>
                </c:pt>
                <c:pt idx="236">
                  <c:v>0.286</c:v>
                </c:pt>
                <c:pt idx="237">
                  <c:v>0.214</c:v>
                </c:pt>
                <c:pt idx="238">
                  <c:v>0.349</c:v>
                </c:pt>
                <c:pt idx="239">
                  <c:v>0.315</c:v>
                </c:pt>
                <c:pt idx="240">
                  <c:v>0.2</c:v>
                </c:pt>
                <c:pt idx="241">
                  <c:v>0.267</c:v>
                </c:pt>
                <c:pt idx="242">
                  <c:v>0.273</c:v>
                </c:pt>
                <c:pt idx="243">
                  <c:v>0.186</c:v>
                </c:pt>
                <c:pt idx="244">
                  <c:v>0.27</c:v>
                </c:pt>
                <c:pt idx="245">
                  <c:v>0.317</c:v>
                </c:pt>
                <c:pt idx="246">
                  <c:v>0.153</c:v>
                </c:pt>
                <c:pt idx="247">
                  <c:v>0.322</c:v>
                </c:pt>
                <c:pt idx="248">
                  <c:v>0.247</c:v>
                </c:pt>
                <c:pt idx="249">
                  <c:v>0.171</c:v>
                </c:pt>
                <c:pt idx="250">
                  <c:v>0.177</c:v>
                </c:pt>
                <c:pt idx="251">
                  <c:v>0.244</c:v>
                </c:pt>
                <c:pt idx="252">
                  <c:v>0.347</c:v>
                </c:pt>
                <c:pt idx="253">
                  <c:v>0.335</c:v>
                </c:pt>
                <c:pt idx="254">
                  <c:v>0.242</c:v>
                </c:pt>
                <c:pt idx="255">
                  <c:v>0.232</c:v>
                </c:pt>
                <c:pt idx="256">
                  <c:v>0.3</c:v>
                </c:pt>
                <c:pt idx="257">
                  <c:v>0.245</c:v>
                </c:pt>
                <c:pt idx="258">
                  <c:v>0.219</c:v>
                </c:pt>
                <c:pt idx="259">
                  <c:v>0.177</c:v>
                </c:pt>
                <c:pt idx="260">
                  <c:v>0.269</c:v>
                </c:pt>
                <c:pt idx="261">
                  <c:v>0.274</c:v>
                </c:pt>
                <c:pt idx="262">
                  <c:v>0.34</c:v>
                </c:pt>
                <c:pt idx="263">
                  <c:v>0.259</c:v>
                </c:pt>
                <c:pt idx="264">
                  <c:v>0.153</c:v>
                </c:pt>
                <c:pt idx="265">
                  <c:v>0.247</c:v>
                </c:pt>
                <c:pt idx="266">
                  <c:v>0.207</c:v>
                </c:pt>
                <c:pt idx="267">
                  <c:v>0.259</c:v>
                </c:pt>
                <c:pt idx="268">
                  <c:v>0.25</c:v>
                </c:pt>
                <c:pt idx="269">
                  <c:v>0.279</c:v>
                </c:pt>
                <c:pt idx="270">
                  <c:v>0.211</c:v>
                </c:pt>
                <c:pt idx="271">
                  <c:v>0.223</c:v>
                </c:pt>
                <c:pt idx="272">
                  <c:v>0.16</c:v>
                </c:pt>
                <c:pt idx="273">
                  <c:v>0.277</c:v>
                </c:pt>
                <c:pt idx="274">
                  <c:v>0.169</c:v>
                </c:pt>
                <c:pt idx="275">
                  <c:v>0.15</c:v>
                </c:pt>
                <c:pt idx="276">
                  <c:v>0.273</c:v>
                </c:pt>
                <c:pt idx="277">
                  <c:v>0.22</c:v>
                </c:pt>
                <c:pt idx="278">
                  <c:v>0.209</c:v>
                </c:pt>
                <c:pt idx="279">
                  <c:v>0.266</c:v>
                </c:pt>
                <c:pt idx="280">
                  <c:v>0.206</c:v>
                </c:pt>
                <c:pt idx="281">
                  <c:v>0.258</c:v>
                </c:pt>
                <c:pt idx="282">
                  <c:v>0.199</c:v>
                </c:pt>
                <c:pt idx="283">
                  <c:v>0.258</c:v>
                </c:pt>
                <c:pt idx="284">
                  <c:v>0.307</c:v>
                </c:pt>
                <c:pt idx="285">
                  <c:v>0.215</c:v>
                </c:pt>
                <c:pt idx="286">
                  <c:v>0.17</c:v>
                </c:pt>
                <c:pt idx="287">
                  <c:v>0.151</c:v>
                </c:pt>
                <c:pt idx="288">
                  <c:v>0.268</c:v>
                </c:pt>
                <c:pt idx="289">
                  <c:v>0.342</c:v>
                </c:pt>
                <c:pt idx="290">
                  <c:v>0.274</c:v>
                </c:pt>
                <c:pt idx="291">
                  <c:v>0.328</c:v>
                </c:pt>
                <c:pt idx="292">
                  <c:v>0.181</c:v>
                </c:pt>
                <c:pt idx="293">
                  <c:v>0.158</c:v>
                </c:pt>
                <c:pt idx="294">
                  <c:v>0.305</c:v>
                </c:pt>
                <c:pt idx="295">
                  <c:v>0.232</c:v>
                </c:pt>
                <c:pt idx="296">
                  <c:v>0.307</c:v>
                </c:pt>
                <c:pt idx="297">
                  <c:v>0.282</c:v>
                </c:pt>
                <c:pt idx="298">
                  <c:v>0.335</c:v>
                </c:pt>
                <c:pt idx="299">
                  <c:v>0.177</c:v>
                </c:pt>
                <c:pt idx="300">
                  <c:v>0.241</c:v>
                </c:pt>
                <c:pt idx="301">
                  <c:v>0.312</c:v>
                </c:pt>
                <c:pt idx="302">
                  <c:v>0.255</c:v>
                </c:pt>
                <c:pt idx="303">
                  <c:v>0.251</c:v>
                </c:pt>
                <c:pt idx="304">
                  <c:v>0.216</c:v>
                </c:pt>
                <c:pt idx="305">
                  <c:v>0.181</c:v>
                </c:pt>
                <c:pt idx="306">
                  <c:v>0.191</c:v>
                </c:pt>
                <c:pt idx="307">
                  <c:v>0.198</c:v>
                </c:pt>
                <c:pt idx="308">
                  <c:v>0.228</c:v>
                </c:pt>
                <c:pt idx="309">
                  <c:v>0.196</c:v>
                </c:pt>
                <c:pt idx="310">
                  <c:v>0.339</c:v>
                </c:pt>
                <c:pt idx="311">
                  <c:v>0.174</c:v>
                </c:pt>
                <c:pt idx="312">
                  <c:v>0.256</c:v>
                </c:pt>
                <c:pt idx="313">
                  <c:v>0.324</c:v>
                </c:pt>
                <c:pt idx="314">
                  <c:v>0.34</c:v>
                </c:pt>
                <c:pt idx="315">
                  <c:v>0.289</c:v>
                </c:pt>
                <c:pt idx="316">
                  <c:v>0.263</c:v>
                </c:pt>
                <c:pt idx="317">
                  <c:v>0.213</c:v>
                </c:pt>
                <c:pt idx="318">
                  <c:v>0.224</c:v>
                </c:pt>
                <c:pt idx="319">
                  <c:v>0.171</c:v>
                </c:pt>
                <c:pt idx="320">
                  <c:v>0.289</c:v>
                </c:pt>
                <c:pt idx="321">
                  <c:v>0.324</c:v>
                </c:pt>
                <c:pt idx="322">
                  <c:v>0.343</c:v>
                </c:pt>
                <c:pt idx="323">
                  <c:v>0.347</c:v>
                </c:pt>
                <c:pt idx="324">
                  <c:v>0.17</c:v>
                </c:pt>
                <c:pt idx="325">
                  <c:v>0.342</c:v>
                </c:pt>
                <c:pt idx="326">
                  <c:v>0.244</c:v>
                </c:pt>
                <c:pt idx="327">
                  <c:v>0.184</c:v>
                </c:pt>
                <c:pt idx="328">
                  <c:v>0.187</c:v>
                </c:pt>
                <c:pt idx="329">
                  <c:v>0.326</c:v>
                </c:pt>
                <c:pt idx="330">
                  <c:v>0.204</c:v>
                </c:pt>
                <c:pt idx="331">
                  <c:v>0.281</c:v>
                </c:pt>
                <c:pt idx="332">
                  <c:v>0.28</c:v>
                </c:pt>
                <c:pt idx="333">
                  <c:v>0.179</c:v>
                </c:pt>
                <c:pt idx="334">
                  <c:v>0.203</c:v>
                </c:pt>
                <c:pt idx="335">
                  <c:v>0.271</c:v>
                </c:pt>
                <c:pt idx="336">
                  <c:v>0.168</c:v>
                </c:pt>
                <c:pt idx="337">
                  <c:v>0.214</c:v>
                </c:pt>
                <c:pt idx="338">
                  <c:v>0.276</c:v>
                </c:pt>
                <c:pt idx="339">
                  <c:v>0.331</c:v>
                </c:pt>
                <c:pt idx="340">
                  <c:v>0.234</c:v>
                </c:pt>
                <c:pt idx="341">
                  <c:v>0.194</c:v>
                </c:pt>
                <c:pt idx="342">
                  <c:v>0.258</c:v>
                </c:pt>
                <c:pt idx="343">
                  <c:v>0.305</c:v>
                </c:pt>
                <c:pt idx="344">
                  <c:v>0.332</c:v>
                </c:pt>
                <c:pt idx="345">
                  <c:v>0.166</c:v>
                </c:pt>
                <c:pt idx="346">
                  <c:v>0.298</c:v>
                </c:pt>
                <c:pt idx="347">
                  <c:v>0.282</c:v>
                </c:pt>
                <c:pt idx="348">
                  <c:v>0.262</c:v>
                </c:pt>
                <c:pt idx="349">
                  <c:v>0.315</c:v>
                </c:pt>
                <c:pt idx="350">
                  <c:v>0.252</c:v>
                </c:pt>
                <c:pt idx="351">
                  <c:v>0.285</c:v>
                </c:pt>
                <c:pt idx="352">
                  <c:v>0.315</c:v>
                </c:pt>
                <c:pt idx="353">
                  <c:v>0.21</c:v>
                </c:pt>
                <c:pt idx="354">
                  <c:v>0.348</c:v>
                </c:pt>
                <c:pt idx="355">
                  <c:v>0.349</c:v>
                </c:pt>
                <c:pt idx="356">
                  <c:v>0.203</c:v>
                </c:pt>
                <c:pt idx="357">
                  <c:v>0.163</c:v>
                </c:pt>
                <c:pt idx="358">
                  <c:v>0.29</c:v>
                </c:pt>
                <c:pt idx="359">
                  <c:v>0.338</c:v>
                </c:pt>
                <c:pt idx="360">
                  <c:v>0.255</c:v>
                </c:pt>
                <c:pt idx="361">
                  <c:v>0.274</c:v>
                </c:pt>
                <c:pt idx="362">
                  <c:v>0.172</c:v>
                </c:pt>
                <c:pt idx="363">
                  <c:v>0.34</c:v>
                </c:pt>
                <c:pt idx="364">
                  <c:v>0.164</c:v>
                </c:pt>
                <c:pt idx="365">
                  <c:v>0.295</c:v>
                </c:pt>
                <c:pt idx="366">
                  <c:v>0.163</c:v>
                </c:pt>
                <c:pt idx="367">
                  <c:v>0.334</c:v>
                </c:pt>
                <c:pt idx="368">
                  <c:v>0.284</c:v>
                </c:pt>
                <c:pt idx="369">
                  <c:v>0.194</c:v>
                </c:pt>
                <c:pt idx="370">
                  <c:v>0.234</c:v>
                </c:pt>
                <c:pt idx="371">
                  <c:v>0.202</c:v>
                </c:pt>
                <c:pt idx="372">
                  <c:v>0.194</c:v>
                </c:pt>
                <c:pt idx="373">
                  <c:v>0.324</c:v>
                </c:pt>
                <c:pt idx="374">
                  <c:v>0.341</c:v>
                </c:pt>
                <c:pt idx="375">
                  <c:v>0.165</c:v>
                </c:pt>
                <c:pt idx="376">
                  <c:v>0.272</c:v>
                </c:pt>
                <c:pt idx="377">
                  <c:v>0.218</c:v>
                </c:pt>
                <c:pt idx="378">
                  <c:v>0.212</c:v>
                </c:pt>
                <c:pt idx="379">
                  <c:v>0.336</c:v>
                </c:pt>
                <c:pt idx="380">
                  <c:v>0.307</c:v>
                </c:pt>
                <c:pt idx="381">
                  <c:v>0.323</c:v>
                </c:pt>
                <c:pt idx="382">
                  <c:v>0.328</c:v>
                </c:pt>
                <c:pt idx="383">
                  <c:v>0.313</c:v>
                </c:pt>
                <c:pt idx="384">
                  <c:v>0.236</c:v>
                </c:pt>
                <c:pt idx="385">
                  <c:v>0.247</c:v>
                </c:pt>
                <c:pt idx="386">
                  <c:v>0.207</c:v>
                </c:pt>
                <c:pt idx="387">
                  <c:v>0.339</c:v>
                </c:pt>
                <c:pt idx="388">
                  <c:v>0.29</c:v>
                </c:pt>
                <c:pt idx="389">
                  <c:v>0.305</c:v>
                </c:pt>
                <c:pt idx="390">
                  <c:v>0.346</c:v>
                </c:pt>
                <c:pt idx="391">
                  <c:v>0.316</c:v>
                </c:pt>
                <c:pt idx="392">
                  <c:v>0.283</c:v>
                </c:pt>
                <c:pt idx="393">
                  <c:v>0.201</c:v>
                </c:pt>
                <c:pt idx="394">
                  <c:v>0.155</c:v>
                </c:pt>
                <c:pt idx="395">
                  <c:v>0.31</c:v>
                </c:pt>
                <c:pt idx="396">
                  <c:v>0.192</c:v>
                </c:pt>
                <c:pt idx="397">
                  <c:v>0.321</c:v>
                </c:pt>
                <c:pt idx="398">
                  <c:v>0.171</c:v>
                </c:pt>
                <c:pt idx="399">
                  <c:v>0.278</c:v>
                </c:pt>
                <c:pt idx="400">
                  <c:v>0.215</c:v>
                </c:pt>
                <c:pt idx="401">
                  <c:v>0.318</c:v>
                </c:pt>
                <c:pt idx="402">
                  <c:v>0.266</c:v>
                </c:pt>
                <c:pt idx="403">
                  <c:v>0.238</c:v>
                </c:pt>
                <c:pt idx="404">
                  <c:v>0.211</c:v>
                </c:pt>
                <c:pt idx="405">
                  <c:v>0.288</c:v>
                </c:pt>
                <c:pt idx="406">
                  <c:v>0.252</c:v>
                </c:pt>
                <c:pt idx="407">
                  <c:v>0.201</c:v>
                </c:pt>
                <c:pt idx="408">
                  <c:v>0.321</c:v>
                </c:pt>
                <c:pt idx="409">
                  <c:v>0.22</c:v>
                </c:pt>
                <c:pt idx="410">
                  <c:v>0.173</c:v>
                </c:pt>
                <c:pt idx="411">
                  <c:v>0.333</c:v>
                </c:pt>
                <c:pt idx="412">
                  <c:v>0.342</c:v>
                </c:pt>
                <c:pt idx="413">
                  <c:v>0.3</c:v>
                </c:pt>
                <c:pt idx="414">
                  <c:v>0.278</c:v>
                </c:pt>
                <c:pt idx="415">
                  <c:v>0.299</c:v>
                </c:pt>
                <c:pt idx="416">
                  <c:v>0.208</c:v>
                </c:pt>
                <c:pt idx="417">
                  <c:v>0.21</c:v>
                </c:pt>
                <c:pt idx="418">
                  <c:v>0.162</c:v>
                </c:pt>
                <c:pt idx="419">
                  <c:v>0.309</c:v>
                </c:pt>
                <c:pt idx="420">
                  <c:v>0.31</c:v>
                </c:pt>
                <c:pt idx="421">
                  <c:v>0.219</c:v>
                </c:pt>
                <c:pt idx="422">
                  <c:v>0.327</c:v>
                </c:pt>
                <c:pt idx="423">
                  <c:v>0.295</c:v>
                </c:pt>
                <c:pt idx="424">
                  <c:v>0.211</c:v>
                </c:pt>
                <c:pt idx="425">
                  <c:v>0.235</c:v>
                </c:pt>
                <c:pt idx="426">
                  <c:v>0.221</c:v>
                </c:pt>
                <c:pt idx="427">
                  <c:v>0.281</c:v>
                </c:pt>
                <c:pt idx="428">
                  <c:v>0.288</c:v>
                </c:pt>
                <c:pt idx="429">
                  <c:v>0.194</c:v>
                </c:pt>
                <c:pt idx="430">
                  <c:v>0.165</c:v>
                </c:pt>
                <c:pt idx="431">
                  <c:v>0.259</c:v>
                </c:pt>
                <c:pt idx="432">
                  <c:v>0.259</c:v>
                </c:pt>
                <c:pt idx="433">
                  <c:v>0.228</c:v>
                </c:pt>
                <c:pt idx="434">
                  <c:v>0.266</c:v>
                </c:pt>
                <c:pt idx="435">
                  <c:v>0.305</c:v>
                </c:pt>
                <c:pt idx="436">
                  <c:v>0.339</c:v>
                </c:pt>
                <c:pt idx="437">
                  <c:v>0.329</c:v>
                </c:pt>
                <c:pt idx="438">
                  <c:v>0.285</c:v>
                </c:pt>
                <c:pt idx="439">
                  <c:v>0.263</c:v>
                </c:pt>
                <c:pt idx="440">
                  <c:v>0.312</c:v>
                </c:pt>
                <c:pt idx="441">
                  <c:v>0.306</c:v>
                </c:pt>
                <c:pt idx="442">
                  <c:v>0.195</c:v>
                </c:pt>
                <c:pt idx="443">
                  <c:v>0.295</c:v>
                </c:pt>
                <c:pt idx="444">
                  <c:v>0.162</c:v>
                </c:pt>
                <c:pt idx="445">
                  <c:v>0.173</c:v>
                </c:pt>
                <c:pt idx="446">
                  <c:v>0.288</c:v>
                </c:pt>
                <c:pt idx="447">
                  <c:v>0.297</c:v>
                </c:pt>
                <c:pt idx="448">
                  <c:v>0.35</c:v>
                </c:pt>
                <c:pt idx="449">
                  <c:v>0.248</c:v>
                </c:pt>
                <c:pt idx="450">
                  <c:v>0.208</c:v>
                </c:pt>
                <c:pt idx="451">
                  <c:v>0.16</c:v>
                </c:pt>
                <c:pt idx="452">
                  <c:v>0.19</c:v>
                </c:pt>
                <c:pt idx="453">
                  <c:v>0.223</c:v>
                </c:pt>
                <c:pt idx="454">
                  <c:v>0.209</c:v>
                </c:pt>
                <c:pt idx="455">
                  <c:v>0.246</c:v>
                </c:pt>
                <c:pt idx="456">
                  <c:v>0.219</c:v>
                </c:pt>
                <c:pt idx="457">
                  <c:v>0.168</c:v>
                </c:pt>
                <c:pt idx="458">
                  <c:v>0.271</c:v>
                </c:pt>
                <c:pt idx="459">
                  <c:v>0.321</c:v>
                </c:pt>
                <c:pt idx="460">
                  <c:v>0.237</c:v>
                </c:pt>
                <c:pt idx="461">
                  <c:v>0.259</c:v>
                </c:pt>
                <c:pt idx="462">
                  <c:v>0.332</c:v>
                </c:pt>
                <c:pt idx="463">
                  <c:v>0.314</c:v>
                </c:pt>
                <c:pt idx="464">
                  <c:v>0.158</c:v>
                </c:pt>
                <c:pt idx="465">
                  <c:v>0.202</c:v>
                </c:pt>
                <c:pt idx="466">
                  <c:v>0.32</c:v>
                </c:pt>
                <c:pt idx="467">
                  <c:v>0.225</c:v>
                </c:pt>
                <c:pt idx="468">
                  <c:v>0.216</c:v>
                </c:pt>
                <c:pt idx="469">
                  <c:v>0.236</c:v>
                </c:pt>
                <c:pt idx="470">
                  <c:v>0.292</c:v>
                </c:pt>
                <c:pt idx="471">
                  <c:v>0.169</c:v>
                </c:pt>
                <c:pt idx="472">
                  <c:v>0.156</c:v>
                </c:pt>
                <c:pt idx="473">
                  <c:v>0.221</c:v>
                </c:pt>
                <c:pt idx="474">
                  <c:v>0.157</c:v>
                </c:pt>
                <c:pt idx="475">
                  <c:v>0.183</c:v>
                </c:pt>
                <c:pt idx="476">
                  <c:v>0.345</c:v>
                </c:pt>
                <c:pt idx="477">
                  <c:v>0.265</c:v>
                </c:pt>
                <c:pt idx="478">
                  <c:v>0.162</c:v>
                </c:pt>
                <c:pt idx="479">
                  <c:v>0.196</c:v>
                </c:pt>
                <c:pt idx="480">
                  <c:v>0.289</c:v>
                </c:pt>
                <c:pt idx="481">
                  <c:v>0.197</c:v>
                </c:pt>
                <c:pt idx="482">
                  <c:v>0.186</c:v>
                </c:pt>
                <c:pt idx="483">
                  <c:v>0.221</c:v>
                </c:pt>
                <c:pt idx="484">
                  <c:v>0.341</c:v>
                </c:pt>
                <c:pt idx="485">
                  <c:v>0.215</c:v>
                </c:pt>
                <c:pt idx="486">
                  <c:v>0.248</c:v>
                </c:pt>
                <c:pt idx="487">
                  <c:v>0.177</c:v>
                </c:pt>
                <c:pt idx="488">
                  <c:v>0.176</c:v>
                </c:pt>
                <c:pt idx="489">
                  <c:v>0.261</c:v>
                </c:pt>
                <c:pt idx="490">
                  <c:v>0.195</c:v>
                </c:pt>
                <c:pt idx="491">
                  <c:v>0.324</c:v>
                </c:pt>
                <c:pt idx="492">
                  <c:v>0.217</c:v>
                </c:pt>
                <c:pt idx="493">
                  <c:v>0.349</c:v>
                </c:pt>
                <c:pt idx="494">
                  <c:v>0.188</c:v>
                </c:pt>
                <c:pt idx="495">
                  <c:v>0.269</c:v>
                </c:pt>
                <c:pt idx="496">
                  <c:v>0.267</c:v>
                </c:pt>
                <c:pt idx="497">
                  <c:v>0.191</c:v>
                </c:pt>
                <c:pt idx="498">
                  <c:v>0.153</c:v>
                </c:pt>
                <c:pt idx="499">
                  <c:v>0.216</c:v>
                </c:pt>
                <c:pt idx="500">
                  <c:v>0.152</c:v>
                </c:pt>
                <c:pt idx="501">
                  <c:v>0.259</c:v>
                </c:pt>
                <c:pt idx="502">
                  <c:v>0.19</c:v>
                </c:pt>
                <c:pt idx="503">
                  <c:v>0.264</c:v>
                </c:pt>
                <c:pt idx="504">
                  <c:v>0.271</c:v>
                </c:pt>
                <c:pt idx="505">
                  <c:v>0.281</c:v>
                </c:pt>
                <c:pt idx="506">
                  <c:v>0.296</c:v>
                </c:pt>
                <c:pt idx="507">
                  <c:v>0.254</c:v>
                </c:pt>
                <c:pt idx="508">
                  <c:v>0.272</c:v>
                </c:pt>
                <c:pt idx="509">
                  <c:v>0.34</c:v>
                </c:pt>
                <c:pt idx="510">
                  <c:v>0.263</c:v>
                </c:pt>
                <c:pt idx="511">
                  <c:v>0.28</c:v>
                </c:pt>
                <c:pt idx="512">
                  <c:v>0.266</c:v>
                </c:pt>
                <c:pt idx="513">
                  <c:v>0.312</c:v>
                </c:pt>
                <c:pt idx="514">
                  <c:v>0.25</c:v>
                </c:pt>
                <c:pt idx="515">
                  <c:v>0.281</c:v>
                </c:pt>
                <c:pt idx="516">
                  <c:v>0.289</c:v>
                </c:pt>
                <c:pt idx="517">
                  <c:v>0.266</c:v>
                </c:pt>
                <c:pt idx="518">
                  <c:v>0.178</c:v>
                </c:pt>
                <c:pt idx="519">
                  <c:v>0.159</c:v>
                </c:pt>
                <c:pt idx="520">
                  <c:v>0.312</c:v>
                </c:pt>
                <c:pt idx="521">
                  <c:v>0.164</c:v>
                </c:pt>
                <c:pt idx="522">
                  <c:v>0.276</c:v>
                </c:pt>
                <c:pt idx="523">
                  <c:v>0.33</c:v>
                </c:pt>
                <c:pt idx="524">
                  <c:v>0.283</c:v>
                </c:pt>
                <c:pt idx="525">
                  <c:v>0.185</c:v>
                </c:pt>
              </c:numCache>
            </c:numRef>
          </c:yVal>
          <c:smooth val="0"/>
        </c:ser>
        <c:dLbls>
          <c:showLegendKey val="0"/>
          <c:showVal val="0"/>
          <c:showCatName val="0"/>
          <c:showSerName val="0"/>
          <c:showPercent val="0"/>
          <c:showBubbleSize val="0"/>
        </c:dLbls>
        <c:axId val="-2133467312"/>
        <c:axId val="1065459120"/>
      </c:scatterChart>
      <c:valAx>
        <c:axId val="-2133467312"/>
        <c:scaling>
          <c:orientation val="minMax"/>
          <c:max val="525.0"/>
          <c:min val="0.0"/>
        </c:scaling>
        <c:delete val="0"/>
        <c:axPos val="b"/>
        <c:majorTickMark val="out"/>
        <c:minorTickMark val="none"/>
        <c:tickLblPos val="nextTo"/>
        <c:spPr>
          <a:ln w="19050">
            <a:solidFill>
              <a:schemeClr val="tx1"/>
            </a:solidFill>
          </a:ln>
        </c:spPr>
        <c:txPr>
          <a:bodyPr/>
          <a:lstStyle/>
          <a:p>
            <a:pPr>
              <a:defRPr lang="ja-JP">
                <a:solidFill>
                  <a:srgbClr val="FFFFFF"/>
                </a:solidFill>
              </a:defRPr>
            </a:pPr>
            <a:endParaRPr lang="ja-JP"/>
          </a:p>
        </c:txPr>
        <c:crossAx val="1065459120"/>
        <c:crosses val="autoZero"/>
        <c:crossBetween val="midCat"/>
      </c:valAx>
      <c:valAx>
        <c:axId val="1065459120"/>
        <c:scaling>
          <c:orientation val="minMax"/>
          <c:max val="0.5"/>
          <c:min val="0.0"/>
        </c:scaling>
        <c:delete val="0"/>
        <c:axPos val="l"/>
        <c:numFmt formatCode="General" sourceLinked="1"/>
        <c:majorTickMark val="out"/>
        <c:minorTickMark val="none"/>
        <c:tickLblPos val="nextTo"/>
        <c:spPr>
          <a:ln w="15875">
            <a:solidFill>
              <a:schemeClr val="tx1"/>
            </a:solidFill>
          </a:ln>
        </c:spPr>
        <c:txPr>
          <a:bodyPr/>
          <a:lstStyle/>
          <a:p>
            <a:pPr>
              <a:defRPr lang="ja-JP" sz="800" b="1">
                <a:solidFill>
                  <a:schemeClr val="bg1"/>
                </a:solidFill>
              </a:defRPr>
            </a:pPr>
            <a:endParaRPr lang="ja-JP"/>
          </a:p>
        </c:txPr>
        <c:crossAx val="-2133467312"/>
        <c:crosses val="autoZero"/>
        <c:crossBetween val="midCat"/>
        <c:majorUnit val="0.25"/>
      </c:valAx>
    </c:plotArea>
    <c:plotVisOnly val="1"/>
    <c:dispBlanksAs val="gap"/>
    <c:showDLblsOverMax val="0"/>
  </c:chart>
  <c:spPr>
    <a:ln>
      <a:noFill/>
    </a:ln>
  </c:spPr>
  <c:txPr>
    <a:bodyPr/>
    <a:lstStyle/>
    <a:p>
      <a:pPr>
        <a:defRPr>
          <a:latin typeface="Helvetica"/>
          <a:cs typeface="Helvetica"/>
        </a:defRPr>
      </a:pPr>
      <a:endParaRPr lang="ja-JP"/>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noFill/>
              <a:ln>
                <a:noFill/>
              </a:ln>
              <a:effectLst/>
            </c:spPr>
          </c:marker>
          <c:trendline>
            <c:spPr>
              <a:ln w="19050">
                <a:solidFill>
                  <a:srgbClr val="FF0000"/>
                </a:solidFill>
              </a:ln>
            </c:spPr>
            <c:trendlineType val="movingAvg"/>
            <c:period val="20"/>
            <c:dispRSqr val="0"/>
            <c:dispEq val="0"/>
          </c:trendline>
          <c:yVal>
            <c:numRef>
              <c:f>Sheet1!$A$4:$TF$4</c:f>
              <c:numCache>
                <c:formatCode>General</c:formatCode>
                <c:ptCount val="526"/>
                <c:pt idx="0">
                  <c:v>0.327</c:v>
                </c:pt>
                <c:pt idx="1">
                  <c:v>0.224</c:v>
                </c:pt>
                <c:pt idx="2">
                  <c:v>0.337</c:v>
                </c:pt>
                <c:pt idx="3">
                  <c:v>0.222</c:v>
                </c:pt>
                <c:pt idx="4">
                  <c:v>0.293</c:v>
                </c:pt>
                <c:pt idx="5">
                  <c:v>0.202</c:v>
                </c:pt>
                <c:pt idx="6">
                  <c:v>0.169</c:v>
                </c:pt>
                <c:pt idx="7">
                  <c:v>0.327</c:v>
                </c:pt>
                <c:pt idx="8">
                  <c:v>0.288</c:v>
                </c:pt>
                <c:pt idx="9">
                  <c:v>0.274</c:v>
                </c:pt>
                <c:pt idx="10">
                  <c:v>0.274</c:v>
                </c:pt>
                <c:pt idx="11">
                  <c:v>0.173</c:v>
                </c:pt>
                <c:pt idx="12">
                  <c:v>0.18</c:v>
                </c:pt>
                <c:pt idx="13">
                  <c:v>0.339</c:v>
                </c:pt>
                <c:pt idx="14">
                  <c:v>0.18</c:v>
                </c:pt>
                <c:pt idx="15">
                  <c:v>0.306</c:v>
                </c:pt>
                <c:pt idx="16">
                  <c:v>0.182</c:v>
                </c:pt>
                <c:pt idx="17">
                  <c:v>0.165</c:v>
                </c:pt>
                <c:pt idx="18">
                  <c:v>0.274</c:v>
                </c:pt>
                <c:pt idx="19">
                  <c:v>0.194</c:v>
                </c:pt>
                <c:pt idx="20">
                  <c:v>0.343</c:v>
                </c:pt>
                <c:pt idx="21">
                  <c:v>0.277</c:v>
                </c:pt>
                <c:pt idx="22">
                  <c:v>0.206</c:v>
                </c:pt>
                <c:pt idx="23">
                  <c:v>0.239</c:v>
                </c:pt>
                <c:pt idx="24">
                  <c:v>0.237</c:v>
                </c:pt>
                <c:pt idx="25">
                  <c:v>0.262</c:v>
                </c:pt>
                <c:pt idx="26">
                  <c:v>0.187</c:v>
                </c:pt>
                <c:pt idx="27">
                  <c:v>0.196</c:v>
                </c:pt>
                <c:pt idx="28">
                  <c:v>0.269</c:v>
                </c:pt>
                <c:pt idx="29">
                  <c:v>0.205</c:v>
                </c:pt>
                <c:pt idx="30">
                  <c:v>0.35</c:v>
                </c:pt>
                <c:pt idx="31">
                  <c:v>0.248</c:v>
                </c:pt>
                <c:pt idx="32">
                  <c:v>0.23</c:v>
                </c:pt>
                <c:pt idx="33">
                  <c:v>0.188</c:v>
                </c:pt>
                <c:pt idx="34">
                  <c:v>0.328</c:v>
                </c:pt>
                <c:pt idx="35">
                  <c:v>0.19</c:v>
                </c:pt>
                <c:pt idx="36">
                  <c:v>0.231</c:v>
                </c:pt>
                <c:pt idx="37">
                  <c:v>0.24</c:v>
                </c:pt>
                <c:pt idx="38">
                  <c:v>0.278</c:v>
                </c:pt>
                <c:pt idx="39">
                  <c:v>0.176</c:v>
                </c:pt>
                <c:pt idx="40">
                  <c:v>0.215</c:v>
                </c:pt>
                <c:pt idx="41">
                  <c:v>0.236</c:v>
                </c:pt>
                <c:pt idx="42">
                  <c:v>0.293</c:v>
                </c:pt>
                <c:pt idx="43">
                  <c:v>0.184</c:v>
                </c:pt>
                <c:pt idx="44">
                  <c:v>0.312</c:v>
                </c:pt>
                <c:pt idx="45">
                  <c:v>0.32</c:v>
                </c:pt>
                <c:pt idx="46">
                  <c:v>0.192</c:v>
                </c:pt>
                <c:pt idx="47">
                  <c:v>0.222</c:v>
                </c:pt>
                <c:pt idx="48">
                  <c:v>0.301</c:v>
                </c:pt>
                <c:pt idx="49">
                  <c:v>0.179</c:v>
                </c:pt>
                <c:pt idx="50">
                  <c:v>0.26</c:v>
                </c:pt>
                <c:pt idx="51">
                  <c:v>0.235</c:v>
                </c:pt>
                <c:pt idx="52">
                  <c:v>0.202</c:v>
                </c:pt>
                <c:pt idx="53">
                  <c:v>0.228</c:v>
                </c:pt>
                <c:pt idx="54">
                  <c:v>0.251</c:v>
                </c:pt>
                <c:pt idx="55">
                  <c:v>0.169</c:v>
                </c:pt>
                <c:pt idx="56">
                  <c:v>0.279</c:v>
                </c:pt>
                <c:pt idx="57">
                  <c:v>0.182</c:v>
                </c:pt>
                <c:pt idx="58">
                  <c:v>0.339</c:v>
                </c:pt>
                <c:pt idx="59">
                  <c:v>0.235</c:v>
                </c:pt>
                <c:pt idx="60">
                  <c:v>0.245</c:v>
                </c:pt>
                <c:pt idx="61">
                  <c:v>0.288</c:v>
                </c:pt>
                <c:pt idx="62">
                  <c:v>0.245</c:v>
                </c:pt>
                <c:pt idx="63">
                  <c:v>0.218</c:v>
                </c:pt>
                <c:pt idx="64">
                  <c:v>0.3</c:v>
                </c:pt>
                <c:pt idx="65">
                  <c:v>0.319</c:v>
                </c:pt>
                <c:pt idx="66">
                  <c:v>0.165</c:v>
                </c:pt>
                <c:pt idx="67">
                  <c:v>0.259</c:v>
                </c:pt>
                <c:pt idx="68">
                  <c:v>0.273</c:v>
                </c:pt>
                <c:pt idx="69">
                  <c:v>0.198</c:v>
                </c:pt>
                <c:pt idx="70">
                  <c:v>0.271</c:v>
                </c:pt>
                <c:pt idx="71">
                  <c:v>0.247</c:v>
                </c:pt>
                <c:pt idx="72">
                  <c:v>0.224</c:v>
                </c:pt>
                <c:pt idx="73">
                  <c:v>0.197</c:v>
                </c:pt>
                <c:pt idx="74">
                  <c:v>0.261</c:v>
                </c:pt>
                <c:pt idx="75">
                  <c:v>0.196</c:v>
                </c:pt>
                <c:pt idx="76">
                  <c:v>0.196</c:v>
                </c:pt>
                <c:pt idx="77">
                  <c:v>0.342</c:v>
                </c:pt>
                <c:pt idx="78">
                  <c:v>0.166</c:v>
                </c:pt>
                <c:pt idx="79">
                  <c:v>0.285</c:v>
                </c:pt>
                <c:pt idx="80">
                  <c:v>0.199</c:v>
                </c:pt>
                <c:pt idx="81">
                  <c:v>0.242</c:v>
                </c:pt>
                <c:pt idx="82">
                  <c:v>0.226</c:v>
                </c:pt>
                <c:pt idx="83">
                  <c:v>0.28</c:v>
                </c:pt>
                <c:pt idx="84">
                  <c:v>0.249</c:v>
                </c:pt>
                <c:pt idx="85">
                  <c:v>0.207</c:v>
                </c:pt>
                <c:pt idx="86">
                  <c:v>0.257</c:v>
                </c:pt>
                <c:pt idx="87">
                  <c:v>0.265</c:v>
                </c:pt>
                <c:pt idx="88">
                  <c:v>0.328</c:v>
                </c:pt>
                <c:pt idx="89">
                  <c:v>0.337</c:v>
                </c:pt>
                <c:pt idx="90">
                  <c:v>0.228</c:v>
                </c:pt>
                <c:pt idx="91">
                  <c:v>0.233</c:v>
                </c:pt>
                <c:pt idx="92">
                  <c:v>0.307</c:v>
                </c:pt>
                <c:pt idx="93">
                  <c:v>0.301</c:v>
                </c:pt>
                <c:pt idx="94">
                  <c:v>0.154</c:v>
                </c:pt>
                <c:pt idx="95">
                  <c:v>0.285</c:v>
                </c:pt>
                <c:pt idx="96">
                  <c:v>0.346</c:v>
                </c:pt>
                <c:pt idx="97">
                  <c:v>0.278</c:v>
                </c:pt>
                <c:pt idx="98">
                  <c:v>0.197</c:v>
                </c:pt>
                <c:pt idx="99">
                  <c:v>0.342</c:v>
                </c:pt>
                <c:pt idx="100">
                  <c:v>0.3</c:v>
                </c:pt>
                <c:pt idx="101">
                  <c:v>0.151</c:v>
                </c:pt>
                <c:pt idx="102">
                  <c:v>0.299</c:v>
                </c:pt>
                <c:pt idx="103">
                  <c:v>0.241</c:v>
                </c:pt>
                <c:pt idx="104">
                  <c:v>0.165</c:v>
                </c:pt>
                <c:pt idx="105">
                  <c:v>0.35</c:v>
                </c:pt>
                <c:pt idx="106">
                  <c:v>0.339</c:v>
                </c:pt>
                <c:pt idx="107">
                  <c:v>0.305</c:v>
                </c:pt>
                <c:pt idx="108">
                  <c:v>0.169</c:v>
                </c:pt>
                <c:pt idx="109">
                  <c:v>0.274</c:v>
                </c:pt>
                <c:pt idx="110">
                  <c:v>0.248</c:v>
                </c:pt>
                <c:pt idx="111">
                  <c:v>0.243</c:v>
                </c:pt>
                <c:pt idx="112">
                  <c:v>0.33</c:v>
                </c:pt>
                <c:pt idx="113">
                  <c:v>0.336</c:v>
                </c:pt>
                <c:pt idx="114">
                  <c:v>0.24</c:v>
                </c:pt>
                <c:pt idx="115">
                  <c:v>0.299</c:v>
                </c:pt>
                <c:pt idx="116">
                  <c:v>0.178</c:v>
                </c:pt>
                <c:pt idx="117">
                  <c:v>0.186</c:v>
                </c:pt>
                <c:pt idx="118">
                  <c:v>0.298</c:v>
                </c:pt>
                <c:pt idx="119">
                  <c:v>0.289</c:v>
                </c:pt>
                <c:pt idx="120">
                  <c:v>0.16</c:v>
                </c:pt>
                <c:pt idx="121">
                  <c:v>0.288</c:v>
                </c:pt>
                <c:pt idx="122">
                  <c:v>0.226</c:v>
                </c:pt>
                <c:pt idx="123">
                  <c:v>0.266</c:v>
                </c:pt>
                <c:pt idx="124">
                  <c:v>0.18</c:v>
                </c:pt>
                <c:pt idx="125">
                  <c:v>0.267</c:v>
                </c:pt>
                <c:pt idx="126">
                  <c:v>0.202</c:v>
                </c:pt>
                <c:pt idx="127">
                  <c:v>0.273</c:v>
                </c:pt>
                <c:pt idx="128">
                  <c:v>0.336</c:v>
                </c:pt>
                <c:pt idx="129">
                  <c:v>0.283</c:v>
                </c:pt>
                <c:pt idx="130">
                  <c:v>0.193</c:v>
                </c:pt>
                <c:pt idx="131">
                  <c:v>0.29</c:v>
                </c:pt>
                <c:pt idx="132">
                  <c:v>0.279</c:v>
                </c:pt>
                <c:pt idx="133">
                  <c:v>0.194</c:v>
                </c:pt>
                <c:pt idx="134">
                  <c:v>0.28</c:v>
                </c:pt>
                <c:pt idx="135">
                  <c:v>0.202</c:v>
                </c:pt>
                <c:pt idx="136">
                  <c:v>0.225</c:v>
                </c:pt>
                <c:pt idx="137">
                  <c:v>0.349</c:v>
                </c:pt>
                <c:pt idx="138">
                  <c:v>0.284</c:v>
                </c:pt>
                <c:pt idx="139">
                  <c:v>0.347</c:v>
                </c:pt>
                <c:pt idx="140">
                  <c:v>0.246</c:v>
                </c:pt>
                <c:pt idx="141">
                  <c:v>0.291</c:v>
                </c:pt>
                <c:pt idx="142">
                  <c:v>0.264</c:v>
                </c:pt>
                <c:pt idx="143">
                  <c:v>0.186</c:v>
                </c:pt>
                <c:pt idx="144">
                  <c:v>0.267</c:v>
                </c:pt>
                <c:pt idx="145">
                  <c:v>0.286</c:v>
                </c:pt>
                <c:pt idx="146">
                  <c:v>0.259</c:v>
                </c:pt>
                <c:pt idx="147">
                  <c:v>0.305</c:v>
                </c:pt>
                <c:pt idx="148">
                  <c:v>0.29</c:v>
                </c:pt>
                <c:pt idx="149">
                  <c:v>0.316</c:v>
                </c:pt>
                <c:pt idx="150">
                  <c:v>0.18</c:v>
                </c:pt>
                <c:pt idx="151">
                  <c:v>0.277</c:v>
                </c:pt>
                <c:pt idx="152">
                  <c:v>0.254</c:v>
                </c:pt>
                <c:pt idx="153">
                  <c:v>0.297</c:v>
                </c:pt>
                <c:pt idx="154">
                  <c:v>0.35</c:v>
                </c:pt>
                <c:pt idx="155">
                  <c:v>0.245</c:v>
                </c:pt>
                <c:pt idx="156">
                  <c:v>0.337</c:v>
                </c:pt>
                <c:pt idx="157">
                  <c:v>0.165</c:v>
                </c:pt>
                <c:pt idx="158">
                  <c:v>0.337</c:v>
                </c:pt>
                <c:pt idx="159">
                  <c:v>0.257</c:v>
                </c:pt>
                <c:pt idx="160">
                  <c:v>0.239</c:v>
                </c:pt>
                <c:pt idx="161">
                  <c:v>0.34</c:v>
                </c:pt>
                <c:pt idx="162">
                  <c:v>0.235</c:v>
                </c:pt>
                <c:pt idx="163">
                  <c:v>0.333</c:v>
                </c:pt>
                <c:pt idx="164">
                  <c:v>0.229</c:v>
                </c:pt>
                <c:pt idx="165">
                  <c:v>0.313</c:v>
                </c:pt>
                <c:pt idx="166">
                  <c:v>0.273</c:v>
                </c:pt>
                <c:pt idx="167">
                  <c:v>0.199</c:v>
                </c:pt>
                <c:pt idx="168">
                  <c:v>0.166</c:v>
                </c:pt>
                <c:pt idx="169">
                  <c:v>0.343</c:v>
                </c:pt>
                <c:pt idx="170">
                  <c:v>0.334</c:v>
                </c:pt>
                <c:pt idx="171">
                  <c:v>0.248</c:v>
                </c:pt>
                <c:pt idx="172">
                  <c:v>0.28</c:v>
                </c:pt>
                <c:pt idx="173">
                  <c:v>0.29</c:v>
                </c:pt>
                <c:pt idx="174">
                  <c:v>0.209</c:v>
                </c:pt>
                <c:pt idx="175">
                  <c:v>0.254</c:v>
                </c:pt>
                <c:pt idx="176">
                  <c:v>0.2</c:v>
                </c:pt>
                <c:pt idx="177">
                  <c:v>0.21</c:v>
                </c:pt>
                <c:pt idx="178">
                  <c:v>0.297</c:v>
                </c:pt>
                <c:pt idx="179">
                  <c:v>0.162</c:v>
                </c:pt>
                <c:pt idx="180">
                  <c:v>0.255</c:v>
                </c:pt>
                <c:pt idx="181">
                  <c:v>0.221</c:v>
                </c:pt>
                <c:pt idx="182">
                  <c:v>0.154</c:v>
                </c:pt>
                <c:pt idx="183">
                  <c:v>0.283</c:v>
                </c:pt>
                <c:pt idx="184">
                  <c:v>0.235</c:v>
                </c:pt>
                <c:pt idx="185">
                  <c:v>0.311</c:v>
                </c:pt>
                <c:pt idx="186">
                  <c:v>0.297</c:v>
                </c:pt>
                <c:pt idx="187">
                  <c:v>0.339</c:v>
                </c:pt>
                <c:pt idx="188">
                  <c:v>0.342</c:v>
                </c:pt>
                <c:pt idx="189">
                  <c:v>0.241</c:v>
                </c:pt>
                <c:pt idx="190">
                  <c:v>0.255</c:v>
                </c:pt>
                <c:pt idx="191">
                  <c:v>0.203</c:v>
                </c:pt>
                <c:pt idx="192">
                  <c:v>0.319</c:v>
                </c:pt>
                <c:pt idx="193">
                  <c:v>0.232</c:v>
                </c:pt>
                <c:pt idx="194">
                  <c:v>0.16</c:v>
                </c:pt>
                <c:pt idx="195">
                  <c:v>0.266</c:v>
                </c:pt>
                <c:pt idx="196">
                  <c:v>0.233</c:v>
                </c:pt>
                <c:pt idx="197">
                  <c:v>0.177</c:v>
                </c:pt>
                <c:pt idx="198">
                  <c:v>0.157</c:v>
                </c:pt>
                <c:pt idx="199">
                  <c:v>0.335</c:v>
                </c:pt>
                <c:pt idx="200">
                  <c:v>0.305</c:v>
                </c:pt>
                <c:pt idx="201">
                  <c:v>0.292</c:v>
                </c:pt>
                <c:pt idx="202">
                  <c:v>0.297</c:v>
                </c:pt>
                <c:pt idx="203">
                  <c:v>0.322</c:v>
                </c:pt>
                <c:pt idx="204">
                  <c:v>0.227</c:v>
                </c:pt>
                <c:pt idx="205">
                  <c:v>0.222</c:v>
                </c:pt>
                <c:pt idx="206">
                  <c:v>0.218</c:v>
                </c:pt>
                <c:pt idx="207">
                  <c:v>0.214</c:v>
                </c:pt>
                <c:pt idx="208">
                  <c:v>0.19</c:v>
                </c:pt>
                <c:pt idx="209">
                  <c:v>0.187</c:v>
                </c:pt>
                <c:pt idx="210">
                  <c:v>0.191</c:v>
                </c:pt>
                <c:pt idx="211">
                  <c:v>0.216</c:v>
                </c:pt>
                <c:pt idx="212">
                  <c:v>0.349</c:v>
                </c:pt>
                <c:pt idx="213">
                  <c:v>0.341</c:v>
                </c:pt>
                <c:pt idx="214">
                  <c:v>0.335</c:v>
                </c:pt>
                <c:pt idx="215">
                  <c:v>0.16</c:v>
                </c:pt>
                <c:pt idx="216">
                  <c:v>0.283</c:v>
                </c:pt>
                <c:pt idx="217">
                  <c:v>0.233</c:v>
                </c:pt>
                <c:pt idx="218">
                  <c:v>0.284</c:v>
                </c:pt>
                <c:pt idx="219">
                  <c:v>0.278</c:v>
                </c:pt>
                <c:pt idx="220">
                  <c:v>0.221</c:v>
                </c:pt>
                <c:pt idx="221">
                  <c:v>0.238</c:v>
                </c:pt>
                <c:pt idx="222">
                  <c:v>0.315</c:v>
                </c:pt>
                <c:pt idx="223">
                  <c:v>0.307</c:v>
                </c:pt>
                <c:pt idx="224">
                  <c:v>0.249</c:v>
                </c:pt>
                <c:pt idx="225">
                  <c:v>0.272</c:v>
                </c:pt>
                <c:pt idx="226">
                  <c:v>0.163</c:v>
                </c:pt>
                <c:pt idx="227">
                  <c:v>0.21</c:v>
                </c:pt>
                <c:pt idx="228">
                  <c:v>0.202</c:v>
                </c:pt>
                <c:pt idx="229">
                  <c:v>0.275</c:v>
                </c:pt>
                <c:pt idx="230">
                  <c:v>0.328</c:v>
                </c:pt>
                <c:pt idx="231">
                  <c:v>0.312</c:v>
                </c:pt>
                <c:pt idx="232">
                  <c:v>0.334</c:v>
                </c:pt>
                <c:pt idx="233">
                  <c:v>0.286</c:v>
                </c:pt>
                <c:pt idx="234">
                  <c:v>0.242</c:v>
                </c:pt>
                <c:pt idx="235">
                  <c:v>0.247</c:v>
                </c:pt>
                <c:pt idx="236">
                  <c:v>0.286</c:v>
                </c:pt>
                <c:pt idx="237">
                  <c:v>0.214</c:v>
                </c:pt>
                <c:pt idx="238">
                  <c:v>0.349</c:v>
                </c:pt>
                <c:pt idx="239">
                  <c:v>0.315</c:v>
                </c:pt>
                <c:pt idx="240">
                  <c:v>0.2</c:v>
                </c:pt>
                <c:pt idx="241">
                  <c:v>0.267</c:v>
                </c:pt>
                <c:pt idx="242">
                  <c:v>0.273</c:v>
                </c:pt>
                <c:pt idx="243">
                  <c:v>0.186</c:v>
                </c:pt>
                <c:pt idx="244">
                  <c:v>0.27</c:v>
                </c:pt>
                <c:pt idx="245">
                  <c:v>0.317</c:v>
                </c:pt>
                <c:pt idx="246">
                  <c:v>0.153</c:v>
                </c:pt>
                <c:pt idx="247">
                  <c:v>0.322</c:v>
                </c:pt>
                <c:pt idx="248">
                  <c:v>0.247</c:v>
                </c:pt>
                <c:pt idx="249">
                  <c:v>0.171</c:v>
                </c:pt>
                <c:pt idx="250">
                  <c:v>0.177</c:v>
                </c:pt>
                <c:pt idx="251">
                  <c:v>0.244</c:v>
                </c:pt>
                <c:pt idx="252">
                  <c:v>0.347</c:v>
                </c:pt>
                <c:pt idx="253">
                  <c:v>0.335</c:v>
                </c:pt>
                <c:pt idx="254">
                  <c:v>0.242</c:v>
                </c:pt>
                <c:pt idx="255">
                  <c:v>0.232</c:v>
                </c:pt>
                <c:pt idx="256">
                  <c:v>0.3</c:v>
                </c:pt>
                <c:pt idx="257">
                  <c:v>0.245</c:v>
                </c:pt>
                <c:pt idx="258">
                  <c:v>0.219</c:v>
                </c:pt>
                <c:pt idx="259">
                  <c:v>0.177</c:v>
                </c:pt>
                <c:pt idx="260">
                  <c:v>0.269</c:v>
                </c:pt>
                <c:pt idx="261">
                  <c:v>0.274</c:v>
                </c:pt>
                <c:pt idx="262">
                  <c:v>0.34</c:v>
                </c:pt>
                <c:pt idx="263">
                  <c:v>0.259</c:v>
                </c:pt>
                <c:pt idx="264">
                  <c:v>0.153</c:v>
                </c:pt>
                <c:pt idx="265">
                  <c:v>0.247</c:v>
                </c:pt>
                <c:pt idx="266">
                  <c:v>0.207</c:v>
                </c:pt>
                <c:pt idx="267">
                  <c:v>0.259</c:v>
                </c:pt>
                <c:pt idx="268">
                  <c:v>0.25</c:v>
                </c:pt>
                <c:pt idx="269">
                  <c:v>0.279</c:v>
                </c:pt>
                <c:pt idx="270">
                  <c:v>0.211</c:v>
                </c:pt>
                <c:pt idx="271">
                  <c:v>0.223</c:v>
                </c:pt>
                <c:pt idx="272">
                  <c:v>0.16</c:v>
                </c:pt>
                <c:pt idx="273">
                  <c:v>0.277</c:v>
                </c:pt>
                <c:pt idx="274">
                  <c:v>0.169</c:v>
                </c:pt>
                <c:pt idx="275">
                  <c:v>0.15</c:v>
                </c:pt>
                <c:pt idx="276">
                  <c:v>0.273</c:v>
                </c:pt>
                <c:pt idx="277">
                  <c:v>0.22</c:v>
                </c:pt>
                <c:pt idx="278">
                  <c:v>0.209</c:v>
                </c:pt>
                <c:pt idx="279">
                  <c:v>0.266</c:v>
                </c:pt>
                <c:pt idx="280">
                  <c:v>0.206</c:v>
                </c:pt>
                <c:pt idx="281">
                  <c:v>0.258</c:v>
                </c:pt>
                <c:pt idx="282">
                  <c:v>0.199</c:v>
                </c:pt>
                <c:pt idx="283">
                  <c:v>0.258</c:v>
                </c:pt>
                <c:pt idx="284">
                  <c:v>0.307</c:v>
                </c:pt>
                <c:pt idx="285">
                  <c:v>0.215</c:v>
                </c:pt>
                <c:pt idx="286">
                  <c:v>0.17</c:v>
                </c:pt>
                <c:pt idx="287">
                  <c:v>0.151</c:v>
                </c:pt>
                <c:pt idx="288">
                  <c:v>0.268</c:v>
                </c:pt>
                <c:pt idx="289">
                  <c:v>0.342</c:v>
                </c:pt>
                <c:pt idx="290">
                  <c:v>0.274</c:v>
                </c:pt>
                <c:pt idx="291">
                  <c:v>0.328</c:v>
                </c:pt>
                <c:pt idx="292">
                  <c:v>0.181</c:v>
                </c:pt>
                <c:pt idx="293">
                  <c:v>0.158</c:v>
                </c:pt>
                <c:pt idx="294">
                  <c:v>0.305</c:v>
                </c:pt>
                <c:pt idx="295">
                  <c:v>0.232</c:v>
                </c:pt>
                <c:pt idx="296">
                  <c:v>0.307</c:v>
                </c:pt>
                <c:pt idx="297">
                  <c:v>0.282</c:v>
                </c:pt>
                <c:pt idx="298">
                  <c:v>0.335</c:v>
                </c:pt>
                <c:pt idx="299">
                  <c:v>0.177</c:v>
                </c:pt>
                <c:pt idx="300">
                  <c:v>0.241</c:v>
                </c:pt>
                <c:pt idx="301">
                  <c:v>0.312</c:v>
                </c:pt>
                <c:pt idx="302">
                  <c:v>0.255</c:v>
                </c:pt>
                <c:pt idx="303">
                  <c:v>0.251</c:v>
                </c:pt>
                <c:pt idx="304">
                  <c:v>0.216</c:v>
                </c:pt>
                <c:pt idx="305">
                  <c:v>0.181</c:v>
                </c:pt>
                <c:pt idx="306">
                  <c:v>0.191</c:v>
                </c:pt>
                <c:pt idx="307">
                  <c:v>0.198</c:v>
                </c:pt>
                <c:pt idx="308">
                  <c:v>0.228</c:v>
                </c:pt>
                <c:pt idx="309">
                  <c:v>0.196</c:v>
                </c:pt>
                <c:pt idx="310">
                  <c:v>0.339</c:v>
                </c:pt>
                <c:pt idx="311">
                  <c:v>0.174</c:v>
                </c:pt>
                <c:pt idx="312">
                  <c:v>0.256</c:v>
                </c:pt>
                <c:pt idx="313">
                  <c:v>0.324</c:v>
                </c:pt>
                <c:pt idx="314">
                  <c:v>0.34</c:v>
                </c:pt>
                <c:pt idx="315">
                  <c:v>0.289</c:v>
                </c:pt>
                <c:pt idx="316">
                  <c:v>0.263</c:v>
                </c:pt>
                <c:pt idx="317">
                  <c:v>0.213</c:v>
                </c:pt>
                <c:pt idx="318">
                  <c:v>0.224</c:v>
                </c:pt>
                <c:pt idx="319">
                  <c:v>0.171</c:v>
                </c:pt>
                <c:pt idx="320">
                  <c:v>0.289</c:v>
                </c:pt>
                <c:pt idx="321">
                  <c:v>0.324</c:v>
                </c:pt>
                <c:pt idx="322">
                  <c:v>0.343</c:v>
                </c:pt>
                <c:pt idx="323">
                  <c:v>0.347</c:v>
                </c:pt>
                <c:pt idx="324">
                  <c:v>0.17</c:v>
                </c:pt>
                <c:pt idx="325">
                  <c:v>0.342</c:v>
                </c:pt>
                <c:pt idx="326">
                  <c:v>0.244</c:v>
                </c:pt>
                <c:pt idx="327">
                  <c:v>0.184</c:v>
                </c:pt>
                <c:pt idx="328">
                  <c:v>0.187</c:v>
                </c:pt>
                <c:pt idx="329">
                  <c:v>0.326</c:v>
                </c:pt>
                <c:pt idx="330">
                  <c:v>0.204</c:v>
                </c:pt>
                <c:pt idx="331">
                  <c:v>0.281</c:v>
                </c:pt>
                <c:pt idx="332">
                  <c:v>0.28</c:v>
                </c:pt>
                <c:pt idx="333">
                  <c:v>0.179</c:v>
                </c:pt>
                <c:pt idx="334">
                  <c:v>0.203</c:v>
                </c:pt>
                <c:pt idx="335">
                  <c:v>0.271</c:v>
                </c:pt>
                <c:pt idx="336">
                  <c:v>0.168</c:v>
                </c:pt>
                <c:pt idx="337">
                  <c:v>0.214</c:v>
                </c:pt>
                <c:pt idx="338">
                  <c:v>0.276</c:v>
                </c:pt>
                <c:pt idx="339">
                  <c:v>0.331</c:v>
                </c:pt>
                <c:pt idx="340">
                  <c:v>0.234</c:v>
                </c:pt>
                <c:pt idx="341">
                  <c:v>0.194</c:v>
                </c:pt>
                <c:pt idx="342">
                  <c:v>0.258</c:v>
                </c:pt>
                <c:pt idx="343">
                  <c:v>0.305</c:v>
                </c:pt>
                <c:pt idx="344">
                  <c:v>0.332</c:v>
                </c:pt>
                <c:pt idx="345">
                  <c:v>0.166</c:v>
                </c:pt>
                <c:pt idx="346">
                  <c:v>0.298</c:v>
                </c:pt>
                <c:pt idx="347">
                  <c:v>0.282</c:v>
                </c:pt>
                <c:pt idx="348">
                  <c:v>0.262</c:v>
                </c:pt>
                <c:pt idx="349">
                  <c:v>0.315</c:v>
                </c:pt>
                <c:pt idx="350">
                  <c:v>0.252</c:v>
                </c:pt>
                <c:pt idx="351">
                  <c:v>0.285</c:v>
                </c:pt>
                <c:pt idx="352">
                  <c:v>0.315</c:v>
                </c:pt>
                <c:pt idx="353">
                  <c:v>0.21</c:v>
                </c:pt>
                <c:pt idx="354">
                  <c:v>0.348</c:v>
                </c:pt>
                <c:pt idx="355">
                  <c:v>0.349</c:v>
                </c:pt>
                <c:pt idx="356">
                  <c:v>0.203</c:v>
                </c:pt>
                <c:pt idx="357">
                  <c:v>0.163</c:v>
                </c:pt>
                <c:pt idx="358">
                  <c:v>0.29</c:v>
                </c:pt>
                <c:pt idx="359">
                  <c:v>0.338</c:v>
                </c:pt>
                <c:pt idx="360">
                  <c:v>0.255</c:v>
                </c:pt>
                <c:pt idx="361">
                  <c:v>0.274</c:v>
                </c:pt>
                <c:pt idx="362">
                  <c:v>0.172</c:v>
                </c:pt>
                <c:pt idx="363">
                  <c:v>0.34</c:v>
                </c:pt>
                <c:pt idx="364">
                  <c:v>0.164</c:v>
                </c:pt>
                <c:pt idx="365">
                  <c:v>0.295</c:v>
                </c:pt>
                <c:pt idx="366">
                  <c:v>0.163</c:v>
                </c:pt>
                <c:pt idx="367">
                  <c:v>0.334</c:v>
                </c:pt>
                <c:pt idx="368">
                  <c:v>0.284</c:v>
                </c:pt>
                <c:pt idx="369">
                  <c:v>0.194</c:v>
                </c:pt>
                <c:pt idx="370">
                  <c:v>0.234</c:v>
                </c:pt>
                <c:pt idx="371">
                  <c:v>0.202</c:v>
                </c:pt>
                <c:pt idx="372">
                  <c:v>0.194</c:v>
                </c:pt>
                <c:pt idx="373">
                  <c:v>0.324</c:v>
                </c:pt>
                <c:pt idx="374">
                  <c:v>0.341</c:v>
                </c:pt>
                <c:pt idx="375">
                  <c:v>0.165</c:v>
                </c:pt>
                <c:pt idx="376">
                  <c:v>0.272</c:v>
                </c:pt>
                <c:pt idx="377">
                  <c:v>0.218</c:v>
                </c:pt>
                <c:pt idx="378">
                  <c:v>0.212</c:v>
                </c:pt>
                <c:pt idx="379">
                  <c:v>0.336</c:v>
                </c:pt>
                <c:pt idx="380">
                  <c:v>0.307</c:v>
                </c:pt>
                <c:pt idx="381">
                  <c:v>0.323</c:v>
                </c:pt>
                <c:pt idx="382">
                  <c:v>0.328</c:v>
                </c:pt>
                <c:pt idx="383">
                  <c:v>0.313</c:v>
                </c:pt>
                <c:pt idx="384">
                  <c:v>0.236</c:v>
                </c:pt>
                <c:pt idx="385">
                  <c:v>0.247</c:v>
                </c:pt>
                <c:pt idx="386">
                  <c:v>0.207</c:v>
                </c:pt>
                <c:pt idx="387">
                  <c:v>0.339</c:v>
                </c:pt>
                <c:pt idx="388">
                  <c:v>0.29</c:v>
                </c:pt>
                <c:pt idx="389">
                  <c:v>0.305</c:v>
                </c:pt>
                <c:pt idx="390">
                  <c:v>0.346</c:v>
                </c:pt>
                <c:pt idx="391">
                  <c:v>0.316</c:v>
                </c:pt>
                <c:pt idx="392">
                  <c:v>0.283</c:v>
                </c:pt>
                <c:pt idx="393">
                  <c:v>0.201</c:v>
                </c:pt>
                <c:pt idx="394">
                  <c:v>0.155</c:v>
                </c:pt>
                <c:pt idx="395">
                  <c:v>0.31</c:v>
                </c:pt>
                <c:pt idx="396">
                  <c:v>0.192</c:v>
                </c:pt>
                <c:pt idx="397">
                  <c:v>0.321</c:v>
                </c:pt>
                <c:pt idx="398">
                  <c:v>0.171</c:v>
                </c:pt>
                <c:pt idx="399">
                  <c:v>0.278</c:v>
                </c:pt>
                <c:pt idx="400">
                  <c:v>0.215</c:v>
                </c:pt>
                <c:pt idx="401">
                  <c:v>0.318</c:v>
                </c:pt>
                <c:pt idx="402">
                  <c:v>0.266</c:v>
                </c:pt>
                <c:pt idx="403">
                  <c:v>0.238</c:v>
                </c:pt>
                <c:pt idx="404">
                  <c:v>0.211</c:v>
                </c:pt>
                <c:pt idx="405">
                  <c:v>0.288</c:v>
                </c:pt>
                <c:pt idx="406">
                  <c:v>0.252</c:v>
                </c:pt>
                <c:pt idx="407">
                  <c:v>0.201</c:v>
                </c:pt>
                <c:pt idx="408">
                  <c:v>0.321</c:v>
                </c:pt>
                <c:pt idx="409">
                  <c:v>0.22</c:v>
                </c:pt>
                <c:pt idx="410">
                  <c:v>0.173</c:v>
                </c:pt>
                <c:pt idx="411">
                  <c:v>0.333</c:v>
                </c:pt>
                <c:pt idx="412">
                  <c:v>0.342</c:v>
                </c:pt>
                <c:pt idx="413">
                  <c:v>0.3</c:v>
                </c:pt>
                <c:pt idx="414">
                  <c:v>0.278</c:v>
                </c:pt>
                <c:pt idx="415">
                  <c:v>0.299</c:v>
                </c:pt>
                <c:pt idx="416">
                  <c:v>0.208</c:v>
                </c:pt>
                <c:pt idx="417">
                  <c:v>0.21</c:v>
                </c:pt>
                <c:pt idx="418">
                  <c:v>0.162</c:v>
                </c:pt>
                <c:pt idx="419">
                  <c:v>0.309</c:v>
                </c:pt>
                <c:pt idx="420">
                  <c:v>0.31</c:v>
                </c:pt>
                <c:pt idx="421">
                  <c:v>0.219</c:v>
                </c:pt>
                <c:pt idx="422">
                  <c:v>0.327</c:v>
                </c:pt>
                <c:pt idx="423">
                  <c:v>0.295</c:v>
                </c:pt>
                <c:pt idx="424">
                  <c:v>0.211</c:v>
                </c:pt>
                <c:pt idx="425">
                  <c:v>0.235</c:v>
                </c:pt>
                <c:pt idx="426">
                  <c:v>0.221</c:v>
                </c:pt>
                <c:pt idx="427">
                  <c:v>0.281</c:v>
                </c:pt>
                <c:pt idx="428">
                  <c:v>0.288</c:v>
                </c:pt>
                <c:pt idx="429">
                  <c:v>0.194</c:v>
                </c:pt>
                <c:pt idx="430">
                  <c:v>0.165</c:v>
                </c:pt>
                <c:pt idx="431">
                  <c:v>0.259</c:v>
                </c:pt>
                <c:pt idx="432">
                  <c:v>0.259</c:v>
                </c:pt>
                <c:pt idx="433">
                  <c:v>0.228</c:v>
                </c:pt>
                <c:pt idx="434">
                  <c:v>0.266</c:v>
                </c:pt>
                <c:pt idx="435">
                  <c:v>0.305</c:v>
                </c:pt>
                <c:pt idx="436">
                  <c:v>0.339</c:v>
                </c:pt>
                <c:pt idx="437">
                  <c:v>0.329</c:v>
                </c:pt>
                <c:pt idx="438">
                  <c:v>0.285</c:v>
                </c:pt>
                <c:pt idx="439">
                  <c:v>0.263</c:v>
                </c:pt>
                <c:pt idx="440">
                  <c:v>0.312</c:v>
                </c:pt>
                <c:pt idx="441">
                  <c:v>0.306</c:v>
                </c:pt>
                <c:pt idx="442">
                  <c:v>0.195</c:v>
                </c:pt>
                <c:pt idx="443">
                  <c:v>0.295</c:v>
                </c:pt>
                <c:pt idx="444">
                  <c:v>0.162</c:v>
                </c:pt>
                <c:pt idx="445">
                  <c:v>0.173</c:v>
                </c:pt>
                <c:pt idx="446">
                  <c:v>0.288</c:v>
                </c:pt>
                <c:pt idx="447">
                  <c:v>0.297</c:v>
                </c:pt>
                <c:pt idx="448">
                  <c:v>0.35</c:v>
                </c:pt>
                <c:pt idx="449">
                  <c:v>0.248</c:v>
                </c:pt>
                <c:pt idx="450">
                  <c:v>0.208</c:v>
                </c:pt>
                <c:pt idx="451">
                  <c:v>0.16</c:v>
                </c:pt>
                <c:pt idx="452">
                  <c:v>0.19</c:v>
                </c:pt>
                <c:pt idx="453">
                  <c:v>0.223</c:v>
                </c:pt>
                <c:pt idx="454">
                  <c:v>0.209</c:v>
                </c:pt>
                <c:pt idx="455">
                  <c:v>0.246</c:v>
                </c:pt>
                <c:pt idx="456">
                  <c:v>0.219</c:v>
                </c:pt>
                <c:pt idx="457">
                  <c:v>0.168</c:v>
                </c:pt>
                <c:pt idx="458">
                  <c:v>0.271</c:v>
                </c:pt>
                <c:pt idx="459">
                  <c:v>0.321</c:v>
                </c:pt>
                <c:pt idx="460">
                  <c:v>0.237</c:v>
                </c:pt>
                <c:pt idx="461">
                  <c:v>0.259</c:v>
                </c:pt>
                <c:pt idx="462">
                  <c:v>0.332</c:v>
                </c:pt>
                <c:pt idx="463">
                  <c:v>0.314</c:v>
                </c:pt>
                <c:pt idx="464">
                  <c:v>0.158</c:v>
                </c:pt>
                <c:pt idx="465">
                  <c:v>0.202</c:v>
                </c:pt>
                <c:pt idx="466">
                  <c:v>0.32</c:v>
                </c:pt>
                <c:pt idx="467">
                  <c:v>0.225</c:v>
                </c:pt>
                <c:pt idx="468">
                  <c:v>0.216</c:v>
                </c:pt>
                <c:pt idx="469">
                  <c:v>0.236</c:v>
                </c:pt>
                <c:pt idx="470">
                  <c:v>0.292</c:v>
                </c:pt>
                <c:pt idx="471">
                  <c:v>0.169</c:v>
                </c:pt>
                <c:pt idx="472">
                  <c:v>0.156</c:v>
                </c:pt>
                <c:pt idx="473">
                  <c:v>0.221</c:v>
                </c:pt>
                <c:pt idx="474">
                  <c:v>0.157</c:v>
                </c:pt>
                <c:pt idx="475">
                  <c:v>0.183</c:v>
                </c:pt>
                <c:pt idx="476">
                  <c:v>0.345</c:v>
                </c:pt>
                <c:pt idx="477">
                  <c:v>0.265</c:v>
                </c:pt>
                <c:pt idx="478">
                  <c:v>0.162</c:v>
                </c:pt>
                <c:pt idx="479">
                  <c:v>0.196</c:v>
                </c:pt>
                <c:pt idx="480">
                  <c:v>0.289</c:v>
                </c:pt>
                <c:pt idx="481">
                  <c:v>0.197</c:v>
                </c:pt>
                <c:pt idx="482">
                  <c:v>0.186</c:v>
                </c:pt>
                <c:pt idx="483">
                  <c:v>0.221</c:v>
                </c:pt>
                <c:pt idx="484">
                  <c:v>0.341</c:v>
                </c:pt>
                <c:pt idx="485">
                  <c:v>0.215</c:v>
                </c:pt>
                <c:pt idx="486">
                  <c:v>0.248</c:v>
                </c:pt>
                <c:pt idx="487">
                  <c:v>0.177</c:v>
                </c:pt>
                <c:pt idx="488">
                  <c:v>0.176</c:v>
                </c:pt>
                <c:pt idx="489">
                  <c:v>0.261</c:v>
                </c:pt>
                <c:pt idx="490">
                  <c:v>0.195</c:v>
                </c:pt>
                <c:pt idx="491">
                  <c:v>0.324</c:v>
                </c:pt>
                <c:pt idx="492">
                  <c:v>0.217</c:v>
                </c:pt>
                <c:pt idx="493">
                  <c:v>0.349</c:v>
                </c:pt>
                <c:pt idx="494">
                  <c:v>0.188</c:v>
                </c:pt>
                <c:pt idx="495">
                  <c:v>0.269</c:v>
                </c:pt>
                <c:pt idx="496">
                  <c:v>0.267</c:v>
                </c:pt>
                <c:pt idx="497">
                  <c:v>0.191</c:v>
                </c:pt>
                <c:pt idx="498">
                  <c:v>0.153</c:v>
                </c:pt>
                <c:pt idx="499">
                  <c:v>0.216</c:v>
                </c:pt>
                <c:pt idx="500">
                  <c:v>0.152</c:v>
                </c:pt>
                <c:pt idx="501">
                  <c:v>0.259</c:v>
                </c:pt>
                <c:pt idx="502">
                  <c:v>0.19</c:v>
                </c:pt>
                <c:pt idx="503">
                  <c:v>0.264</c:v>
                </c:pt>
                <c:pt idx="504">
                  <c:v>0.271</c:v>
                </c:pt>
                <c:pt idx="505">
                  <c:v>0.281</c:v>
                </c:pt>
                <c:pt idx="506">
                  <c:v>0.296</c:v>
                </c:pt>
                <c:pt idx="507">
                  <c:v>0.254</c:v>
                </c:pt>
                <c:pt idx="508">
                  <c:v>0.272</c:v>
                </c:pt>
                <c:pt idx="509">
                  <c:v>0.34</c:v>
                </c:pt>
                <c:pt idx="510">
                  <c:v>0.263</c:v>
                </c:pt>
                <c:pt idx="511">
                  <c:v>0.28</c:v>
                </c:pt>
                <c:pt idx="512">
                  <c:v>0.266</c:v>
                </c:pt>
                <c:pt idx="513">
                  <c:v>0.312</c:v>
                </c:pt>
                <c:pt idx="514">
                  <c:v>0.25</c:v>
                </c:pt>
                <c:pt idx="515">
                  <c:v>0.281</c:v>
                </c:pt>
                <c:pt idx="516">
                  <c:v>0.289</c:v>
                </c:pt>
                <c:pt idx="517">
                  <c:v>0.266</c:v>
                </c:pt>
                <c:pt idx="518">
                  <c:v>0.178</c:v>
                </c:pt>
                <c:pt idx="519">
                  <c:v>0.159</c:v>
                </c:pt>
                <c:pt idx="520">
                  <c:v>0.312</c:v>
                </c:pt>
                <c:pt idx="521">
                  <c:v>0.164</c:v>
                </c:pt>
                <c:pt idx="522">
                  <c:v>0.276</c:v>
                </c:pt>
                <c:pt idx="523">
                  <c:v>0.33</c:v>
                </c:pt>
                <c:pt idx="524">
                  <c:v>0.283</c:v>
                </c:pt>
                <c:pt idx="525">
                  <c:v>0.185</c:v>
                </c:pt>
              </c:numCache>
            </c:numRef>
          </c:yVal>
          <c:smooth val="0"/>
        </c:ser>
        <c:dLbls>
          <c:showLegendKey val="0"/>
          <c:showVal val="0"/>
          <c:showCatName val="0"/>
          <c:showSerName val="0"/>
          <c:showPercent val="0"/>
          <c:showBubbleSize val="0"/>
        </c:dLbls>
        <c:axId val="1065604832"/>
        <c:axId val="952627872"/>
      </c:scatterChart>
      <c:valAx>
        <c:axId val="1065604832"/>
        <c:scaling>
          <c:orientation val="minMax"/>
          <c:max val="525.0"/>
          <c:min val="0.0"/>
        </c:scaling>
        <c:delete val="1"/>
        <c:axPos val="b"/>
        <c:majorTickMark val="out"/>
        <c:minorTickMark val="none"/>
        <c:tickLblPos val="nextTo"/>
        <c:crossAx val="952627872"/>
        <c:crosses val="autoZero"/>
        <c:crossBetween val="midCat"/>
      </c:valAx>
      <c:valAx>
        <c:axId val="952627872"/>
        <c:scaling>
          <c:orientation val="minMax"/>
          <c:max val="0.5"/>
          <c:min val="0.0"/>
        </c:scaling>
        <c:delete val="1"/>
        <c:axPos val="l"/>
        <c:numFmt formatCode="General" sourceLinked="1"/>
        <c:majorTickMark val="out"/>
        <c:minorTickMark val="none"/>
        <c:tickLblPos val="nextTo"/>
        <c:crossAx val="1065604832"/>
        <c:crosses val="autoZero"/>
        <c:crossBetween val="midCat"/>
        <c:majorUnit val="0.25"/>
      </c:valAx>
      <c:spPr>
        <a:noFill/>
      </c:spPr>
    </c:plotArea>
    <c:plotVisOnly val="1"/>
    <c:dispBlanksAs val="gap"/>
    <c:showDLblsOverMax val="0"/>
  </c:chart>
  <c:spPr>
    <a:noFill/>
    <a:ln>
      <a:noFill/>
    </a:ln>
  </c:spPr>
  <c:txPr>
    <a:bodyPr/>
    <a:lstStyle/>
    <a:p>
      <a:pPr>
        <a:defRPr>
          <a:latin typeface="Helvetica"/>
          <a:cs typeface="Helvetica"/>
        </a:defRPr>
      </a:pPr>
      <a:endParaRPr lang="ja-JP"/>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lineChart>
        <c:grouping val="standard"/>
        <c:varyColors val="0"/>
        <c:ser>
          <c:idx val="1"/>
          <c:order val="1"/>
          <c:spPr>
            <a:ln>
              <a:solidFill>
                <a:srgbClr val="BB6312"/>
              </a:solidFill>
            </a:ln>
          </c:spPr>
          <c:marker>
            <c:symbol val="none"/>
          </c:marker>
          <c:cat>
            <c:numRef>
              <c:f>Sheet1!$A$2:$A$102</c:f>
              <c:numCache>
                <c:formatCode>General</c:formatCode>
                <c:ptCount val="101"/>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pt idx="54">
                  <c:v>54.0</c:v>
                </c:pt>
                <c:pt idx="55">
                  <c:v>55.0</c:v>
                </c:pt>
                <c:pt idx="56">
                  <c:v>56.0</c:v>
                </c:pt>
                <c:pt idx="57">
                  <c:v>57.0</c:v>
                </c:pt>
                <c:pt idx="58">
                  <c:v>58.0</c:v>
                </c:pt>
                <c:pt idx="59">
                  <c:v>59.0</c:v>
                </c:pt>
                <c:pt idx="60">
                  <c:v>60.0</c:v>
                </c:pt>
                <c:pt idx="61">
                  <c:v>61.0</c:v>
                </c:pt>
                <c:pt idx="62">
                  <c:v>62.0</c:v>
                </c:pt>
                <c:pt idx="63">
                  <c:v>63.0</c:v>
                </c:pt>
                <c:pt idx="64">
                  <c:v>64.0</c:v>
                </c:pt>
                <c:pt idx="65">
                  <c:v>65.0</c:v>
                </c:pt>
                <c:pt idx="66">
                  <c:v>66.0</c:v>
                </c:pt>
                <c:pt idx="67">
                  <c:v>67.0</c:v>
                </c:pt>
                <c:pt idx="68">
                  <c:v>68.0</c:v>
                </c:pt>
                <c:pt idx="69">
                  <c:v>69.0</c:v>
                </c:pt>
                <c:pt idx="70">
                  <c:v>70.0</c:v>
                </c:pt>
                <c:pt idx="71">
                  <c:v>71.0</c:v>
                </c:pt>
                <c:pt idx="72">
                  <c:v>72.0</c:v>
                </c:pt>
                <c:pt idx="73">
                  <c:v>73.0</c:v>
                </c:pt>
                <c:pt idx="74">
                  <c:v>74.0</c:v>
                </c:pt>
                <c:pt idx="75">
                  <c:v>75.0</c:v>
                </c:pt>
                <c:pt idx="76">
                  <c:v>76.0</c:v>
                </c:pt>
                <c:pt idx="77">
                  <c:v>77.0</c:v>
                </c:pt>
                <c:pt idx="78">
                  <c:v>78.0</c:v>
                </c:pt>
                <c:pt idx="79">
                  <c:v>79.0</c:v>
                </c:pt>
                <c:pt idx="80">
                  <c:v>80.0</c:v>
                </c:pt>
                <c:pt idx="81">
                  <c:v>81.0</c:v>
                </c:pt>
                <c:pt idx="82">
                  <c:v>82.0</c:v>
                </c:pt>
                <c:pt idx="83">
                  <c:v>83.0</c:v>
                </c:pt>
                <c:pt idx="84">
                  <c:v>84.0</c:v>
                </c:pt>
                <c:pt idx="85">
                  <c:v>85.0</c:v>
                </c:pt>
                <c:pt idx="86">
                  <c:v>86.0</c:v>
                </c:pt>
                <c:pt idx="87">
                  <c:v>87.0</c:v>
                </c:pt>
                <c:pt idx="88">
                  <c:v>88.0</c:v>
                </c:pt>
                <c:pt idx="89">
                  <c:v>89.0</c:v>
                </c:pt>
                <c:pt idx="90">
                  <c:v>90.0</c:v>
                </c:pt>
                <c:pt idx="91">
                  <c:v>91.0</c:v>
                </c:pt>
                <c:pt idx="92">
                  <c:v>92.0</c:v>
                </c:pt>
                <c:pt idx="93">
                  <c:v>93.0</c:v>
                </c:pt>
                <c:pt idx="94">
                  <c:v>94.0</c:v>
                </c:pt>
                <c:pt idx="95">
                  <c:v>95.0</c:v>
                </c:pt>
                <c:pt idx="96">
                  <c:v>96.0</c:v>
                </c:pt>
                <c:pt idx="97">
                  <c:v>97.0</c:v>
                </c:pt>
                <c:pt idx="98">
                  <c:v>98.0</c:v>
                </c:pt>
                <c:pt idx="99">
                  <c:v>99.0</c:v>
                </c:pt>
                <c:pt idx="100">
                  <c:v>100.0</c:v>
                </c:pt>
              </c:numCache>
            </c:numRef>
          </c:cat>
          <c:val>
            <c:numRef>
              <c:f>Sheet1!$B$2:$B$102</c:f>
              <c:numCache>
                <c:formatCode>General</c:formatCode>
                <c:ptCount val="101"/>
                <c:pt idx="0">
                  <c:v>-1.0</c:v>
                </c:pt>
                <c:pt idx="1">
                  <c:v>-1.0</c:v>
                </c:pt>
                <c:pt idx="2">
                  <c:v>-1.0</c:v>
                </c:pt>
                <c:pt idx="3">
                  <c:v>-0.666666666666667</c:v>
                </c:pt>
                <c:pt idx="4">
                  <c:v>-0.5</c:v>
                </c:pt>
                <c:pt idx="5">
                  <c:v>-0.6</c:v>
                </c:pt>
                <c:pt idx="6">
                  <c:v>-0.5</c:v>
                </c:pt>
                <c:pt idx="7">
                  <c:v>-0.428571428571429</c:v>
                </c:pt>
                <c:pt idx="8">
                  <c:v>-0.375</c:v>
                </c:pt>
                <c:pt idx="9">
                  <c:v>-0.444444444444444</c:v>
                </c:pt>
                <c:pt idx="10">
                  <c:v>-0.4</c:v>
                </c:pt>
                <c:pt idx="11">
                  <c:v>-0.363636363636364</c:v>
                </c:pt>
                <c:pt idx="12">
                  <c:v>-0.333333333333333</c:v>
                </c:pt>
                <c:pt idx="13">
                  <c:v>-0.307692307692308</c:v>
                </c:pt>
                <c:pt idx="14">
                  <c:v>-0.357142857142857</c:v>
                </c:pt>
                <c:pt idx="15">
                  <c:v>-0.333333333333333</c:v>
                </c:pt>
                <c:pt idx="16">
                  <c:v>-0.3125</c:v>
                </c:pt>
                <c:pt idx="17">
                  <c:v>-0.294117647058824</c:v>
                </c:pt>
                <c:pt idx="18">
                  <c:v>-0.277777777777778</c:v>
                </c:pt>
                <c:pt idx="19">
                  <c:v>-0.315789473684211</c:v>
                </c:pt>
                <c:pt idx="20">
                  <c:v>-0.3</c:v>
                </c:pt>
                <c:pt idx="21">
                  <c:v>-0.285714285714286</c:v>
                </c:pt>
                <c:pt idx="22">
                  <c:v>-0.272727272727273</c:v>
                </c:pt>
                <c:pt idx="23">
                  <c:v>-0.260869565217391</c:v>
                </c:pt>
                <c:pt idx="24">
                  <c:v>-0.25</c:v>
                </c:pt>
                <c:pt idx="25">
                  <c:v>-0.24</c:v>
                </c:pt>
                <c:pt idx="26">
                  <c:v>-0.269230769230769</c:v>
                </c:pt>
                <c:pt idx="27">
                  <c:v>-0.259259259259259</c:v>
                </c:pt>
                <c:pt idx="28">
                  <c:v>-0.25</c:v>
                </c:pt>
                <c:pt idx="29">
                  <c:v>-0.241379310344828</c:v>
                </c:pt>
                <c:pt idx="30">
                  <c:v>-0.233333333333333</c:v>
                </c:pt>
                <c:pt idx="31">
                  <c:v>-0.225806451612903</c:v>
                </c:pt>
                <c:pt idx="32">
                  <c:v>-0.21875</c:v>
                </c:pt>
                <c:pt idx="33">
                  <c:v>-0.242424242424242</c:v>
                </c:pt>
                <c:pt idx="34">
                  <c:v>-0.235294117647059</c:v>
                </c:pt>
                <c:pt idx="35">
                  <c:v>-0.228571428571429</c:v>
                </c:pt>
                <c:pt idx="36">
                  <c:v>-0.222222222222222</c:v>
                </c:pt>
                <c:pt idx="37">
                  <c:v>-0.216216216216216</c:v>
                </c:pt>
                <c:pt idx="38">
                  <c:v>-0.210526315789474</c:v>
                </c:pt>
                <c:pt idx="39">
                  <c:v>-0.205128205128205</c:v>
                </c:pt>
                <c:pt idx="40">
                  <c:v>-0.225</c:v>
                </c:pt>
                <c:pt idx="41">
                  <c:v>-0.219512195121951</c:v>
                </c:pt>
                <c:pt idx="42">
                  <c:v>-0.214285714285714</c:v>
                </c:pt>
                <c:pt idx="43">
                  <c:v>-0.209302325581395</c:v>
                </c:pt>
                <c:pt idx="44">
                  <c:v>-0.204545454545455</c:v>
                </c:pt>
                <c:pt idx="45">
                  <c:v>-0.2</c:v>
                </c:pt>
                <c:pt idx="46">
                  <c:v>-0.195652173913043</c:v>
                </c:pt>
                <c:pt idx="47">
                  <c:v>-0.191489361702128</c:v>
                </c:pt>
                <c:pt idx="48">
                  <c:v>-0.208333333333333</c:v>
                </c:pt>
                <c:pt idx="49">
                  <c:v>-0.204081632653061</c:v>
                </c:pt>
                <c:pt idx="50">
                  <c:v>-0.2</c:v>
                </c:pt>
                <c:pt idx="51">
                  <c:v>-0.196078431372549</c:v>
                </c:pt>
                <c:pt idx="52">
                  <c:v>-0.192307692307692</c:v>
                </c:pt>
                <c:pt idx="53">
                  <c:v>-0.188679245283019</c:v>
                </c:pt>
                <c:pt idx="54">
                  <c:v>-0.185185185185185</c:v>
                </c:pt>
                <c:pt idx="55">
                  <c:v>-0.2</c:v>
                </c:pt>
                <c:pt idx="56">
                  <c:v>-0.178571428571429</c:v>
                </c:pt>
                <c:pt idx="57">
                  <c:v>-0.192982456140351</c:v>
                </c:pt>
                <c:pt idx="58">
                  <c:v>-0.189655172413793</c:v>
                </c:pt>
                <c:pt idx="59">
                  <c:v>-0.186440677966102</c:v>
                </c:pt>
                <c:pt idx="60">
                  <c:v>-0.183333333333333</c:v>
                </c:pt>
                <c:pt idx="61">
                  <c:v>-0.180327868852459</c:v>
                </c:pt>
                <c:pt idx="62">
                  <c:v>-0.17741935483871</c:v>
                </c:pt>
                <c:pt idx="63">
                  <c:v>-0.174603174603175</c:v>
                </c:pt>
                <c:pt idx="64">
                  <c:v>-0.1875</c:v>
                </c:pt>
                <c:pt idx="65">
                  <c:v>-0.184615384615385</c:v>
                </c:pt>
                <c:pt idx="66">
                  <c:v>-0.166666666666667</c:v>
                </c:pt>
                <c:pt idx="67">
                  <c:v>-0.17910447761194</c:v>
                </c:pt>
                <c:pt idx="68">
                  <c:v>-0.176470588235294</c:v>
                </c:pt>
                <c:pt idx="69">
                  <c:v>-0.173913043478261</c:v>
                </c:pt>
                <c:pt idx="70">
                  <c:v>-0.171428571428571</c:v>
                </c:pt>
                <c:pt idx="71">
                  <c:v>-0.169014084507042</c:v>
                </c:pt>
                <c:pt idx="72">
                  <c:v>-0.166666666666667</c:v>
                </c:pt>
                <c:pt idx="73">
                  <c:v>-0.164383561643836</c:v>
                </c:pt>
                <c:pt idx="74">
                  <c:v>-0.175675675675676</c:v>
                </c:pt>
                <c:pt idx="75">
                  <c:v>-0.173333333333333</c:v>
                </c:pt>
                <c:pt idx="76">
                  <c:v>-0.171052631578947</c:v>
                </c:pt>
                <c:pt idx="77">
                  <c:v>-0.168831168831169</c:v>
                </c:pt>
                <c:pt idx="78">
                  <c:v>-0.166666666666667</c:v>
                </c:pt>
                <c:pt idx="79">
                  <c:v>-0.164556962025316</c:v>
                </c:pt>
                <c:pt idx="80">
                  <c:v>-0.1625</c:v>
                </c:pt>
                <c:pt idx="81">
                  <c:v>-0.160493827160494</c:v>
                </c:pt>
                <c:pt idx="82">
                  <c:v>-0.170731707317073</c:v>
                </c:pt>
                <c:pt idx="83">
                  <c:v>-0.168674698795181</c:v>
                </c:pt>
                <c:pt idx="84">
                  <c:v>-0.166666666666667</c:v>
                </c:pt>
                <c:pt idx="85">
                  <c:v>-0.164705882352941</c:v>
                </c:pt>
                <c:pt idx="86">
                  <c:v>-0.162790697674419</c:v>
                </c:pt>
                <c:pt idx="87">
                  <c:v>-0.160919540229885</c:v>
                </c:pt>
                <c:pt idx="88">
                  <c:v>-0.159090909090909</c:v>
                </c:pt>
                <c:pt idx="89">
                  <c:v>-0.157303370786517</c:v>
                </c:pt>
                <c:pt idx="90">
                  <c:v>-0.155555555555556</c:v>
                </c:pt>
                <c:pt idx="91">
                  <c:v>-0.164835164835165</c:v>
                </c:pt>
                <c:pt idx="92">
                  <c:v>-0.152173913043478</c:v>
                </c:pt>
                <c:pt idx="93">
                  <c:v>-0.161290322580645</c:v>
                </c:pt>
                <c:pt idx="94">
                  <c:v>-0.159574468085106</c:v>
                </c:pt>
                <c:pt idx="95">
                  <c:v>-0.157894736842105</c:v>
                </c:pt>
                <c:pt idx="96">
                  <c:v>-0.15625</c:v>
                </c:pt>
                <c:pt idx="97">
                  <c:v>-0.154639175257732</c:v>
                </c:pt>
                <c:pt idx="98">
                  <c:v>-0.153061224489796</c:v>
                </c:pt>
                <c:pt idx="99">
                  <c:v>-0.151515151515152</c:v>
                </c:pt>
                <c:pt idx="100">
                  <c:v>-0.16</c:v>
                </c:pt>
              </c:numCache>
            </c:numRef>
          </c:val>
          <c:smooth val="0"/>
        </c:ser>
        <c:ser>
          <c:idx val="0"/>
          <c:order val="0"/>
          <c:spPr>
            <a:ln>
              <a:solidFill>
                <a:srgbClr val="BB6312"/>
              </a:solidFill>
            </a:ln>
          </c:spPr>
          <c:marker>
            <c:symbol val="none"/>
          </c:marker>
          <c:cat>
            <c:numRef>
              <c:f>Sheet1!$A$2:$A$102</c:f>
              <c:numCache>
                <c:formatCode>General</c:formatCode>
                <c:ptCount val="101"/>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pt idx="54">
                  <c:v>54.0</c:v>
                </c:pt>
                <c:pt idx="55">
                  <c:v>55.0</c:v>
                </c:pt>
                <c:pt idx="56">
                  <c:v>56.0</c:v>
                </c:pt>
                <c:pt idx="57">
                  <c:v>57.0</c:v>
                </c:pt>
                <c:pt idx="58">
                  <c:v>58.0</c:v>
                </c:pt>
                <c:pt idx="59">
                  <c:v>59.0</c:v>
                </c:pt>
                <c:pt idx="60">
                  <c:v>60.0</c:v>
                </c:pt>
                <c:pt idx="61">
                  <c:v>61.0</c:v>
                </c:pt>
                <c:pt idx="62">
                  <c:v>62.0</c:v>
                </c:pt>
                <c:pt idx="63">
                  <c:v>63.0</c:v>
                </c:pt>
                <c:pt idx="64">
                  <c:v>64.0</c:v>
                </c:pt>
                <c:pt idx="65">
                  <c:v>65.0</c:v>
                </c:pt>
                <c:pt idx="66">
                  <c:v>66.0</c:v>
                </c:pt>
                <c:pt idx="67">
                  <c:v>67.0</c:v>
                </c:pt>
                <c:pt idx="68">
                  <c:v>68.0</c:v>
                </c:pt>
                <c:pt idx="69">
                  <c:v>69.0</c:v>
                </c:pt>
                <c:pt idx="70">
                  <c:v>70.0</c:v>
                </c:pt>
                <c:pt idx="71">
                  <c:v>71.0</c:v>
                </c:pt>
                <c:pt idx="72">
                  <c:v>72.0</c:v>
                </c:pt>
                <c:pt idx="73">
                  <c:v>73.0</c:v>
                </c:pt>
                <c:pt idx="74">
                  <c:v>74.0</c:v>
                </c:pt>
                <c:pt idx="75">
                  <c:v>75.0</c:v>
                </c:pt>
                <c:pt idx="76">
                  <c:v>76.0</c:v>
                </c:pt>
                <c:pt idx="77">
                  <c:v>77.0</c:v>
                </c:pt>
                <c:pt idx="78">
                  <c:v>78.0</c:v>
                </c:pt>
                <c:pt idx="79">
                  <c:v>79.0</c:v>
                </c:pt>
                <c:pt idx="80">
                  <c:v>80.0</c:v>
                </c:pt>
                <c:pt idx="81">
                  <c:v>81.0</c:v>
                </c:pt>
                <c:pt idx="82">
                  <c:v>82.0</c:v>
                </c:pt>
                <c:pt idx="83">
                  <c:v>83.0</c:v>
                </c:pt>
                <c:pt idx="84">
                  <c:v>84.0</c:v>
                </c:pt>
                <c:pt idx="85">
                  <c:v>85.0</c:v>
                </c:pt>
                <c:pt idx="86">
                  <c:v>86.0</c:v>
                </c:pt>
                <c:pt idx="87">
                  <c:v>87.0</c:v>
                </c:pt>
                <c:pt idx="88">
                  <c:v>88.0</c:v>
                </c:pt>
                <c:pt idx="89">
                  <c:v>89.0</c:v>
                </c:pt>
                <c:pt idx="90">
                  <c:v>90.0</c:v>
                </c:pt>
                <c:pt idx="91">
                  <c:v>91.0</c:v>
                </c:pt>
                <c:pt idx="92">
                  <c:v>92.0</c:v>
                </c:pt>
                <c:pt idx="93">
                  <c:v>93.0</c:v>
                </c:pt>
                <c:pt idx="94">
                  <c:v>94.0</c:v>
                </c:pt>
                <c:pt idx="95">
                  <c:v>95.0</c:v>
                </c:pt>
                <c:pt idx="96">
                  <c:v>96.0</c:v>
                </c:pt>
                <c:pt idx="97">
                  <c:v>97.0</c:v>
                </c:pt>
                <c:pt idx="98">
                  <c:v>98.0</c:v>
                </c:pt>
                <c:pt idx="99">
                  <c:v>99.0</c:v>
                </c:pt>
                <c:pt idx="100">
                  <c:v>100.0</c:v>
                </c:pt>
              </c:numCache>
            </c:numRef>
          </c:cat>
          <c:val>
            <c:numRef>
              <c:f>Sheet1!$C$2:$C$102</c:f>
              <c:numCache>
                <c:formatCode>General</c:formatCode>
                <c:ptCount val="101"/>
                <c:pt idx="0">
                  <c:v>1.0</c:v>
                </c:pt>
                <c:pt idx="1">
                  <c:v>1.0</c:v>
                </c:pt>
                <c:pt idx="2">
                  <c:v>1.0</c:v>
                </c:pt>
                <c:pt idx="3">
                  <c:v>0.666666666666667</c:v>
                </c:pt>
                <c:pt idx="4">
                  <c:v>0.5</c:v>
                </c:pt>
                <c:pt idx="5">
                  <c:v>0.6</c:v>
                </c:pt>
                <c:pt idx="6">
                  <c:v>0.5</c:v>
                </c:pt>
                <c:pt idx="7">
                  <c:v>0.428571428571429</c:v>
                </c:pt>
                <c:pt idx="8">
                  <c:v>0.375</c:v>
                </c:pt>
                <c:pt idx="9">
                  <c:v>0.444444444444444</c:v>
                </c:pt>
                <c:pt idx="10">
                  <c:v>0.4</c:v>
                </c:pt>
                <c:pt idx="11">
                  <c:v>0.363636363636364</c:v>
                </c:pt>
                <c:pt idx="12">
                  <c:v>0.333333333333333</c:v>
                </c:pt>
                <c:pt idx="13">
                  <c:v>0.307692307692308</c:v>
                </c:pt>
                <c:pt idx="14">
                  <c:v>0.357142857142857</c:v>
                </c:pt>
                <c:pt idx="15">
                  <c:v>0.333333333333333</c:v>
                </c:pt>
                <c:pt idx="16">
                  <c:v>0.3125</c:v>
                </c:pt>
                <c:pt idx="17">
                  <c:v>0.294117647058824</c:v>
                </c:pt>
                <c:pt idx="18">
                  <c:v>0.277777777777778</c:v>
                </c:pt>
                <c:pt idx="19">
                  <c:v>0.263157894736842</c:v>
                </c:pt>
                <c:pt idx="20">
                  <c:v>0.3</c:v>
                </c:pt>
                <c:pt idx="21">
                  <c:v>0.285714285714286</c:v>
                </c:pt>
                <c:pt idx="22">
                  <c:v>0.272727272727273</c:v>
                </c:pt>
                <c:pt idx="23">
                  <c:v>0.260869565217391</c:v>
                </c:pt>
                <c:pt idx="24">
                  <c:v>0.25</c:v>
                </c:pt>
                <c:pt idx="25">
                  <c:v>0.24</c:v>
                </c:pt>
                <c:pt idx="26">
                  <c:v>0.269230769230769</c:v>
                </c:pt>
                <c:pt idx="27">
                  <c:v>0.259259259259259</c:v>
                </c:pt>
                <c:pt idx="28">
                  <c:v>0.25</c:v>
                </c:pt>
                <c:pt idx="29">
                  <c:v>0.241379310344828</c:v>
                </c:pt>
                <c:pt idx="30">
                  <c:v>0.233333333333333</c:v>
                </c:pt>
                <c:pt idx="31">
                  <c:v>0.225806451612903</c:v>
                </c:pt>
                <c:pt idx="32">
                  <c:v>0.21875</c:v>
                </c:pt>
                <c:pt idx="33">
                  <c:v>0.242424242424242</c:v>
                </c:pt>
                <c:pt idx="34">
                  <c:v>0.235294117647059</c:v>
                </c:pt>
                <c:pt idx="35">
                  <c:v>0.228571428571429</c:v>
                </c:pt>
                <c:pt idx="36">
                  <c:v>0.222222222222222</c:v>
                </c:pt>
                <c:pt idx="37">
                  <c:v>0.216216216216216</c:v>
                </c:pt>
                <c:pt idx="38">
                  <c:v>0.210526315789474</c:v>
                </c:pt>
                <c:pt idx="39">
                  <c:v>0.205128205128205</c:v>
                </c:pt>
                <c:pt idx="40">
                  <c:v>0.2</c:v>
                </c:pt>
                <c:pt idx="41">
                  <c:v>0.219512195121951</c:v>
                </c:pt>
                <c:pt idx="42">
                  <c:v>0.214285714285714</c:v>
                </c:pt>
                <c:pt idx="43">
                  <c:v>0.209302325581395</c:v>
                </c:pt>
                <c:pt idx="44">
                  <c:v>0.204545454545455</c:v>
                </c:pt>
                <c:pt idx="45">
                  <c:v>0.2</c:v>
                </c:pt>
                <c:pt idx="46">
                  <c:v>0.195652173913043</c:v>
                </c:pt>
                <c:pt idx="47">
                  <c:v>0.212765957446808</c:v>
                </c:pt>
                <c:pt idx="48">
                  <c:v>0.208333333333333</c:v>
                </c:pt>
                <c:pt idx="49">
                  <c:v>0.204081632653061</c:v>
                </c:pt>
                <c:pt idx="50">
                  <c:v>0.2</c:v>
                </c:pt>
                <c:pt idx="51">
                  <c:v>0.196078431372549</c:v>
                </c:pt>
                <c:pt idx="52">
                  <c:v>0.192307692307692</c:v>
                </c:pt>
                <c:pt idx="53">
                  <c:v>0.188679245283019</c:v>
                </c:pt>
                <c:pt idx="54">
                  <c:v>0.185185185185185</c:v>
                </c:pt>
                <c:pt idx="55">
                  <c:v>0.181818181818182</c:v>
                </c:pt>
                <c:pt idx="56">
                  <c:v>0.178571428571429</c:v>
                </c:pt>
                <c:pt idx="57">
                  <c:v>0.175438596491228</c:v>
                </c:pt>
                <c:pt idx="58">
                  <c:v>0.189655172413793</c:v>
                </c:pt>
                <c:pt idx="59">
                  <c:v>0.186440677966102</c:v>
                </c:pt>
                <c:pt idx="60">
                  <c:v>0.183333333333333</c:v>
                </c:pt>
                <c:pt idx="61">
                  <c:v>0.180327868852459</c:v>
                </c:pt>
                <c:pt idx="62">
                  <c:v>0.17741935483871</c:v>
                </c:pt>
                <c:pt idx="63">
                  <c:v>0.174603174603175</c:v>
                </c:pt>
                <c:pt idx="64">
                  <c:v>0.171875</c:v>
                </c:pt>
                <c:pt idx="65">
                  <c:v>0.169230769230769</c:v>
                </c:pt>
                <c:pt idx="66">
                  <c:v>0.181818181818182</c:v>
                </c:pt>
                <c:pt idx="67">
                  <c:v>0.17910447761194</c:v>
                </c:pt>
                <c:pt idx="68">
                  <c:v>0.176470588235294</c:v>
                </c:pt>
                <c:pt idx="69">
                  <c:v>0.173913043478261</c:v>
                </c:pt>
                <c:pt idx="70">
                  <c:v>0.171428571428571</c:v>
                </c:pt>
                <c:pt idx="71">
                  <c:v>0.169014084507042</c:v>
                </c:pt>
                <c:pt idx="72">
                  <c:v>0.166666666666667</c:v>
                </c:pt>
                <c:pt idx="73">
                  <c:v>0.178082191780822</c:v>
                </c:pt>
                <c:pt idx="74">
                  <c:v>0.175675675675676</c:v>
                </c:pt>
                <c:pt idx="75">
                  <c:v>0.173333333333333</c:v>
                </c:pt>
                <c:pt idx="76">
                  <c:v>0.171052631578947</c:v>
                </c:pt>
                <c:pt idx="77">
                  <c:v>0.168831168831169</c:v>
                </c:pt>
                <c:pt idx="78">
                  <c:v>0.166666666666667</c:v>
                </c:pt>
                <c:pt idx="79">
                  <c:v>0.164556962025316</c:v>
                </c:pt>
                <c:pt idx="80">
                  <c:v>0.175</c:v>
                </c:pt>
                <c:pt idx="81">
                  <c:v>0.160493827160494</c:v>
                </c:pt>
                <c:pt idx="82">
                  <c:v>0.170731707317073</c:v>
                </c:pt>
                <c:pt idx="83">
                  <c:v>0.168674698795181</c:v>
                </c:pt>
                <c:pt idx="84">
                  <c:v>0.154761904761905</c:v>
                </c:pt>
                <c:pt idx="85">
                  <c:v>0.164705882352941</c:v>
                </c:pt>
                <c:pt idx="86">
                  <c:v>0.162790697674419</c:v>
                </c:pt>
                <c:pt idx="87">
                  <c:v>0.160919540229885</c:v>
                </c:pt>
                <c:pt idx="88">
                  <c:v>0.159090909090909</c:v>
                </c:pt>
                <c:pt idx="89">
                  <c:v>0.157303370786517</c:v>
                </c:pt>
                <c:pt idx="90">
                  <c:v>0.166666666666667</c:v>
                </c:pt>
                <c:pt idx="91">
                  <c:v>0.164835164835165</c:v>
                </c:pt>
                <c:pt idx="92">
                  <c:v>0.152173913043478</c:v>
                </c:pt>
                <c:pt idx="93">
                  <c:v>0.150537634408602</c:v>
                </c:pt>
                <c:pt idx="94">
                  <c:v>0.159574468085106</c:v>
                </c:pt>
                <c:pt idx="95">
                  <c:v>0.157894736842105</c:v>
                </c:pt>
                <c:pt idx="96">
                  <c:v>0.15625</c:v>
                </c:pt>
                <c:pt idx="97">
                  <c:v>0.154639175257732</c:v>
                </c:pt>
                <c:pt idx="98">
                  <c:v>0.153061224489796</c:v>
                </c:pt>
                <c:pt idx="99">
                  <c:v>0.161616161616162</c:v>
                </c:pt>
                <c:pt idx="100">
                  <c:v>0.16</c:v>
                </c:pt>
              </c:numCache>
            </c:numRef>
          </c:val>
          <c:smooth val="0"/>
        </c:ser>
        <c:dLbls>
          <c:showLegendKey val="0"/>
          <c:showVal val="0"/>
          <c:showCatName val="0"/>
          <c:showSerName val="0"/>
          <c:showPercent val="0"/>
          <c:showBubbleSize val="0"/>
        </c:dLbls>
        <c:smooth val="0"/>
        <c:axId val="996118048"/>
        <c:axId val="996092528"/>
      </c:lineChart>
      <c:catAx>
        <c:axId val="996118048"/>
        <c:scaling>
          <c:orientation val="minMax"/>
        </c:scaling>
        <c:delete val="0"/>
        <c:axPos val="b"/>
        <c:numFmt formatCode="General" sourceLinked="1"/>
        <c:majorTickMark val="out"/>
        <c:minorTickMark val="none"/>
        <c:tickLblPos val="low"/>
        <c:spPr>
          <a:ln w="19050" cmpd="sng">
            <a:solidFill>
              <a:srgbClr val="000000"/>
            </a:solidFill>
          </a:ln>
        </c:spPr>
        <c:txPr>
          <a:bodyPr/>
          <a:lstStyle/>
          <a:p>
            <a:pPr>
              <a:defRPr lang="ja-JP" sz="1200" b="1">
                <a:latin typeface="Helvetica"/>
                <a:cs typeface="Helvetica"/>
              </a:defRPr>
            </a:pPr>
            <a:endParaRPr lang="ja-JP"/>
          </a:p>
        </c:txPr>
        <c:crossAx val="996092528"/>
        <c:crossesAt val="-1.0"/>
        <c:auto val="0"/>
        <c:lblAlgn val="ctr"/>
        <c:lblOffset val="100"/>
        <c:tickLblSkip val="10"/>
        <c:tickMarkSkip val="10"/>
        <c:noMultiLvlLbl val="0"/>
      </c:catAx>
      <c:valAx>
        <c:axId val="996092528"/>
        <c:scaling>
          <c:orientation val="minMax"/>
          <c:max val="1.0"/>
          <c:min val="-1.0"/>
        </c:scaling>
        <c:delete val="0"/>
        <c:axPos val="l"/>
        <c:numFmt formatCode="General" sourceLinked="1"/>
        <c:majorTickMark val="out"/>
        <c:minorTickMark val="none"/>
        <c:tickLblPos val="nextTo"/>
        <c:spPr>
          <a:ln w="19050" cmpd="sng">
            <a:solidFill>
              <a:schemeClr val="tx1"/>
            </a:solidFill>
          </a:ln>
        </c:spPr>
        <c:txPr>
          <a:bodyPr/>
          <a:lstStyle/>
          <a:p>
            <a:pPr>
              <a:defRPr lang="ja-JP" sz="1200" b="1">
                <a:latin typeface="Helvetica"/>
                <a:cs typeface="Helvetica"/>
              </a:defRPr>
            </a:pPr>
            <a:endParaRPr lang="ja-JP"/>
          </a:p>
        </c:txPr>
        <c:crossAx val="996118048"/>
        <c:crossesAt val="1.0"/>
        <c:crossBetween val="between"/>
      </c:valAx>
    </c:plotArea>
    <c:plotVisOnly val="1"/>
    <c:dispBlanksAs val="gap"/>
    <c:showDLblsOverMax val="0"/>
  </c:chart>
  <c:spPr>
    <a:ln>
      <a:no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884423-92F9-6643-B9FC-1E8E28EA1151}" type="datetimeFigureOut">
              <a:rPr kumimoji="1" lang="ja-JP" altLang="en-US" smtClean="0"/>
              <a:t>2017/8/4</a:t>
            </a:fld>
            <a:endParaRPr kumimoji="1" lang="ja-JP" altLang="en-US"/>
          </a:p>
        </p:txBody>
      </p:sp>
      <p:sp>
        <p:nvSpPr>
          <p:cNvPr id="4" name="スライド イメージ プレースホルダー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C7A52B-181D-9B45-B380-780500008348}" type="slidenum">
              <a:rPr kumimoji="1" lang="ja-JP" altLang="en-US" smtClean="0"/>
              <a:t>‹#›</a:t>
            </a:fld>
            <a:endParaRPr kumimoji="1" lang="ja-JP" altLang="en-US"/>
          </a:p>
        </p:txBody>
      </p:sp>
    </p:spTree>
    <p:extLst>
      <p:ext uri="{BB962C8B-B14F-4D97-AF65-F5344CB8AC3E}">
        <p14:creationId xmlns:p14="http://schemas.microsoft.com/office/powerpoint/2010/main" val="377777963"/>
      </p:ext>
    </p:extLst>
  </p:cSld>
  <p:clrMap bg1="lt1" tx1="dk1" bg2="lt2" tx2="dk2" accent1="accent1" accent2="accent2" accent3="accent3" accent4="accent4" accent5="accent5" accent6="accent6" hlink="hlink" folHlink="folHlink"/>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F57664-0A55-654D-8CFC-A56E707C1AC9}" type="slidenum">
              <a:rPr lang="en-US" smtClean="0"/>
              <a:t>38</a:t>
            </a:fld>
            <a:endParaRPr lang="en-US"/>
          </a:p>
        </p:txBody>
      </p:sp>
    </p:spTree>
    <p:extLst>
      <p:ext uri="{BB962C8B-B14F-4D97-AF65-F5344CB8AC3E}">
        <p14:creationId xmlns:p14="http://schemas.microsoft.com/office/powerpoint/2010/main" val="3647016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8"/>
            <a:ext cx="5829300" cy="1960033"/>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25588CC2-2E93-7240-BB40-6CF4F8AA29F1}" type="datetimeFigureOut">
              <a:rPr kumimoji="1" lang="ja-JP" altLang="en-US" smtClean="0"/>
              <a:t>2017/8/4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D91B541-CB89-8940-B6E3-3A64B36819AF}" type="slidenum">
              <a:rPr kumimoji="1" lang="ja-JP" altLang="en-US" smtClean="0"/>
              <a:t>‹#›</a:t>
            </a:fld>
            <a:endParaRPr kumimoji="1" lang="ja-JP" altLang="en-US"/>
          </a:p>
        </p:txBody>
      </p:sp>
    </p:spTree>
    <p:extLst>
      <p:ext uri="{BB962C8B-B14F-4D97-AF65-F5344CB8AC3E}">
        <p14:creationId xmlns:p14="http://schemas.microsoft.com/office/powerpoint/2010/main" val="386800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5588CC2-2E93-7240-BB40-6CF4F8AA29F1}" type="datetimeFigureOut">
              <a:rPr kumimoji="1" lang="ja-JP" altLang="en-US" smtClean="0"/>
              <a:t>2017/8/4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D91B541-CB89-8940-B6E3-3A64B36819AF}" type="slidenum">
              <a:rPr kumimoji="1" lang="ja-JP" altLang="en-US" smtClean="0"/>
              <a:t>‹#›</a:t>
            </a:fld>
            <a:endParaRPr kumimoji="1" lang="ja-JP" altLang="en-US"/>
          </a:p>
        </p:txBody>
      </p:sp>
    </p:spTree>
    <p:extLst>
      <p:ext uri="{BB962C8B-B14F-4D97-AF65-F5344CB8AC3E}">
        <p14:creationId xmlns:p14="http://schemas.microsoft.com/office/powerpoint/2010/main" val="660738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25588CC2-2E93-7240-BB40-6CF4F8AA29F1}" type="datetimeFigureOut">
              <a:rPr kumimoji="1" lang="ja-JP" altLang="en-US" smtClean="0"/>
              <a:t>2017/8/4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D91B541-CB89-8940-B6E3-3A64B36819AF}" type="slidenum">
              <a:rPr kumimoji="1" lang="ja-JP" altLang="en-US" smtClean="0"/>
              <a:t>‹#›</a:t>
            </a:fld>
            <a:endParaRPr kumimoji="1" lang="ja-JP" altLang="en-US"/>
          </a:p>
        </p:txBody>
      </p:sp>
    </p:spTree>
    <p:extLst>
      <p:ext uri="{BB962C8B-B14F-4D97-AF65-F5344CB8AC3E}">
        <p14:creationId xmlns:p14="http://schemas.microsoft.com/office/powerpoint/2010/main" val="3036442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25588CC2-2E93-7240-BB40-6CF4F8AA29F1}" type="datetimeFigureOut">
              <a:rPr kumimoji="1" lang="ja-JP" altLang="en-US" smtClean="0"/>
              <a:t>2017/8/4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D91B541-CB89-8940-B6E3-3A64B36819AF}" type="slidenum">
              <a:rPr kumimoji="1" lang="ja-JP" altLang="en-US" smtClean="0"/>
              <a:t>‹#›</a:t>
            </a:fld>
            <a:endParaRPr kumimoji="1" lang="ja-JP" altLang="en-US"/>
          </a:p>
        </p:txBody>
      </p:sp>
    </p:spTree>
    <p:extLst>
      <p:ext uri="{BB962C8B-B14F-4D97-AF65-F5344CB8AC3E}">
        <p14:creationId xmlns:p14="http://schemas.microsoft.com/office/powerpoint/2010/main" val="2802041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6172200" cy="1524000"/>
          </a:xfrm>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25588CC2-2E93-7240-BB40-6CF4F8AA29F1}" type="datetimeFigureOut">
              <a:rPr kumimoji="1" lang="ja-JP" altLang="en-US" smtClean="0"/>
              <a:t>2017/8/4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D91B541-CB89-8940-B6E3-3A64B36819AF}" type="slidenum">
              <a:rPr kumimoji="1" lang="ja-JP" altLang="en-US" smtClean="0"/>
              <a:t>‹#›</a:t>
            </a:fld>
            <a:endParaRPr kumimoji="1" lang="ja-JP" altLang="en-US"/>
          </a:p>
        </p:txBody>
      </p:sp>
    </p:spTree>
    <p:extLst>
      <p:ext uri="{BB962C8B-B14F-4D97-AF65-F5344CB8AC3E}">
        <p14:creationId xmlns:p14="http://schemas.microsoft.com/office/powerpoint/2010/main" val="371686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25588CC2-2E93-7240-BB40-6CF4F8AA29F1}" type="datetimeFigureOut">
              <a:rPr kumimoji="1" lang="ja-JP" altLang="en-US" smtClean="0"/>
              <a:t>2017/8/4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D91B541-CB89-8940-B6E3-3A64B36819AF}" type="slidenum">
              <a:rPr kumimoji="1" lang="ja-JP" altLang="en-US" smtClean="0"/>
              <a:t>‹#›</a:t>
            </a:fld>
            <a:endParaRPr kumimoji="1" lang="ja-JP" altLang="en-US"/>
          </a:p>
        </p:txBody>
      </p:sp>
    </p:spTree>
    <p:extLst>
      <p:ext uri="{BB962C8B-B14F-4D97-AF65-F5344CB8AC3E}">
        <p14:creationId xmlns:p14="http://schemas.microsoft.com/office/powerpoint/2010/main" val="3149043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5588CC2-2E93-7240-BB40-6CF4F8AA29F1}" type="datetimeFigureOut">
              <a:rPr kumimoji="1" lang="ja-JP" altLang="en-US" smtClean="0"/>
              <a:t>2017/8/4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D91B541-CB89-8940-B6E3-3A64B36819AF}" type="slidenum">
              <a:rPr kumimoji="1" lang="ja-JP" altLang="en-US" smtClean="0"/>
              <a:t>‹#›</a:t>
            </a:fld>
            <a:endParaRPr kumimoji="1" lang="ja-JP" altLang="en-US"/>
          </a:p>
        </p:txBody>
      </p:sp>
    </p:spTree>
    <p:extLst>
      <p:ext uri="{BB962C8B-B14F-4D97-AF65-F5344CB8AC3E}">
        <p14:creationId xmlns:p14="http://schemas.microsoft.com/office/powerpoint/2010/main" val="489330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4067"/>
            <a:ext cx="2256235" cy="154940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5588CC2-2E93-7240-BB40-6CF4F8AA29F1}" type="datetimeFigureOut">
              <a:rPr kumimoji="1" lang="ja-JP" altLang="en-US" smtClean="0"/>
              <a:t>2017/8/4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D91B541-CB89-8940-B6E3-3A64B36819AF}" type="slidenum">
              <a:rPr kumimoji="1" lang="ja-JP" altLang="en-US" smtClean="0"/>
              <a:t>‹#›</a:t>
            </a:fld>
            <a:endParaRPr kumimoji="1" lang="ja-JP" altLang="en-US"/>
          </a:p>
        </p:txBody>
      </p:sp>
    </p:spTree>
    <p:extLst>
      <p:ext uri="{BB962C8B-B14F-4D97-AF65-F5344CB8AC3E}">
        <p14:creationId xmlns:p14="http://schemas.microsoft.com/office/powerpoint/2010/main" val="2172552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0"/>
            <a:ext cx="4114800" cy="755651"/>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5588CC2-2E93-7240-BB40-6CF4F8AA29F1}" type="datetimeFigureOut">
              <a:rPr kumimoji="1" lang="ja-JP" altLang="en-US" smtClean="0"/>
              <a:t>2017/8/4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D91B541-CB89-8940-B6E3-3A64B36819AF}" type="slidenum">
              <a:rPr kumimoji="1" lang="ja-JP" altLang="en-US" smtClean="0"/>
              <a:t>‹#›</a:t>
            </a:fld>
            <a:endParaRPr kumimoji="1" lang="ja-JP" altLang="en-US"/>
          </a:p>
        </p:txBody>
      </p:sp>
    </p:spTree>
    <p:extLst>
      <p:ext uri="{BB962C8B-B14F-4D97-AF65-F5344CB8AC3E}">
        <p14:creationId xmlns:p14="http://schemas.microsoft.com/office/powerpoint/2010/main" val="2824598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5588CC2-2E93-7240-BB40-6CF4F8AA29F1}" type="datetimeFigureOut">
              <a:rPr kumimoji="1" lang="ja-JP" altLang="en-US" smtClean="0"/>
              <a:t>2017/8/4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D91B541-CB89-8940-B6E3-3A64B36819AF}" type="slidenum">
              <a:rPr kumimoji="1" lang="ja-JP" altLang="en-US" smtClean="0"/>
              <a:t>‹#›</a:t>
            </a:fld>
            <a:endParaRPr kumimoji="1" lang="ja-JP" altLang="en-US"/>
          </a:p>
        </p:txBody>
      </p:sp>
    </p:spTree>
    <p:extLst>
      <p:ext uri="{BB962C8B-B14F-4D97-AF65-F5344CB8AC3E}">
        <p14:creationId xmlns:p14="http://schemas.microsoft.com/office/powerpoint/2010/main" val="3186230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488951"/>
            <a:ext cx="1157288" cy="10401300"/>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257175" y="488951"/>
            <a:ext cx="3357563" cy="10401300"/>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5588CC2-2E93-7240-BB40-6CF4F8AA29F1}" type="datetimeFigureOut">
              <a:rPr kumimoji="1" lang="ja-JP" altLang="en-US" smtClean="0"/>
              <a:t>2017/8/4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D91B541-CB89-8940-B6E3-3A64B36819AF}" type="slidenum">
              <a:rPr kumimoji="1" lang="ja-JP" altLang="en-US" smtClean="0"/>
              <a:t>‹#›</a:t>
            </a:fld>
            <a:endParaRPr kumimoji="1" lang="ja-JP" altLang="en-US"/>
          </a:p>
        </p:txBody>
      </p:sp>
    </p:spTree>
    <p:extLst>
      <p:ext uri="{BB962C8B-B14F-4D97-AF65-F5344CB8AC3E}">
        <p14:creationId xmlns:p14="http://schemas.microsoft.com/office/powerpoint/2010/main" val="28100521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25588CC2-2E93-7240-BB40-6CF4F8AA29F1}" type="datetimeFigureOut">
              <a:rPr kumimoji="1" lang="ja-JP" altLang="en-US" smtClean="0"/>
              <a:t>2017/8/4</a:t>
            </a:fld>
            <a:endParaRPr kumimoji="1" lang="ja-JP" altLang="en-US"/>
          </a:p>
        </p:txBody>
      </p:sp>
      <p:sp>
        <p:nvSpPr>
          <p:cNvPr id="5" name="フッター プレースホルダー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4D91B541-CB89-8940-B6E3-3A64B36819AF}" type="slidenum">
              <a:rPr kumimoji="1" lang="ja-JP" altLang="en-US" smtClean="0"/>
              <a:t>‹#›</a:t>
            </a:fld>
            <a:endParaRPr kumimoji="1" lang="ja-JP" altLang="en-US"/>
          </a:p>
        </p:txBody>
      </p:sp>
    </p:spTree>
    <p:extLst>
      <p:ext uri="{BB962C8B-B14F-4D97-AF65-F5344CB8AC3E}">
        <p14:creationId xmlns:p14="http://schemas.microsoft.com/office/powerpoint/2010/main" val="3499747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1" Type="http://schemas.openxmlformats.org/officeDocument/2006/relationships/chart" Target="../charts/chart7.xml"/><Relationship Id="rId12" Type="http://schemas.openxmlformats.org/officeDocument/2006/relationships/chart" Target="../charts/chart8.xml"/><Relationship Id="rId13" Type="http://schemas.openxmlformats.org/officeDocument/2006/relationships/chart" Target="../charts/chart9.xml"/><Relationship Id="rId14" Type="http://schemas.openxmlformats.org/officeDocument/2006/relationships/chart" Target="../charts/chart10.xml"/><Relationship Id="rId15" Type="http://schemas.openxmlformats.org/officeDocument/2006/relationships/chart" Target="../charts/chart11.xml"/><Relationship Id="rId16" Type="http://schemas.openxmlformats.org/officeDocument/2006/relationships/chart" Target="../charts/chart12.xml"/><Relationship Id="rId17" Type="http://schemas.openxmlformats.org/officeDocument/2006/relationships/chart" Target="../charts/chart13.xml"/><Relationship Id="rId18" Type="http://schemas.openxmlformats.org/officeDocument/2006/relationships/chart" Target="../charts/chart14.xml"/><Relationship Id="rId1" Type="http://schemas.openxmlformats.org/officeDocument/2006/relationships/slideLayout" Target="../slideLayouts/slideLayout2.xml"/><Relationship Id="rId2" Type="http://schemas.openxmlformats.org/officeDocument/2006/relationships/chart" Target="../charts/chart2.xml"/><Relationship Id="rId3" Type="http://schemas.openxmlformats.org/officeDocument/2006/relationships/image" Target="../media/image14.emf"/><Relationship Id="rId4" Type="http://schemas.openxmlformats.org/officeDocument/2006/relationships/image" Target="../media/image15.emf"/><Relationship Id="rId5" Type="http://schemas.openxmlformats.org/officeDocument/2006/relationships/image" Target="../media/image16.emf"/><Relationship Id="rId6" Type="http://schemas.openxmlformats.org/officeDocument/2006/relationships/image" Target="../media/image17.emf"/><Relationship Id="rId7" Type="http://schemas.openxmlformats.org/officeDocument/2006/relationships/chart" Target="../charts/chart3.xml"/><Relationship Id="rId8" Type="http://schemas.openxmlformats.org/officeDocument/2006/relationships/chart" Target="../charts/chart4.xml"/><Relationship Id="rId9" Type="http://schemas.openxmlformats.org/officeDocument/2006/relationships/chart" Target="../charts/chart5.xml"/><Relationship Id="rId10" Type="http://schemas.openxmlformats.org/officeDocument/2006/relationships/chart" Target="../charts/char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emf"/><Relationship Id="rId3" Type="http://schemas.openxmlformats.org/officeDocument/2006/relationships/image" Target="../media/image15.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emf"/><Relationship Id="rId3" Type="http://schemas.openxmlformats.org/officeDocument/2006/relationships/image" Target="../media/image15.emf"/></Relationships>
</file>

<file path=ppt/slides/_rels/slide26.xml.rels><?xml version="1.0" encoding="UTF-8" standalone="yes"?>
<Relationships xmlns="http://schemas.openxmlformats.org/package/2006/relationships"><Relationship Id="rId11" Type="http://schemas.openxmlformats.org/officeDocument/2006/relationships/chart" Target="../charts/chart22.xml"/><Relationship Id="rId12" Type="http://schemas.openxmlformats.org/officeDocument/2006/relationships/chart" Target="../charts/chart23.xml"/><Relationship Id="rId13" Type="http://schemas.openxmlformats.org/officeDocument/2006/relationships/chart" Target="../charts/chart24.xml"/><Relationship Id="rId14" Type="http://schemas.openxmlformats.org/officeDocument/2006/relationships/chart" Target="../charts/chart25.xml"/><Relationship Id="rId15" Type="http://schemas.openxmlformats.org/officeDocument/2006/relationships/chart" Target="../charts/chart26.xml"/><Relationship Id="rId1" Type="http://schemas.openxmlformats.org/officeDocument/2006/relationships/slideLayout" Target="../slideLayouts/slideLayout2.xml"/><Relationship Id="rId2" Type="http://schemas.openxmlformats.org/officeDocument/2006/relationships/chart" Target="../charts/chart15.xml"/><Relationship Id="rId3" Type="http://schemas.openxmlformats.org/officeDocument/2006/relationships/chart" Target="../charts/chart16.xml"/><Relationship Id="rId4" Type="http://schemas.openxmlformats.org/officeDocument/2006/relationships/image" Target="../media/image16.emf"/><Relationship Id="rId5" Type="http://schemas.openxmlformats.org/officeDocument/2006/relationships/image" Target="../media/image17.emf"/><Relationship Id="rId6" Type="http://schemas.openxmlformats.org/officeDocument/2006/relationships/chart" Target="../charts/chart17.xml"/><Relationship Id="rId7" Type="http://schemas.openxmlformats.org/officeDocument/2006/relationships/chart" Target="../charts/chart18.xml"/><Relationship Id="rId8" Type="http://schemas.openxmlformats.org/officeDocument/2006/relationships/chart" Target="../charts/chart19.xml"/><Relationship Id="rId9" Type="http://schemas.openxmlformats.org/officeDocument/2006/relationships/chart" Target="../charts/chart20.xml"/><Relationship Id="rId10" Type="http://schemas.openxmlformats.org/officeDocument/2006/relationships/chart" Target="../charts/chart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tiff"/><Relationship Id="rId3" Type="http://schemas.openxmlformats.org/officeDocument/2006/relationships/image" Target="../media/image2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p:cNvPicPr>
            <a:picLocks noChangeAspect="1"/>
          </p:cNvPicPr>
          <p:nvPr/>
        </p:nvPicPr>
        <p:blipFill>
          <a:blip r:embed="rId2"/>
          <a:stretch>
            <a:fillRect/>
          </a:stretch>
        </p:blipFill>
        <p:spPr>
          <a:xfrm>
            <a:off x="1689217" y="355060"/>
            <a:ext cx="3311985" cy="6976446"/>
          </a:xfrm>
          <a:prstGeom prst="rect">
            <a:avLst/>
          </a:prstGeom>
        </p:spPr>
      </p:pic>
      <p:sp>
        <p:nvSpPr>
          <p:cNvPr id="3" name="TextBox 4"/>
          <p:cNvSpPr txBox="1"/>
          <p:nvPr/>
        </p:nvSpPr>
        <p:spPr>
          <a:xfrm>
            <a:off x="119944" y="7522170"/>
            <a:ext cx="6551573" cy="1569660"/>
          </a:xfrm>
          <a:prstGeom prst="rect">
            <a:avLst/>
          </a:prstGeom>
          <a:noFill/>
        </p:spPr>
        <p:txBody>
          <a:bodyPr wrap="square" rtlCol="0">
            <a:spAutoFit/>
          </a:bodyPr>
          <a:lstStyle/>
          <a:p>
            <a:r>
              <a:rPr lang="en-US" sz="1200" b="1" dirty="0" smtClean="0">
                <a:solidFill>
                  <a:srgbClr val="000000"/>
                </a:solidFill>
                <a:latin typeface="Times New Roman"/>
                <a:cs typeface="Times New Roman"/>
              </a:rPr>
              <a:t>Figure S1. </a:t>
            </a:r>
            <a:r>
              <a:rPr lang="en-US" sz="1200" dirty="0" smtClean="0">
                <a:solidFill>
                  <a:srgbClr val="000000"/>
                </a:solidFill>
                <a:latin typeface="Times New Roman"/>
                <a:cs typeface="Times New Roman"/>
              </a:rPr>
              <a:t>Yam cultivation in the world.  </a:t>
            </a:r>
          </a:p>
          <a:p>
            <a:r>
              <a:rPr lang="en-US" sz="1200" b="1" dirty="0" smtClean="0">
                <a:solidFill>
                  <a:srgbClr val="000000"/>
                </a:solidFill>
                <a:latin typeface="Times New Roman"/>
                <a:cs typeface="Times New Roman"/>
              </a:rPr>
              <a:t>(a) </a:t>
            </a:r>
            <a:r>
              <a:rPr lang="en-US" sz="1200" dirty="0" smtClean="0">
                <a:solidFill>
                  <a:srgbClr val="000000"/>
                </a:solidFill>
                <a:latin typeface="Times New Roman"/>
                <a:cs typeface="Times New Roman"/>
              </a:rPr>
              <a:t>Map </a:t>
            </a:r>
            <a:r>
              <a:rPr lang="en-US" sz="1200" dirty="0">
                <a:solidFill>
                  <a:srgbClr val="000000"/>
                </a:solidFill>
                <a:latin typeface="Times New Roman"/>
                <a:cs typeface="Times New Roman"/>
              </a:rPr>
              <a:t>showing the distribution of yam production areas in the </a:t>
            </a:r>
            <a:r>
              <a:rPr lang="en-US" sz="1200" dirty="0" smtClean="0">
                <a:solidFill>
                  <a:srgbClr val="000000"/>
                </a:solidFill>
                <a:latin typeface="Times New Roman"/>
                <a:cs typeface="Times New Roman"/>
              </a:rPr>
              <a:t>world. </a:t>
            </a:r>
            <a:r>
              <a:rPr lang="en-US" sz="1200" dirty="0">
                <a:solidFill>
                  <a:srgbClr val="000000"/>
                </a:solidFill>
                <a:latin typeface="Times New Roman"/>
                <a:cs typeface="Times New Roman"/>
              </a:rPr>
              <a:t>Data is based </a:t>
            </a:r>
            <a:r>
              <a:rPr lang="en-US" sz="1200" dirty="0" smtClean="0">
                <a:solidFill>
                  <a:srgbClr val="000000"/>
                </a:solidFill>
                <a:latin typeface="Times New Roman"/>
                <a:cs typeface="Times New Roman"/>
              </a:rPr>
              <a:t>on the </a:t>
            </a:r>
            <a:r>
              <a:rPr lang="en-US" sz="1200" dirty="0">
                <a:solidFill>
                  <a:srgbClr val="000000"/>
                </a:solidFill>
                <a:latin typeface="Times New Roman"/>
                <a:cs typeface="Times New Roman"/>
              </a:rPr>
              <a:t>total annual production in 2013 </a:t>
            </a:r>
            <a:r>
              <a:rPr lang="en-US" sz="1200" dirty="0" smtClean="0">
                <a:solidFill>
                  <a:srgbClr val="000000"/>
                </a:solidFill>
                <a:latin typeface="Times New Roman"/>
                <a:cs typeface="Times New Roman"/>
              </a:rPr>
              <a:t>[</a:t>
            </a:r>
            <a:r>
              <a:rPr lang="en-US" sz="1200" dirty="0" smtClean="0">
                <a:solidFill>
                  <a:srgbClr val="000000"/>
                </a:solidFill>
                <a:latin typeface="Times New Roman"/>
                <a:cs typeface="Times New Roman"/>
              </a:rPr>
              <a:t>94]. </a:t>
            </a:r>
            <a:r>
              <a:rPr lang="en-US" sz="1200" dirty="0">
                <a:solidFill>
                  <a:srgbClr val="000000"/>
                </a:solidFill>
                <a:latin typeface="Times New Roman"/>
                <a:cs typeface="Times New Roman"/>
              </a:rPr>
              <a:t>Areas shaded in grey represent countries for which information is unavailable in the FAO </a:t>
            </a:r>
            <a:r>
              <a:rPr lang="en-US" sz="1200" dirty="0" smtClean="0">
                <a:solidFill>
                  <a:srgbClr val="000000"/>
                </a:solidFill>
                <a:latin typeface="Times New Roman"/>
                <a:cs typeface="Times New Roman"/>
              </a:rPr>
              <a:t>database, </a:t>
            </a:r>
            <a:r>
              <a:rPr lang="en-US" sz="1200" dirty="0">
                <a:solidFill>
                  <a:srgbClr val="000000"/>
                </a:solidFill>
                <a:latin typeface="Times New Roman"/>
                <a:cs typeface="Times New Roman"/>
              </a:rPr>
              <a:t>but where yam is becoming increasingly important as food </a:t>
            </a:r>
            <a:r>
              <a:rPr lang="en-US" sz="1200" dirty="0" smtClean="0">
                <a:solidFill>
                  <a:srgbClr val="000000"/>
                </a:solidFill>
                <a:latin typeface="Times New Roman"/>
                <a:cs typeface="Times New Roman"/>
              </a:rPr>
              <a:t>and/or </a:t>
            </a:r>
            <a:r>
              <a:rPr lang="en-US" sz="1200" dirty="0">
                <a:solidFill>
                  <a:srgbClr val="000000"/>
                </a:solidFill>
                <a:latin typeface="Times New Roman"/>
                <a:cs typeface="Times New Roman"/>
              </a:rPr>
              <a:t>pharmaceuticals. </a:t>
            </a:r>
            <a:r>
              <a:rPr lang="en-US" sz="1200" b="1" dirty="0" smtClean="0">
                <a:solidFill>
                  <a:srgbClr val="000000"/>
                </a:solidFill>
                <a:latin typeface="Times New Roman"/>
                <a:cs typeface="Times New Roman"/>
              </a:rPr>
              <a:t>(b)</a:t>
            </a:r>
            <a:r>
              <a:rPr lang="en-US" sz="1200" dirty="0" smtClean="0">
                <a:solidFill>
                  <a:srgbClr val="000000"/>
                </a:solidFill>
                <a:latin typeface="Times New Roman"/>
                <a:cs typeface="Times New Roman"/>
              </a:rPr>
              <a:t> A </a:t>
            </a:r>
            <a:r>
              <a:rPr lang="en-US" sz="1200" dirty="0">
                <a:solidFill>
                  <a:srgbClr val="000000"/>
                </a:solidFill>
                <a:latin typeface="Times New Roman"/>
                <a:cs typeface="Times New Roman"/>
              </a:rPr>
              <a:t>view from </a:t>
            </a:r>
            <a:r>
              <a:rPr lang="en-US" sz="1200" dirty="0" err="1">
                <a:solidFill>
                  <a:srgbClr val="000000"/>
                </a:solidFill>
                <a:latin typeface="Times New Roman"/>
                <a:cs typeface="Times New Roman"/>
              </a:rPr>
              <a:t>Bodija</a:t>
            </a:r>
            <a:r>
              <a:rPr lang="en-US" sz="1200" dirty="0">
                <a:solidFill>
                  <a:srgbClr val="000000"/>
                </a:solidFill>
                <a:latin typeface="Times New Roman"/>
                <a:cs typeface="Times New Roman"/>
              </a:rPr>
              <a:t> yam market in Ibadan, </a:t>
            </a:r>
            <a:r>
              <a:rPr lang="en-US" sz="1200" dirty="0" smtClean="0">
                <a:solidFill>
                  <a:srgbClr val="000000"/>
                </a:solidFill>
                <a:latin typeface="Times New Roman"/>
                <a:cs typeface="Times New Roman"/>
              </a:rPr>
              <a:t>Nigeria.  </a:t>
            </a:r>
            <a:r>
              <a:rPr lang="en-US" sz="1200" b="1" dirty="0" smtClean="0">
                <a:solidFill>
                  <a:srgbClr val="000000"/>
                </a:solidFill>
                <a:latin typeface="Times New Roman"/>
                <a:cs typeface="Times New Roman"/>
              </a:rPr>
              <a:t>(c)</a:t>
            </a:r>
            <a:r>
              <a:rPr lang="en-US" sz="1200" dirty="0" smtClean="0">
                <a:solidFill>
                  <a:srgbClr val="000000"/>
                </a:solidFill>
                <a:latin typeface="Times New Roman"/>
                <a:cs typeface="Times New Roman"/>
              </a:rPr>
              <a:t> </a:t>
            </a:r>
            <a:r>
              <a:rPr lang="en-US" sz="1200" dirty="0" err="1" smtClean="0">
                <a:solidFill>
                  <a:srgbClr val="000000"/>
                </a:solidFill>
                <a:latin typeface="Times New Roman"/>
                <a:cs typeface="Times New Roman"/>
              </a:rPr>
              <a:t>Konkomba</a:t>
            </a:r>
            <a:r>
              <a:rPr lang="en-US" sz="1200" dirty="0" smtClean="0">
                <a:solidFill>
                  <a:srgbClr val="000000"/>
                </a:solidFill>
                <a:latin typeface="Times New Roman"/>
                <a:cs typeface="Times New Roman"/>
              </a:rPr>
              <a:t> </a:t>
            </a:r>
            <a:r>
              <a:rPr lang="en-US" sz="1200" dirty="0">
                <a:solidFill>
                  <a:srgbClr val="000000"/>
                </a:solidFill>
                <a:latin typeface="Times New Roman"/>
                <a:cs typeface="Times New Roman"/>
              </a:rPr>
              <a:t>yam market in </a:t>
            </a:r>
            <a:r>
              <a:rPr lang="en-US" sz="1200" dirty="0" err="1">
                <a:solidFill>
                  <a:srgbClr val="000000"/>
                </a:solidFill>
                <a:latin typeface="Times New Roman"/>
                <a:cs typeface="Times New Roman"/>
              </a:rPr>
              <a:t>Agbobloshie</a:t>
            </a:r>
            <a:r>
              <a:rPr lang="en-US" sz="1200" dirty="0">
                <a:solidFill>
                  <a:srgbClr val="000000"/>
                </a:solidFill>
                <a:latin typeface="Times New Roman"/>
                <a:cs typeface="Times New Roman"/>
              </a:rPr>
              <a:t>, Accra, </a:t>
            </a:r>
            <a:r>
              <a:rPr lang="en-US" sz="1200" dirty="0" smtClean="0">
                <a:solidFill>
                  <a:srgbClr val="000000"/>
                </a:solidFill>
                <a:latin typeface="Times New Roman"/>
                <a:cs typeface="Times New Roman"/>
              </a:rPr>
              <a:t>Ghana. </a:t>
            </a:r>
            <a:r>
              <a:rPr lang="en-US" sz="1200" dirty="0">
                <a:solidFill>
                  <a:srgbClr val="000000"/>
                </a:solidFill>
                <a:latin typeface="Times New Roman"/>
                <a:cs typeface="Times New Roman"/>
              </a:rPr>
              <a:t>Nigeria is by far the leading producer of yam in the world followed by Ghana.</a:t>
            </a:r>
          </a:p>
          <a:p>
            <a:r>
              <a:rPr lang="en-US" sz="1200" dirty="0" smtClean="0">
                <a:solidFill>
                  <a:srgbClr val="000000"/>
                </a:solidFill>
                <a:latin typeface="Times New Roman"/>
                <a:cs typeface="Times New Roman"/>
              </a:rPr>
              <a:t> </a:t>
            </a:r>
            <a:endParaRPr lang="en-US" sz="1200" dirty="0">
              <a:solidFill>
                <a:srgbClr val="000000"/>
              </a:solidFill>
              <a:latin typeface="Times New Roman"/>
              <a:cs typeface="Times New Roman"/>
            </a:endParaRPr>
          </a:p>
        </p:txBody>
      </p:sp>
      <p:grpSp>
        <p:nvGrpSpPr>
          <p:cNvPr id="4" name="Group 5"/>
          <p:cNvGrpSpPr>
            <a:grpSpLocks noChangeAspect="1"/>
          </p:cNvGrpSpPr>
          <p:nvPr/>
        </p:nvGrpSpPr>
        <p:grpSpPr>
          <a:xfrm>
            <a:off x="1765049" y="284544"/>
            <a:ext cx="458654" cy="4983818"/>
            <a:chOff x="1725458" y="182033"/>
            <a:chExt cx="479406" cy="5209316"/>
          </a:xfrm>
        </p:grpSpPr>
        <p:sp>
          <p:nvSpPr>
            <p:cNvPr id="6" name="Rectangle 7"/>
            <p:cNvSpPr/>
            <p:nvPr/>
          </p:nvSpPr>
          <p:spPr>
            <a:xfrm>
              <a:off x="1738082" y="182033"/>
              <a:ext cx="466782" cy="369332"/>
            </a:xfrm>
            <a:prstGeom prst="rect">
              <a:avLst/>
            </a:prstGeom>
          </p:spPr>
          <p:txBody>
            <a:bodyPr wrap="none">
              <a:spAutoFit/>
            </a:bodyPr>
            <a:lstStyle/>
            <a:p>
              <a:r>
                <a:rPr lang="en-US" b="1" dirty="0" smtClean="0">
                  <a:latin typeface="Helvetica"/>
                  <a:cs typeface="Helvetica"/>
                </a:rPr>
                <a:t>(a)</a:t>
              </a:r>
              <a:endParaRPr lang="en-US" b="1" dirty="0">
                <a:latin typeface="Helvetica"/>
                <a:cs typeface="Helvetica"/>
              </a:endParaRPr>
            </a:p>
          </p:txBody>
        </p:sp>
        <p:sp>
          <p:nvSpPr>
            <p:cNvPr id="7" name="Rectangle 8"/>
            <p:cNvSpPr/>
            <p:nvPr/>
          </p:nvSpPr>
          <p:spPr>
            <a:xfrm>
              <a:off x="1725458" y="2486289"/>
              <a:ext cx="479406" cy="369332"/>
            </a:xfrm>
            <a:prstGeom prst="rect">
              <a:avLst/>
            </a:prstGeom>
          </p:spPr>
          <p:txBody>
            <a:bodyPr wrap="none">
              <a:spAutoFit/>
            </a:bodyPr>
            <a:lstStyle/>
            <a:p>
              <a:r>
                <a:rPr lang="en-US" b="1" dirty="0" smtClean="0">
                  <a:solidFill>
                    <a:schemeClr val="bg1"/>
                  </a:solidFill>
                  <a:latin typeface="Helvetica"/>
                  <a:cs typeface="Helvetica"/>
                </a:rPr>
                <a:t>(b)</a:t>
              </a:r>
              <a:endParaRPr lang="en-US" b="1" dirty="0">
                <a:solidFill>
                  <a:schemeClr val="bg1"/>
                </a:solidFill>
                <a:latin typeface="Helvetica"/>
                <a:cs typeface="Helvetica"/>
              </a:endParaRPr>
            </a:p>
          </p:txBody>
        </p:sp>
        <p:sp>
          <p:nvSpPr>
            <p:cNvPr id="8" name="Rectangle 9"/>
            <p:cNvSpPr/>
            <p:nvPr/>
          </p:nvSpPr>
          <p:spPr>
            <a:xfrm>
              <a:off x="1725458" y="5022017"/>
              <a:ext cx="479406" cy="369332"/>
            </a:xfrm>
            <a:prstGeom prst="rect">
              <a:avLst/>
            </a:prstGeom>
          </p:spPr>
          <p:txBody>
            <a:bodyPr wrap="none">
              <a:spAutoFit/>
            </a:bodyPr>
            <a:lstStyle/>
            <a:p>
              <a:r>
                <a:rPr lang="en-US" b="1" dirty="0" smtClean="0">
                  <a:latin typeface="Helvetica"/>
                  <a:cs typeface="Helvetica"/>
                </a:rPr>
                <a:t>(c)</a:t>
              </a:r>
              <a:endParaRPr lang="en-US" b="1" dirty="0">
                <a:latin typeface="Helvetica"/>
                <a:cs typeface="Helvetica"/>
              </a:endParaRPr>
            </a:p>
          </p:txBody>
        </p:sp>
      </p:grpSp>
    </p:spTree>
    <p:extLst>
      <p:ext uri="{BB962C8B-B14F-4D97-AF65-F5344CB8AC3E}">
        <p14:creationId xmlns:p14="http://schemas.microsoft.com/office/powerpoint/2010/main" val="1890378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 name="テキスト ボックス 76"/>
          <p:cNvSpPr txBox="1"/>
          <p:nvPr/>
        </p:nvSpPr>
        <p:spPr>
          <a:xfrm>
            <a:off x="275295" y="8151250"/>
            <a:ext cx="6336704" cy="461665"/>
          </a:xfrm>
          <a:prstGeom prst="rect">
            <a:avLst/>
          </a:prstGeom>
          <a:noFill/>
        </p:spPr>
        <p:txBody>
          <a:bodyPr wrap="square" rtlCol="0">
            <a:spAutoFit/>
          </a:bodyPr>
          <a:lstStyle/>
          <a:p>
            <a:r>
              <a:rPr lang="en-US" altLang="ja-JP" sz="1200" b="1" dirty="0" smtClean="0">
                <a:solidFill>
                  <a:srgbClr val="000000"/>
                </a:solidFill>
                <a:latin typeface="Times New Roman"/>
                <a:cs typeface="Times New Roman"/>
              </a:rPr>
              <a:t>Figure S2. </a:t>
            </a:r>
            <a:r>
              <a:rPr lang="en-US" altLang="ja-JP" sz="1200" dirty="0" smtClean="0">
                <a:solidFill>
                  <a:srgbClr val="000000"/>
                </a:solidFill>
                <a:latin typeface="Times New Roman"/>
                <a:cs typeface="Times New Roman"/>
              </a:rPr>
              <a:t>A schematic presentation of the construction of BAC (bacterial artificial </a:t>
            </a:r>
            <a:r>
              <a:rPr lang="en-US" altLang="ja-JP" sz="1200" dirty="0">
                <a:solidFill>
                  <a:srgbClr val="000000"/>
                </a:solidFill>
                <a:latin typeface="Times New Roman"/>
                <a:cs typeface="Times New Roman"/>
              </a:rPr>
              <a:t>c</a:t>
            </a:r>
            <a:r>
              <a:rPr lang="en-US" altLang="ja-JP" sz="1200" dirty="0" smtClean="0">
                <a:solidFill>
                  <a:srgbClr val="000000"/>
                </a:solidFill>
                <a:latin typeface="Times New Roman"/>
                <a:cs typeface="Times New Roman"/>
              </a:rPr>
              <a:t>hromosome) libraries of </a:t>
            </a:r>
            <a:r>
              <a:rPr lang="en-US" altLang="ja-JP" sz="1200" i="1" dirty="0" smtClean="0">
                <a:solidFill>
                  <a:srgbClr val="000000"/>
                </a:solidFill>
                <a:latin typeface="Times New Roman"/>
                <a:ea typeface="ヒラギノ角ゴ Pro W3"/>
                <a:cs typeface="Times New Roman"/>
              </a:rPr>
              <a:t>D. </a:t>
            </a:r>
            <a:r>
              <a:rPr lang="en-US" altLang="ja-JP" sz="1200" i="1" dirty="0" err="1" smtClean="0">
                <a:solidFill>
                  <a:srgbClr val="000000"/>
                </a:solidFill>
                <a:latin typeface="Times New Roman"/>
                <a:ea typeface="ヒラギノ角ゴ Pro W3"/>
                <a:cs typeface="Times New Roman"/>
              </a:rPr>
              <a:t>rotundata</a:t>
            </a:r>
            <a:r>
              <a:rPr lang="en-US" altLang="ja-JP" sz="1200" dirty="0" smtClean="0">
                <a:solidFill>
                  <a:srgbClr val="000000"/>
                </a:solidFill>
                <a:latin typeface="Times New Roman"/>
                <a:cs typeface="Times New Roman"/>
              </a:rPr>
              <a:t> and BAC-end sequencing of selected clones.</a:t>
            </a:r>
            <a:endParaRPr kumimoji="1" lang="ja-JP" altLang="en-US" sz="1200" dirty="0">
              <a:solidFill>
                <a:srgbClr val="000000"/>
              </a:solidFill>
              <a:latin typeface="Times New Roman"/>
              <a:ea typeface="ヒラギノ角ゴ Pro W3"/>
              <a:cs typeface="Times New Roman"/>
            </a:endParaRPr>
          </a:p>
        </p:txBody>
      </p:sp>
      <p:grpSp>
        <p:nvGrpSpPr>
          <p:cNvPr id="39" name="Group 38"/>
          <p:cNvGrpSpPr>
            <a:grpSpLocks noChangeAspect="1"/>
          </p:cNvGrpSpPr>
          <p:nvPr/>
        </p:nvGrpSpPr>
        <p:grpSpPr>
          <a:xfrm>
            <a:off x="452804" y="444029"/>
            <a:ext cx="6077956" cy="7538098"/>
            <a:chOff x="332656" y="251520"/>
            <a:chExt cx="6253141" cy="7755368"/>
          </a:xfrm>
        </p:grpSpPr>
        <p:sp>
          <p:nvSpPr>
            <p:cNvPr id="2" name="Rectangle 1"/>
            <p:cNvSpPr/>
            <p:nvPr/>
          </p:nvSpPr>
          <p:spPr>
            <a:xfrm>
              <a:off x="666100" y="7440142"/>
              <a:ext cx="2705595" cy="316648"/>
            </a:xfrm>
            <a:prstGeom prst="rect">
              <a:avLst/>
            </a:prstGeom>
          </p:spPr>
          <p:txBody>
            <a:bodyPr wrap="none">
              <a:spAutoFit/>
            </a:bodyPr>
            <a:lstStyle/>
            <a:p>
              <a:pPr algn="ctr"/>
              <a:r>
                <a:rPr lang="en-US" altLang="ja-JP" sz="1400" dirty="0" smtClean="0">
                  <a:latin typeface="Helvetica"/>
                  <a:ea typeface="ヒラギノ角ゴ Pro W3"/>
                  <a:cs typeface="Helvetica"/>
                </a:rPr>
                <a:t>BAC-end sequencing (Sanger)</a:t>
              </a:r>
              <a:endParaRPr lang="ja-JP" altLang="en-US" sz="1400" dirty="0">
                <a:latin typeface="Helvetica"/>
                <a:ea typeface="ヒラギノ角ゴ Pro W3"/>
                <a:cs typeface="Helvetica"/>
              </a:endParaRPr>
            </a:p>
          </p:txBody>
        </p:sp>
        <p:grpSp>
          <p:nvGrpSpPr>
            <p:cNvPr id="4" name="図形グループ 43"/>
            <p:cNvGrpSpPr>
              <a:grpSpLocks noChangeAspect="1"/>
            </p:cNvGrpSpPr>
            <p:nvPr/>
          </p:nvGrpSpPr>
          <p:grpSpPr>
            <a:xfrm>
              <a:off x="2428822" y="2376060"/>
              <a:ext cx="1627277" cy="1021234"/>
              <a:chOff x="3099490" y="4840905"/>
              <a:chExt cx="3029156" cy="1920385"/>
            </a:xfrm>
          </p:grpSpPr>
          <p:sp>
            <p:nvSpPr>
              <p:cNvPr id="5" name="円/楕円 2"/>
              <p:cNvSpPr/>
              <p:nvPr/>
            </p:nvSpPr>
            <p:spPr>
              <a:xfrm>
                <a:off x="3660613" y="5025648"/>
                <a:ext cx="2468033" cy="1532991"/>
              </a:xfrm>
              <a:prstGeom prst="ellipse">
                <a:avLst/>
              </a:prstGeom>
              <a:noFill/>
              <a:ln w="635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6" name="正方形/長方形 3"/>
              <p:cNvSpPr/>
              <p:nvPr/>
            </p:nvSpPr>
            <p:spPr>
              <a:xfrm rot="1661129">
                <a:off x="3493318" y="5180208"/>
                <a:ext cx="214375" cy="469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7" name="円/楕円 4"/>
              <p:cNvSpPr/>
              <p:nvPr/>
            </p:nvSpPr>
            <p:spPr>
              <a:xfrm>
                <a:off x="3099490" y="5445806"/>
                <a:ext cx="766227" cy="766227"/>
              </a:xfrm>
              <a:prstGeom prst="ellipse">
                <a:avLst/>
              </a:prstGeom>
              <a:noFill/>
              <a:ln w="66675">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8" name="正方形/長方形 5"/>
              <p:cNvSpPr/>
              <p:nvPr/>
            </p:nvSpPr>
            <p:spPr>
              <a:xfrm rot="17852367">
                <a:off x="3315721" y="5236704"/>
                <a:ext cx="952405" cy="16080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9" name="正方形/長方形 6"/>
              <p:cNvSpPr/>
              <p:nvPr/>
            </p:nvSpPr>
            <p:spPr>
              <a:xfrm rot="14158707">
                <a:off x="3307595" y="6158095"/>
                <a:ext cx="1037242" cy="1691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0" name="正方形/長方形 7"/>
              <p:cNvSpPr/>
              <p:nvPr/>
            </p:nvSpPr>
            <p:spPr>
              <a:xfrm rot="10800000">
                <a:off x="3673608" y="5446292"/>
                <a:ext cx="289636" cy="7031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1" name="正方形/長方形 8"/>
              <p:cNvSpPr/>
              <p:nvPr/>
            </p:nvSpPr>
            <p:spPr>
              <a:xfrm rot="10800000">
                <a:off x="3413258" y="5510886"/>
                <a:ext cx="676986" cy="59690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cxnSp>
            <p:nvCxnSpPr>
              <p:cNvPr id="12" name="直線コネクタ 9"/>
              <p:cNvCxnSpPr/>
              <p:nvPr/>
            </p:nvCxnSpPr>
            <p:spPr>
              <a:xfrm rot="5400000">
                <a:off x="3526020" y="5416083"/>
                <a:ext cx="182779" cy="99965"/>
              </a:xfrm>
              <a:prstGeom prst="line">
                <a:avLst/>
              </a:prstGeom>
              <a:ln>
                <a:solidFill>
                  <a:schemeClr val="tx1">
                    <a:lumMod val="85000"/>
                    <a:lumOff val="15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直線コネクタ 10"/>
              <p:cNvCxnSpPr/>
              <p:nvPr/>
            </p:nvCxnSpPr>
            <p:spPr>
              <a:xfrm rot="16200000" flipH="1">
                <a:off x="3585287" y="6114584"/>
                <a:ext cx="182779" cy="99965"/>
              </a:xfrm>
              <a:prstGeom prst="line">
                <a:avLst/>
              </a:prstGeom>
              <a:ln>
                <a:solidFill>
                  <a:schemeClr val="tx1">
                    <a:lumMod val="85000"/>
                    <a:lumOff val="15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直線コネクタ 11"/>
              <p:cNvCxnSpPr/>
              <p:nvPr/>
            </p:nvCxnSpPr>
            <p:spPr>
              <a:xfrm rot="5400000">
                <a:off x="3772097" y="5319301"/>
                <a:ext cx="182779" cy="99965"/>
              </a:xfrm>
              <a:prstGeom prst="line">
                <a:avLst/>
              </a:prstGeom>
              <a:ln>
                <a:solidFill>
                  <a:schemeClr val="tx1">
                    <a:lumMod val="85000"/>
                    <a:lumOff val="15000"/>
                  </a:schemeClr>
                </a:solidFill>
              </a:ln>
              <a:effectLst/>
            </p:spPr>
            <p:style>
              <a:lnRef idx="2">
                <a:schemeClr val="accent1"/>
              </a:lnRef>
              <a:fillRef idx="0">
                <a:schemeClr val="accent1"/>
              </a:fillRef>
              <a:effectRef idx="1">
                <a:schemeClr val="accent1"/>
              </a:effectRef>
              <a:fontRef idx="minor">
                <a:schemeClr val="tx1"/>
              </a:fontRef>
            </p:style>
          </p:cxnSp>
          <p:cxnSp>
            <p:nvCxnSpPr>
              <p:cNvPr id="15" name="直線コネクタ 12"/>
              <p:cNvCxnSpPr/>
              <p:nvPr/>
            </p:nvCxnSpPr>
            <p:spPr>
              <a:xfrm rot="16200000" flipH="1">
                <a:off x="3868404" y="6239872"/>
                <a:ext cx="182779" cy="99965"/>
              </a:xfrm>
              <a:prstGeom prst="line">
                <a:avLst/>
              </a:prstGeom>
              <a:ln>
                <a:solidFill>
                  <a:schemeClr val="tx1">
                    <a:lumMod val="85000"/>
                    <a:lumOff val="15000"/>
                  </a:schemeClr>
                </a:solidFill>
              </a:ln>
              <a:effectLst/>
            </p:spPr>
            <p:style>
              <a:lnRef idx="2">
                <a:schemeClr val="accent1"/>
              </a:lnRef>
              <a:fillRef idx="0">
                <a:schemeClr val="accent1"/>
              </a:fillRef>
              <a:effectRef idx="1">
                <a:schemeClr val="accent1"/>
              </a:effectRef>
              <a:fontRef idx="minor">
                <a:schemeClr val="tx1"/>
              </a:fontRef>
            </p:style>
          </p:cxnSp>
        </p:grpSp>
        <p:cxnSp>
          <p:nvCxnSpPr>
            <p:cNvPr id="17" name="直線コネクタ 16"/>
            <p:cNvCxnSpPr/>
            <p:nvPr/>
          </p:nvCxnSpPr>
          <p:spPr>
            <a:xfrm>
              <a:off x="1506535" y="653193"/>
              <a:ext cx="3728965" cy="0"/>
            </a:xfrm>
            <a:prstGeom prst="line">
              <a:avLst/>
            </a:prstGeom>
            <a:ln w="101600">
              <a:solidFill>
                <a:schemeClr val="accent1"/>
              </a:solidFill>
            </a:ln>
            <a:effectLst/>
          </p:spPr>
          <p:style>
            <a:lnRef idx="2">
              <a:schemeClr val="accent1"/>
            </a:lnRef>
            <a:fillRef idx="0">
              <a:schemeClr val="accent1"/>
            </a:fillRef>
            <a:effectRef idx="1">
              <a:schemeClr val="accent1"/>
            </a:effectRef>
            <a:fontRef idx="minor">
              <a:schemeClr val="tx1"/>
            </a:fontRef>
          </p:style>
        </p:cxnSp>
        <p:grpSp>
          <p:nvGrpSpPr>
            <p:cNvPr id="48" name="Group 47"/>
            <p:cNvGrpSpPr>
              <a:grpSpLocks noChangeAspect="1"/>
            </p:cNvGrpSpPr>
            <p:nvPr/>
          </p:nvGrpSpPr>
          <p:grpSpPr>
            <a:xfrm>
              <a:off x="2350431" y="1263493"/>
              <a:ext cx="1966110" cy="515331"/>
              <a:chOff x="2168512" y="1835696"/>
              <a:chExt cx="2915792" cy="764250"/>
            </a:xfrm>
          </p:grpSpPr>
          <p:cxnSp>
            <p:nvCxnSpPr>
              <p:cNvPr id="18" name="直線コネクタ 18"/>
              <p:cNvCxnSpPr/>
              <p:nvPr/>
            </p:nvCxnSpPr>
            <p:spPr>
              <a:xfrm>
                <a:off x="2168512" y="1843307"/>
                <a:ext cx="353746" cy="1588"/>
              </a:xfrm>
              <a:prstGeom prst="line">
                <a:avLst/>
              </a:prstGeom>
              <a:ln w="73025">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19" name="直線コネクタ 19"/>
              <p:cNvCxnSpPr/>
              <p:nvPr/>
            </p:nvCxnSpPr>
            <p:spPr>
              <a:xfrm>
                <a:off x="2652208" y="1995707"/>
                <a:ext cx="353746" cy="1588"/>
              </a:xfrm>
              <a:prstGeom prst="line">
                <a:avLst/>
              </a:prstGeom>
              <a:ln w="73025">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20" name="直線コネクタ 20"/>
              <p:cNvCxnSpPr/>
              <p:nvPr/>
            </p:nvCxnSpPr>
            <p:spPr>
              <a:xfrm>
                <a:off x="3135904" y="2148107"/>
                <a:ext cx="353746" cy="1588"/>
              </a:xfrm>
              <a:prstGeom prst="line">
                <a:avLst/>
              </a:prstGeom>
              <a:ln w="73025">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21" name="直線コネクタ 21"/>
              <p:cNvCxnSpPr/>
              <p:nvPr/>
            </p:nvCxnSpPr>
            <p:spPr>
              <a:xfrm>
                <a:off x="3619600" y="2300507"/>
                <a:ext cx="353746" cy="1588"/>
              </a:xfrm>
              <a:prstGeom prst="line">
                <a:avLst/>
              </a:prstGeom>
              <a:ln w="73025">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22" name="直線コネクタ 22"/>
              <p:cNvCxnSpPr/>
              <p:nvPr/>
            </p:nvCxnSpPr>
            <p:spPr>
              <a:xfrm>
                <a:off x="3367082" y="1946782"/>
                <a:ext cx="353746" cy="1588"/>
              </a:xfrm>
              <a:prstGeom prst="line">
                <a:avLst/>
              </a:prstGeom>
              <a:ln w="73025">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24" name="直線コネクタ 24"/>
              <p:cNvCxnSpPr/>
              <p:nvPr/>
            </p:nvCxnSpPr>
            <p:spPr>
              <a:xfrm>
                <a:off x="2484735" y="2279190"/>
                <a:ext cx="353746" cy="1588"/>
              </a:xfrm>
              <a:prstGeom prst="line">
                <a:avLst/>
              </a:prstGeom>
              <a:ln w="73025">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25" name="直線コネクタ 25"/>
              <p:cNvCxnSpPr/>
              <p:nvPr/>
            </p:nvCxnSpPr>
            <p:spPr>
              <a:xfrm>
                <a:off x="2747565" y="2560423"/>
                <a:ext cx="353746" cy="1588"/>
              </a:xfrm>
              <a:prstGeom prst="line">
                <a:avLst/>
              </a:prstGeom>
              <a:ln w="73025">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26" name="直線コネクタ 26"/>
              <p:cNvCxnSpPr/>
              <p:nvPr/>
            </p:nvCxnSpPr>
            <p:spPr>
              <a:xfrm>
                <a:off x="3240461" y="2464362"/>
                <a:ext cx="353746" cy="1588"/>
              </a:xfrm>
              <a:prstGeom prst="line">
                <a:avLst/>
              </a:prstGeom>
              <a:ln w="73025">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27" name="直線コネクタ 27"/>
              <p:cNvCxnSpPr/>
              <p:nvPr/>
            </p:nvCxnSpPr>
            <p:spPr>
              <a:xfrm>
                <a:off x="3751762" y="2598358"/>
                <a:ext cx="353746" cy="1588"/>
              </a:xfrm>
              <a:prstGeom prst="line">
                <a:avLst/>
              </a:prstGeom>
              <a:ln w="73025">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28" name="直線コネクタ 28"/>
              <p:cNvCxnSpPr/>
              <p:nvPr/>
            </p:nvCxnSpPr>
            <p:spPr>
              <a:xfrm>
                <a:off x="3996185" y="2097397"/>
                <a:ext cx="353746" cy="1588"/>
              </a:xfrm>
              <a:prstGeom prst="line">
                <a:avLst/>
              </a:prstGeom>
              <a:ln w="73025">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29" name="直線コネクタ 29"/>
              <p:cNvCxnSpPr/>
              <p:nvPr/>
            </p:nvCxnSpPr>
            <p:spPr>
              <a:xfrm>
                <a:off x="4038149" y="1835696"/>
                <a:ext cx="353746" cy="1588"/>
              </a:xfrm>
              <a:prstGeom prst="line">
                <a:avLst/>
              </a:prstGeom>
              <a:ln w="73025">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30" name="直線コネクタ 30"/>
              <p:cNvCxnSpPr/>
              <p:nvPr/>
            </p:nvCxnSpPr>
            <p:spPr>
              <a:xfrm>
                <a:off x="4181342" y="2346987"/>
                <a:ext cx="353746" cy="1588"/>
              </a:xfrm>
              <a:prstGeom prst="line">
                <a:avLst/>
              </a:prstGeom>
              <a:ln w="73025">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31" name="直線コネクタ 31"/>
              <p:cNvCxnSpPr/>
              <p:nvPr/>
            </p:nvCxnSpPr>
            <p:spPr>
              <a:xfrm>
                <a:off x="4333738" y="2554603"/>
                <a:ext cx="353746" cy="1588"/>
              </a:xfrm>
              <a:prstGeom prst="line">
                <a:avLst/>
              </a:prstGeom>
              <a:ln w="73025">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32" name="直線コネクタ 32"/>
              <p:cNvCxnSpPr/>
              <p:nvPr/>
            </p:nvCxnSpPr>
            <p:spPr>
              <a:xfrm>
                <a:off x="4532148" y="2164070"/>
                <a:ext cx="353746" cy="1588"/>
              </a:xfrm>
              <a:prstGeom prst="line">
                <a:avLst/>
              </a:prstGeom>
              <a:ln w="73025">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33" name="直線コネクタ 33"/>
              <p:cNvCxnSpPr/>
              <p:nvPr/>
            </p:nvCxnSpPr>
            <p:spPr>
              <a:xfrm>
                <a:off x="4730558" y="2371686"/>
                <a:ext cx="353746" cy="1588"/>
              </a:xfrm>
              <a:prstGeom prst="line">
                <a:avLst/>
              </a:prstGeom>
              <a:ln w="73025">
                <a:solidFill>
                  <a:schemeClr val="accent1"/>
                </a:solidFill>
              </a:ln>
              <a:effectLst/>
            </p:spPr>
            <p:style>
              <a:lnRef idx="2">
                <a:schemeClr val="accent1"/>
              </a:lnRef>
              <a:fillRef idx="0">
                <a:schemeClr val="accent1"/>
              </a:fillRef>
              <a:effectRef idx="1">
                <a:schemeClr val="accent1"/>
              </a:effectRef>
              <a:fontRef idx="minor">
                <a:schemeClr val="tx1"/>
              </a:fontRef>
            </p:style>
          </p:cxnSp>
        </p:grpSp>
        <p:sp>
          <p:nvSpPr>
            <p:cNvPr id="34" name="テキスト ボックス 34"/>
            <p:cNvSpPr txBox="1"/>
            <p:nvPr/>
          </p:nvSpPr>
          <p:spPr>
            <a:xfrm>
              <a:off x="1394382" y="794298"/>
              <a:ext cx="1439727" cy="284983"/>
            </a:xfrm>
            <a:prstGeom prst="rect">
              <a:avLst/>
            </a:prstGeom>
            <a:noFill/>
          </p:spPr>
          <p:txBody>
            <a:bodyPr wrap="none" rtlCol="0">
              <a:spAutoFit/>
            </a:bodyPr>
            <a:lstStyle/>
            <a:p>
              <a:r>
                <a:rPr lang="en-US" altLang="ja-JP" sz="1200" dirty="0">
                  <a:latin typeface="Helvetica"/>
                  <a:ea typeface="ヒラギノ角ゴ Pro W3"/>
                  <a:cs typeface="Helvetica"/>
                </a:rPr>
                <a:t>Random </a:t>
              </a:r>
              <a:r>
                <a:rPr lang="en-US" altLang="ja-JP" sz="1200" dirty="0" smtClean="0">
                  <a:latin typeface="Helvetica"/>
                  <a:ea typeface="ヒラギノ角ゴ Pro W3"/>
                  <a:cs typeface="Helvetica"/>
                </a:rPr>
                <a:t>shearing</a:t>
              </a:r>
              <a:endParaRPr kumimoji="1" lang="ja-JP" altLang="en-US" sz="1200" dirty="0">
                <a:latin typeface="Helvetica"/>
                <a:ea typeface="ヒラギノ角ゴ Pro W3"/>
                <a:cs typeface="Helvetica"/>
              </a:endParaRPr>
            </a:p>
          </p:txBody>
        </p:sp>
        <p:sp>
          <p:nvSpPr>
            <p:cNvPr id="35" name="テキスト ボックス 35"/>
            <p:cNvSpPr txBox="1"/>
            <p:nvPr/>
          </p:nvSpPr>
          <p:spPr>
            <a:xfrm>
              <a:off x="4392982" y="1381110"/>
              <a:ext cx="2045655" cy="284983"/>
            </a:xfrm>
            <a:prstGeom prst="rect">
              <a:avLst/>
            </a:prstGeom>
            <a:noFill/>
          </p:spPr>
          <p:txBody>
            <a:bodyPr wrap="none" rtlCol="0">
              <a:spAutoFit/>
            </a:bodyPr>
            <a:lstStyle/>
            <a:p>
              <a:r>
                <a:rPr kumimoji="1" lang="en-US" altLang="ja-JP" sz="1200" dirty="0" smtClean="0">
                  <a:latin typeface="Helvetica"/>
                  <a:ea typeface="ヒラギノ角ゴ Pro W3"/>
                  <a:cs typeface="Helvetica"/>
                </a:rPr>
                <a:t>DNA fragments (≥ 100 Kb)</a:t>
              </a:r>
              <a:endParaRPr kumimoji="1" lang="ja-JP" altLang="en-US" sz="1200" dirty="0">
                <a:latin typeface="Helvetica"/>
                <a:ea typeface="ヒラギノ角ゴ Pro W3"/>
                <a:cs typeface="Helvetica"/>
              </a:endParaRPr>
            </a:p>
          </p:txBody>
        </p:sp>
        <p:sp>
          <p:nvSpPr>
            <p:cNvPr id="36" name="下矢印 36"/>
            <p:cNvSpPr/>
            <p:nvPr/>
          </p:nvSpPr>
          <p:spPr>
            <a:xfrm>
              <a:off x="3067159" y="815897"/>
              <a:ext cx="450648" cy="311974"/>
            </a:xfrm>
            <a:prstGeom prst="down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latin typeface="Helvetica"/>
                <a:cs typeface="Helvetica"/>
              </a:endParaRPr>
            </a:p>
          </p:txBody>
        </p:sp>
        <p:sp>
          <p:nvSpPr>
            <p:cNvPr id="37" name="下矢印 37"/>
            <p:cNvSpPr/>
            <p:nvPr/>
          </p:nvSpPr>
          <p:spPr>
            <a:xfrm>
              <a:off x="3072903" y="1944058"/>
              <a:ext cx="450648" cy="311974"/>
            </a:xfrm>
            <a:prstGeom prst="down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latin typeface="Helvetica"/>
                <a:cs typeface="Helvetica"/>
              </a:endParaRPr>
            </a:p>
          </p:txBody>
        </p:sp>
        <p:sp>
          <p:nvSpPr>
            <p:cNvPr id="42" name="テキスト ボックス 14"/>
            <p:cNvSpPr txBox="1"/>
            <p:nvPr/>
          </p:nvSpPr>
          <p:spPr>
            <a:xfrm>
              <a:off x="933396" y="2664856"/>
              <a:ext cx="1130616" cy="538301"/>
            </a:xfrm>
            <a:prstGeom prst="rect">
              <a:avLst/>
            </a:prstGeom>
            <a:noFill/>
            <a:effectLst/>
          </p:spPr>
          <p:txBody>
            <a:bodyPr wrap="none" rtlCol="0">
              <a:spAutoFit/>
            </a:bodyPr>
            <a:lstStyle/>
            <a:p>
              <a:pPr algn="r"/>
              <a:r>
                <a:rPr kumimoji="1" lang="en-US" altLang="ja-JP" sz="1400" dirty="0" err="1">
                  <a:solidFill>
                    <a:srgbClr val="000000"/>
                  </a:solidFill>
                  <a:latin typeface="Helvetica"/>
                  <a:ea typeface="ヒラギノ角ゴ Pro W3"/>
                  <a:cs typeface="Helvetica"/>
                </a:rPr>
                <a:t>pSMART</a:t>
              </a:r>
              <a:r>
                <a:rPr kumimoji="1" lang="en-US" altLang="ja-JP" sz="1400" dirty="0">
                  <a:solidFill>
                    <a:srgbClr val="000000"/>
                  </a:solidFill>
                  <a:latin typeface="Helvetica"/>
                  <a:ea typeface="ヒラギノ角ゴ Pro W3"/>
                  <a:cs typeface="Helvetica"/>
                </a:rPr>
                <a:t> </a:t>
              </a:r>
              <a:endParaRPr kumimoji="1" lang="en-US" altLang="ja-JP" sz="1400" dirty="0" smtClean="0">
                <a:solidFill>
                  <a:srgbClr val="000000"/>
                </a:solidFill>
                <a:latin typeface="Helvetica"/>
                <a:ea typeface="ヒラギノ角ゴ Pro W3"/>
                <a:cs typeface="Helvetica"/>
              </a:endParaRPr>
            </a:p>
            <a:p>
              <a:pPr algn="r"/>
              <a:r>
                <a:rPr kumimoji="1" lang="en-US" altLang="ja-JP" sz="1400" dirty="0" smtClean="0">
                  <a:solidFill>
                    <a:srgbClr val="000000"/>
                  </a:solidFill>
                  <a:latin typeface="Helvetica"/>
                  <a:ea typeface="ヒラギノ角ゴ Pro W3"/>
                  <a:cs typeface="Helvetica"/>
                </a:rPr>
                <a:t>BAC </a:t>
              </a:r>
              <a:r>
                <a:rPr kumimoji="1" lang="en-US" altLang="ja-JP" sz="1400" dirty="0">
                  <a:solidFill>
                    <a:srgbClr val="000000"/>
                  </a:solidFill>
                  <a:latin typeface="Helvetica"/>
                  <a:ea typeface="ヒラギノ角ゴ Pro W3"/>
                  <a:cs typeface="Helvetica"/>
                </a:rPr>
                <a:t>vecto</a:t>
              </a:r>
              <a:r>
                <a:rPr kumimoji="1" lang="en-US" altLang="ja-JP" sz="1400" dirty="0">
                  <a:solidFill>
                    <a:schemeClr val="tx1">
                      <a:lumMod val="65000"/>
                      <a:lumOff val="35000"/>
                    </a:schemeClr>
                  </a:solidFill>
                  <a:latin typeface="Helvetica"/>
                  <a:ea typeface="ヒラギノ角ゴ Pro W3"/>
                  <a:cs typeface="Helvetica"/>
                </a:rPr>
                <a:t>r</a:t>
              </a:r>
              <a:endParaRPr kumimoji="1" lang="ja-JP" altLang="en-US" sz="1400" dirty="0">
                <a:solidFill>
                  <a:schemeClr val="tx1">
                    <a:lumMod val="65000"/>
                    <a:lumOff val="35000"/>
                  </a:schemeClr>
                </a:solidFill>
                <a:latin typeface="Helvetica"/>
                <a:ea typeface="ヒラギノ角ゴ Pro W3"/>
                <a:cs typeface="Helvetica"/>
              </a:endParaRPr>
            </a:p>
          </p:txBody>
        </p:sp>
        <p:sp>
          <p:nvSpPr>
            <p:cNvPr id="49" name="テキスト ボックス 34"/>
            <p:cNvSpPr txBox="1"/>
            <p:nvPr/>
          </p:nvSpPr>
          <p:spPr>
            <a:xfrm>
              <a:off x="1764799" y="251520"/>
              <a:ext cx="3198141" cy="316648"/>
            </a:xfrm>
            <a:prstGeom prst="rect">
              <a:avLst/>
            </a:prstGeom>
            <a:noFill/>
          </p:spPr>
          <p:txBody>
            <a:bodyPr wrap="none" rtlCol="0">
              <a:spAutoFit/>
            </a:bodyPr>
            <a:lstStyle/>
            <a:p>
              <a:r>
                <a:rPr lang="en-US" altLang="ja-JP" sz="1400" dirty="0" smtClean="0">
                  <a:latin typeface="Helvetica"/>
                  <a:ea typeface="ヒラギノ角ゴ Pro W3"/>
                  <a:cs typeface="Helvetica"/>
                </a:rPr>
                <a:t>High molecular weight genomic DNA</a:t>
              </a:r>
              <a:endParaRPr kumimoji="1" lang="ja-JP" altLang="en-US" sz="1400" dirty="0">
                <a:latin typeface="Helvetica"/>
                <a:ea typeface="ヒラギノ角ゴ Pro W3"/>
                <a:cs typeface="Helvetica"/>
              </a:endParaRPr>
            </a:p>
          </p:txBody>
        </p:sp>
        <p:grpSp>
          <p:nvGrpSpPr>
            <p:cNvPr id="486" name="Group 485"/>
            <p:cNvGrpSpPr>
              <a:grpSpLocks noChangeAspect="1"/>
            </p:cNvGrpSpPr>
            <p:nvPr/>
          </p:nvGrpSpPr>
          <p:grpSpPr>
            <a:xfrm>
              <a:off x="934888" y="3958164"/>
              <a:ext cx="4013843" cy="1215300"/>
              <a:chOff x="515601" y="4647834"/>
              <a:chExt cx="5115633" cy="1548893"/>
            </a:xfrm>
          </p:grpSpPr>
          <p:sp>
            <p:nvSpPr>
              <p:cNvPr id="312" name="テキスト ボックス 3"/>
              <p:cNvSpPr txBox="1"/>
              <p:nvPr/>
            </p:nvSpPr>
            <p:spPr>
              <a:xfrm>
                <a:off x="613869" y="5864931"/>
                <a:ext cx="784367" cy="322852"/>
              </a:xfrm>
              <a:prstGeom prst="rect">
                <a:avLst/>
              </a:prstGeom>
              <a:noFill/>
            </p:spPr>
            <p:txBody>
              <a:bodyPr wrap="none" rtlCol="0">
                <a:spAutoFit/>
              </a:bodyPr>
              <a:lstStyle/>
              <a:p>
                <a:pPr algn="ctr"/>
                <a:r>
                  <a:rPr kumimoji="1" lang="en-US" altLang="ja-JP" sz="1000" dirty="0">
                    <a:latin typeface="Helvetica"/>
                    <a:ea typeface="ヒラギノ角ゴ Pro W3"/>
                    <a:cs typeface="Helvetica"/>
                  </a:rPr>
                  <a:t>clone 1</a:t>
                </a:r>
                <a:endParaRPr kumimoji="1" lang="ja-JP" altLang="en-US" sz="1000" dirty="0">
                  <a:latin typeface="Helvetica"/>
                  <a:ea typeface="ヒラギノ角ゴ Pro W3"/>
                  <a:cs typeface="Helvetica"/>
                </a:endParaRPr>
              </a:p>
            </p:txBody>
          </p:sp>
          <p:grpSp>
            <p:nvGrpSpPr>
              <p:cNvPr id="313" name="図形グループ 50"/>
              <p:cNvGrpSpPr/>
              <p:nvPr/>
            </p:nvGrpSpPr>
            <p:grpSpPr>
              <a:xfrm>
                <a:off x="667647" y="4647834"/>
                <a:ext cx="508973" cy="322671"/>
                <a:chOff x="934647" y="1018618"/>
                <a:chExt cx="596850" cy="378382"/>
              </a:xfrm>
            </p:grpSpPr>
            <p:sp>
              <p:nvSpPr>
                <p:cNvPr id="314" name="円/楕円 5"/>
                <p:cNvSpPr/>
                <p:nvPr/>
              </p:nvSpPr>
              <p:spPr>
                <a:xfrm>
                  <a:off x="1045208" y="1055019"/>
                  <a:ext cx="486289" cy="302052"/>
                </a:xfrm>
                <a:prstGeom prst="ellipse">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15" name="正方形/長方形 6"/>
                <p:cNvSpPr/>
                <p:nvPr/>
              </p:nvSpPr>
              <p:spPr>
                <a:xfrm rot="1661129">
                  <a:off x="1012245" y="1085472"/>
                  <a:ext cx="42239" cy="92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16" name="円/楕円 7"/>
                <p:cNvSpPr/>
                <p:nvPr/>
              </p:nvSpPr>
              <p:spPr>
                <a:xfrm>
                  <a:off x="934647" y="1137805"/>
                  <a:ext cx="150974" cy="150973"/>
                </a:xfrm>
                <a:prstGeom prst="ellipse">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17" name="正方形/長方形 8"/>
                <p:cNvSpPr/>
                <p:nvPr/>
              </p:nvSpPr>
              <p:spPr>
                <a:xfrm rot="17852367">
                  <a:off x="977252" y="1096604"/>
                  <a:ext cx="187657" cy="31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18" name="正方形/長方形 9"/>
                <p:cNvSpPr/>
                <p:nvPr/>
              </p:nvSpPr>
              <p:spPr>
                <a:xfrm rot="14158707">
                  <a:off x="975651" y="1278150"/>
                  <a:ext cx="204372" cy="333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19" name="正方形/長方形 10"/>
                <p:cNvSpPr/>
                <p:nvPr/>
              </p:nvSpPr>
              <p:spPr>
                <a:xfrm rot="10800000">
                  <a:off x="1047768" y="1137900"/>
                  <a:ext cx="57068" cy="1385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20" name="正方形/長方形 11"/>
                <p:cNvSpPr/>
                <p:nvPr/>
              </p:nvSpPr>
              <p:spPr>
                <a:xfrm rot="10800000">
                  <a:off x="996470" y="1150627"/>
                  <a:ext cx="133390" cy="117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sp>
            <p:nvSpPr>
              <p:cNvPr id="321" name="テキスト ボックス 12"/>
              <p:cNvSpPr txBox="1"/>
              <p:nvPr/>
            </p:nvSpPr>
            <p:spPr>
              <a:xfrm>
                <a:off x="1623383" y="5873875"/>
                <a:ext cx="784367" cy="322852"/>
              </a:xfrm>
              <a:prstGeom prst="rect">
                <a:avLst/>
              </a:prstGeom>
              <a:noFill/>
            </p:spPr>
            <p:txBody>
              <a:bodyPr wrap="none" rtlCol="0">
                <a:spAutoFit/>
              </a:bodyPr>
              <a:lstStyle/>
              <a:p>
                <a:pPr algn="ctr"/>
                <a:r>
                  <a:rPr kumimoji="1" lang="en-US" altLang="ja-JP" sz="1000" dirty="0">
                    <a:latin typeface="Helvetica"/>
                    <a:ea typeface="ヒラギノ角ゴ Pro W3"/>
                    <a:cs typeface="Helvetica"/>
                  </a:rPr>
                  <a:t>clone 2</a:t>
                </a:r>
                <a:endParaRPr kumimoji="1" lang="ja-JP" altLang="en-US" sz="1000" dirty="0">
                  <a:latin typeface="Helvetica"/>
                  <a:ea typeface="ヒラギノ角ゴ Pro W3"/>
                  <a:cs typeface="Helvetica"/>
                </a:endParaRPr>
              </a:p>
            </p:txBody>
          </p:sp>
          <p:grpSp>
            <p:nvGrpSpPr>
              <p:cNvPr id="322" name="図形グループ 108"/>
              <p:cNvGrpSpPr/>
              <p:nvPr/>
            </p:nvGrpSpPr>
            <p:grpSpPr>
              <a:xfrm>
                <a:off x="1750211" y="4656776"/>
                <a:ext cx="508973" cy="322670"/>
                <a:chOff x="934647" y="1018618"/>
                <a:chExt cx="596850" cy="378382"/>
              </a:xfrm>
            </p:grpSpPr>
            <p:sp>
              <p:nvSpPr>
                <p:cNvPr id="323" name="円/楕円 14"/>
                <p:cNvSpPr/>
                <p:nvPr/>
              </p:nvSpPr>
              <p:spPr>
                <a:xfrm>
                  <a:off x="1045208" y="1055019"/>
                  <a:ext cx="486289" cy="302052"/>
                </a:xfrm>
                <a:prstGeom prst="ellipse">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24" name="正方形/長方形 15"/>
                <p:cNvSpPr/>
                <p:nvPr/>
              </p:nvSpPr>
              <p:spPr>
                <a:xfrm rot="1661129">
                  <a:off x="1012245" y="1085472"/>
                  <a:ext cx="42239" cy="92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25" name="円/楕円 16"/>
                <p:cNvSpPr/>
                <p:nvPr/>
              </p:nvSpPr>
              <p:spPr>
                <a:xfrm>
                  <a:off x="934647" y="1137805"/>
                  <a:ext cx="150974" cy="150973"/>
                </a:xfrm>
                <a:prstGeom prst="ellipse">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26" name="正方形/長方形 17"/>
                <p:cNvSpPr/>
                <p:nvPr/>
              </p:nvSpPr>
              <p:spPr>
                <a:xfrm rot="17852367">
                  <a:off x="977252" y="1096604"/>
                  <a:ext cx="187657" cy="31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27" name="正方形/長方形 18"/>
                <p:cNvSpPr/>
                <p:nvPr/>
              </p:nvSpPr>
              <p:spPr>
                <a:xfrm rot="14158707">
                  <a:off x="975651" y="1278150"/>
                  <a:ext cx="204372" cy="333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28" name="正方形/長方形 19"/>
                <p:cNvSpPr/>
                <p:nvPr/>
              </p:nvSpPr>
              <p:spPr>
                <a:xfrm rot="10800000">
                  <a:off x="1047768" y="1137900"/>
                  <a:ext cx="57068" cy="1385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29" name="正方形/長方形 20"/>
                <p:cNvSpPr/>
                <p:nvPr/>
              </p:nvSpPr>
              <p:spPr>
                <a:xfrm rot="10800000">
                  <a:off x="996470" y="1150627"/>
                  <a:ext cx="133390" cy="117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sp>
            <p:nvSpPr>
              <p:cNvPr id="330" name="テキスト ボックス 21"/>
              <p:cNvSpPr txBox="1"/>
              <p:nvPr/>
            </p:nvSpPr>
            <p:spPr>
              <a:xfrm>
                <a:off x="2778995" y="5873874"/>
                <a:ext cx="784367" cy="322852"/>
              </a:xfrm>
              <a:prstGeom prst="rect">
                <a:avLst/>
              </a:prstGeom>
              <a:noFill/>
            </p:spPr>
            <p:txBody>
              <a:bodyPr wrap="none" rtlCol="0">
                <a:spAutoFit/>
              </a:bodyPr>
              <a:lstStyle/>
              <a:p>
                <a:pPr algn="ctr"/>
                <a:r>
                  <a:rPr kumimoji="1" lang="en-US" altLang="ja-JP" sz="1000">
                    <a:latin typeface="Helvetica"/>
                    <a:ea typeface="ヒラギノ角ゴ Pro W3"/>
                    <a:cs typeface="Helvetica"/>
                  </a:rPr>
                  <a:t>clone 3</a:t>
                </a:r>
                <a:endParaRPr kumimoji="1" lang="ja-JP" altLang="en-US" sz="1000">
                  <a:latin typeface="Helvetica"/>
                  <a:ea typeface="ヒラギノ角ゴ Pro W3"/>
                  <a:cs typeface="Helvetica"/>
                </a:endParaRPr>
              </a:p>
            </p:txBody>
          </p:sp>
          <p:grpSp>
            <p:nvGrpSpPr>
              <p:cNvPr id="331" name="図形グループ 151"/>
              <p:cNvGrpSpPr/>
              <p:nvPr/>
            </p:nvGrpSpPr>
            <p:grpSpPr>
              <a:xfrm>
                <a:off x="2832775" y="4656776"/>
                <a:ext cx="508973" cy="322670"/>
                <a:chOff x="934647" y="1018618"/>
                <a:chExt cx="596850" cy="378382"/>
              </a:xfrm>
            </p:grpSpPr>
            <p:sp>
              <p:nvSpPr>
                <p:cNvPr id="332" name="円/楕円 23"/>
                <p:cNvSpPr/>
                <p:nvPr/>
              </p:nvSpPr>
              <p:spPr>
                <a:xfrm>
                  <a:off x="1045208" y="1055019"/>
                  <a:ext cx="486289" cy="302052"/>
                </a:xfrm>
                <a:prstGeom prst="ellipse">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33" name="正方形/長方形 24"/>
                <p:cNvSpPr/>
                <p:nvPr/>
              </p:nvSpPr>
              <p:spPr>
                <a:xfrm rot="1661129">
                  <a:off x="1012245" y="1085472"/>
                  <a:ext cx="42239" cy="92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34" name="円/楕円 25"/>
                <p:cNvSpPr/>
                <p:nvPr/>
              </p:nvSpPr>
              <p:spPr>
                <a:xfrm>
                  <a:off x="934647" y="1137805"/>
                  <a:ext cx="150974" cy="150973"/>
                </a:xfrm>
                <a:prstGeom prst="ellipse">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35" name="正方形/長方形 26"/>
                <p:cNvSpPr/>
                <p:nvPr/>
              </p:nvSpPr>
              <p:spPr>
                <a:xfrm rot="17852367">
                  <a:off x="977252" y="1096604"/>
                  <a:ext cx="187657" cy="31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36" name="正方形/長方形 27"/>
                <p:cNvSpPr/>
                <p:nvPr/>
              </p:nvSpPr>
              <p:spPr>
                <a:xfrm rot="14158707">
                  <a:off x="975651" y="1278150"/>
                  <a:ext cx="204372" cy="333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37" name="正方形/長方形 28"/>
                <p:cNvSpPr/>
                <p:nvPr/>
              </p:nvSpPr>
              <p:spPr>
                <a:xfrm rot="10800000">
                  <a:off x="1047768" y="1137900"/>
                  <a:ext cx="57068" cy="1385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38" name="正方形/長方形 29"/>
                <p:cNvSpPr/>
                <p:nvPr/>
              </p:nvSpPr>
              <p:spPr>
                <a:xfrm rot="10800000">
                  <a:off x="996470" y="1150627"/>
                  <a:ext cx="133390" cy="117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sp>
            <p:nvSpPr>
              <p:cNvPr id="339" name="テキスト ボックス 30"/>
              <p:cNvSpPr txBox="1"/>
              <p:nvPr/>
            </p:nvSpPr>
            <p:spPr>
              <a:xfrm>
                <a:off x="4750113" y="5873874"/>
                <a:ext cx="881121" cy="322852"/>
              </a:xfrm>
              <a:prstGeom prst="rect">
                <a:avLst/>
              </a:prstGeom>
              <a:noFill/>
            </p:spPr>
            <p:txBody>
              <a:bodyPr wrap="none" rtlCol="0">
                <a:spAutoFit/>
              </a:bodyPr>
              <a:lstStyle/>
              <a:p>
                <a:pPr algn="ctr"/>
                <a:r>
                  <a:rPr kumimoji="1" lang="en-US" altLang="ja-JP" sz="1000">
                    <a:latin typeface="Helvetica"/>
                    <a:ea typeface="ヒラギノ角ゴ Pro W3"/>
                    <a:cs typeface="Helvetica"/>
                  </a:rPr>
                  <a:t>clone 96</a:t>
                </a:r>
                <a:endParaRPr kumimoji="1" lang="ja-JP" altLang="en-US" sz="1000">
                  <a:latin typeface="Helvetica"/>
                  <a:ea typeface="ヒラギノ角ゴ Pro W3"/>
                  <a:cs typeface="Helvetica"/>
                </a:endParaRPr>
              </a:p>
            </p:txBody>
          </p:sp>
          <p:grpSp>
            <p:nvGrpSpPr>
              <p:cNvPr id="340" name="図形グループ 194"/>
              <p:cNvGrpSpPr/>
              <p:nvPr/>
            </p:nvGrpSpPr>
            <p:grpSpPr>
              <a:xfrm>
                <a:off x="4842309" y="4656776"/>
                <a:ext cx="508973" cy="322670"/>
                <a:chOff x="934647" y="1018618"/>
                <a:chExt cx="596850" cy="378382"/>
              </a:xfrm>
            </p:grpSpPr>
            <p:sp>
              <p:nvSpPr>
                <p:cNvPr id="341" name="円/楕円 32"/>
                <p:cNvSpPr/>
                <p:nvPr/>
              </p:nvSpPr>
              <p:spPr>
                <a:xfrm>
                  <a:off x="1045208" y="1055019"/>
                  <a:ext cx="486289" cy="302052"/>
                </a:xfrm>
                <a:prstGeom prst="ellipse">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42" name="正方形/長方形 33"/>
                <p:cNvSpPr/>
                <p:nvPr/>
              </p:nvSpPr>
              <p:spPr>
                <a:xfrm rot="1661129">
                  <a:off x="1012245" y="1085472"/>
                  <a:ext cx="42239" cy="92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43" name="円/楕円 34"/>
                <p:cNvSpPr/>
                <p:nvPr/>
              </p:nvSpPr>
              <p:spPr>
                <a:xfrm>
                  <a:off x="934647" y="1137805"/>
                  <a:ext cx="150974" cy="150973"/>
                </a:xfrm>
                <a:prstGeom prst="ellipse">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44" name="正方形/長方形 35"/>
                <p:cNvSpPr/>
                <p:nvPr/>
              </p:nvSpPr>
              <p:spPr>
                <a:xfrm rot="17852367">
                  <a:off x="977252" y="1096604"/>
                  <a:ext cx="187657" cy="31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45" name="正方形/長方形 36"/>
                <p:cNvSpPr/>
                <p:nvPr/>
              </p:nvSpPr>
              <p:spPr>
                <a:xfrm rot="14158707">
                  <a:off x="975651" y="1278150"/>
                  <a:ext cx="204372" cy="333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46" name="正方形/長方形 37"/>
                <p:cNvSpPr/>
                <p:nvPr/>
              </p:nvSpPr>
              <p:spPr>
                <a:xfrm rot="10800000">
                  <a:off x="1047768" y="1137900"/>
                  <a:ext cx="57068" cy="1385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47" name="正方形/長方形 38"/>
                <p:cNvSpPr/>
                <p:nvPr/>
              </p:nvSpPr>
              <p:spPr>
                <a:xfrm rot="10800000">
                  <a:off x="996470" y="1150627"/>
                  <a:ext cx="133390" cy="117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sp>
            <p:nvSpPr>
              <p:cNvPr id="348" name="テキスト ボックス 39"/>
              <p:cNvSpPr txBox="1"/>
              <p:nvPr/>
            </p:nvSpPr>
            <p:spPr>
              <a:xfrm>
                <a:off x="3678055" y="5172716"/>
                <a:ext cx="1049273" cy="443922"/>
              </a:xfrm>
              <a:prstGeom prst="rect">
                <a:avLst/>
              </a:prstGeom>
              <a:noFill/>
            </p:spPr>
            <p:txBody>
              <a:bodyPr wrap="none" rtlCol="0">
                <a:spAutoFit/>
              </a:bodyPr>
              <a:lstStyle/>
              <a:p>
                <a:r>
                  <a:rPr kumimoji="1" lang="ja-JP" altLang="en-US" sz="1600" dirty="0">
                    <a:latin typeface="Helvetica"/>
                    <a:ea typeface="ヒラギノ角ゴ Pro W3"/>
                    <a:cs typeface="Helvetica"/>
                  </a:rPr>
                  <a:t>・・</a:t>
                </a:r>
                <a:r>
                  <a:rPr kumimoji="1" lang="ja-JP" altLang="en-US" sz="1600" dirty="0" smtClean="0">
                    <a:latin typeface="Helvetica"/>
                    <a:ea typeface="ヒラギノ角ゴ Pro W3"/>
                    <a:cs typeface="Helvetica"/>
                  </a:rPr>
                  <a:t>・</a:t>
                </a:r>
                <a:endParaRPr kumimoji="1" lang="ja-JP" altLang="en-US" sz="1600" dirty="0">
                  <a:latin typeface="Helvetica"/>
                  <a:ea typeface="ヒラギノ角ゴ Pro W3"/>
                  <a:cs typeface="Helvetica"/>
                </a:endParaRPr>
              </a:p>
            </p:txBody>
          </p:sp>
          <p:grpSp>
            <p:nvGrpSpPr>
              <p:cNvPr id="349" name="図形グループ 488"/>
              <p:cNvGrpSpPr/>
              <p:nvPr/>
            </p:nvGrpSpPr>
            <p:grpSpPr>
              <a:xfrm>
                <a:off x="515601" y="5104804"/>
                <a:ext cx="845762" cy="724348"/>
                <a:chOff x="1552130" y="1565375"/>
                <a:chExt cx="845762" cy="724348"/>
              </a:xfrm>
            </p:grpSpPr>
            <p:grpSp>
              <p:nvGrpSpPr>
                <p:cNvPr id="350" name="図形グループ 24"/>
                <p:cNvGrpSpPr/>
                <p:nvPr/>
              </p:nvGrpSpPr>
              <p:grpSpPr>
                <a:xfrm>
                  <a:off x="1552130" y="1698725"/>
                  <a:ext cx="283787" cy="179911"/>
                  <a:chOff x="934647" y="1018618"/>
                  <a:chExt cx="596850" cy="378382"/>
                </a:xfrm>
              </p:grpSpPr>
              <p:sp>
                <p:nvSpPr>
                  <p:cNvPr id="376" name="円/楕円 195"/>
                  <p:cNvSpPr/>
                  <p:nvPr/>
                </p:nvSpPr>
                <p:spPr>
                  <a:xfrm>
                    <a:off x="1045208" y="1055019"/>
                    <a:ext cx="486289" cy="302052"/>
                  </a:xfrm>
                  <a:prstGeom prst="ellipse">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77" name="正方形/長方形 196"/>
                  <p:cNvSpPr/>
                  <p:nvPr/>
                </p:nvSpPr>
                <p:spPr>
                  <a:xfrm rot="1661129">
                    <a:off x="1012245" y="1085472"/>
                    <a:ext cx="42239" cy="92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78" name="円/楕円 197"/>
                  <p:cNvSpPr/>
                  <p:nvPr/>
                </p:nvSpPr>
                <p:spPr>
                  <a:xfrm>
                    <a:off x="934647" y="1137805"/>
                    <a:ext cx="150974" cy="150973"/>
                  </a:xfrm>
                  <a:prstGeom prst="ellipse">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79" name="正方形/長方形 198"/>
                  <p:cNvSpPr/>
                  <p:nvPr/>
                </p:nvSpPr>
                <p:spPr>
                  <a:xfrm rot="17852367">
                    <a:off x="977252" y="1096604"/>
                    <a:ext cx="187657" cy="31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80" name="正方形/長方形 199"/>
                  <p:cNvSpPr/>
                  <p:nvPr/>
                </p:nvSpPr>
                <p:spPr>
                  <a:xfrm rot="14158707">
                    <a:off x="975651" y="1278150"/>
                    <a:ext cx="204372" cy="333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81" name="正方形/長方形 200"/>
                  <p:cNvSpPr/>
                  <p:nvPr/>
                </p:nvSpPr>
                <p:spPr>
                  <a:xfrm rot="10800000">
                    <a:off x="1047768" y="1137900"/>
                    <a:ext cx="57068" cy="1385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82" name="正方形/長方形 201"/>
                  <p:cNvSpPr/>
                  <p:nvPr/>
                </p:nvSpPr>
                <p:spPr>
                  <a:xfrm rot="10800000">
                    <a:off x="996470" y="1150627"/>
                    <a:ext cx="133390" cy="117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sp>
              <p:nvSpPr>
                <p:cNvPr id="351" name="円柱 48"/>
                <p:cNvSpPr/>
                <p:nvPr/>
              </p:nvSpPr>
              <p:spPr>
                <a:xfrm>
                  <a:off x="1565180" y="2021395"/>
                  <a:ext cx="804949" cy="268328"/>
                </a:xfrm>
                <a:prstGeom prst="can">
                  <a:avLst>
                    <a:gd name="adj" fmla="val 50000"/>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latin typeface="Helvetica"/>
                    <a:cs typeface="Helvetica"/>
                  </a:endParaRPr>
                </a:p>
              </p:txBody>
            </p:sp>
            <p:grpSp>
              <p:nvGrpSpPr>
                <p:cNvPr id="352" name="図形グループ 464"/>
                <p:cNvGrpSpPr/>
                <p:nvPr/>
              </p:nvGrpSpPr>
              <p:grpSpPr>
                <a:xfrm>
                  <a:off x="1739455" y="1565375"/>
                  <a:ext cx="283787" cy="179911"/>
                  <a:chOff x="934647" y="1018618"/>
                  <a:chExt cx="596850" cy="378382"/>
                </a:xfrm>
              </p:grpSpPr>
              <p:sp>
                <p:nvSpPr>
                  <p:cNvPr id="369" name="円/楕円 188"/>
                  <p:cNvSpPr/>
                  <p:nvPr/>
                </p:nvSpPr>
                <p:spPr>
                  <a:xfrm>
                    <a:off x="1045208" y="1055019"/>
                    <a:ext cx="486289" cy="302052"/>
                  </a:xfrm>
                  <a:prstGeom prst="ellipse">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70" name="正方形/長方形 189"/>
                  <p:cNvSpPr/>
                  <p:nvPr/>
                </p:nvSpPr>
                <p:spPr>
                  <a:xfrm rot="1661129">
                    <a:off x="1012245" y="1085472"/>
                    <a:ext cx="42239" cy="92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71" name="円/楕円 190"/>
                  <p:cNvSpPr/>
                  <p:nvPr/>
                </p:nvSpPr>
                <p:spPr>
                  <a:xfrm>
                    <a:off x="934647" y="1137805"/>
                    <a:ext cx="150974" cy="150973"/>
                  </a:xfrm>
                  <a:prstGeom prst="ellipse">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72" name="正方形/長方形 191"/>
                  <p:cNvSpPr/>
                  <p:nvPr/>
                </p:nvSpPr>
                <p:spPr>
                  <a:xfrm rot="17852367">
                    <a:off x="977252" y="1096604"/>
                    <a:ext cx="187657" cy="31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73" name="正方形/長方形 192"/>
                  <p:cNvSpPr/>
                  <p:nvPr/>
                </p:nvSpPr>
                <p:spPr>
                  <a:xfrm rot="14158707">
                    <a:off x="975651" y="1278150"/>
                    <a:ext cx="204372" cy="333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74" name="正方形/長方形 193"/>
                  <p:cNvSpPr/>
                  <p:nvPr/>
                </p:nvSpPr>
                <p:spPr>
                  <a:xfrm rot="10800000">
                    <a:off x="1047768" y="1137900"/>
                    <a:ext cx="57068" cy="1385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75" name="正方形/長方形 194"/>
                  <p:cNvSpPr/>
                  <p:nvPr/>
                </p:nvSpPr>
                <p:spPr>
                  <a:xfrm rot="10800000">
                    <a:off x="996470" y="1150627"/>
                    <a:ext cx="133390" cy="117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grpSp>
              <p:nvGrpSpPr>
                <p:cNvPr id="353" name="図形グループ 472"/>
                <p:cNvGrpSpPr/>
                <p:nvPr/>
              </p:nvGrpSpPr>
              <p:grpSpPr>
                <a:xfrm>
                  <a:off x="2114105" y="1711425"/>
                  <a:ext cx="283787" cy="179911"/>
                  <a:chOff x="934647" y="1018618"/>
                  <a:chExt cx="596850" cy="378382"/>
                </a:xfrm>
              </p:grpSpPr>
              <p:sp>
                <p:nvSpPr>
                  <p:cNvPr id="362" name="円/楕円 181"/>
                  <p:cNvSpPr/>
                  <p:nvPr/>
                </p:nvSpPr>
                <p:spPr>
                  <a:xfrm>
                    <a:off x="1045208" y="1055019"/>
                    <a:ext cx="486289" cy="302052"/>
                  </a:xfrm>
                  <a:prstGeom prst="ellipse">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63" name="正方形/長方形 182"/>
                  <p:cNvSpPr/>
                  <p:nvPr/>
                </p:nvSpPr>
                <p:spPr>
                  <a:xfrm rot="1661129">
                    <a:off x="1012245" y="1085472"/>
                    <a:ext cx="42239" cy="92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64" name="円/楕円 183"/>
                  <p:cNvSpPr/>
                  <p:nvPr/>
                </p:nvSpPr>
                <p:spPr>
                  <a:xfrm>
                    <a:off x="934647" y="1137805"/>
                    <a:ext cx="150974" cy="150973"/>
                  </a:xfrm>
                  <a:prstGeom prst="ellipse">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65" name="正方形/長方形 184"/>
                  <p:cNvSpPr/>
                  <p:nvPr/>
                </p:nvSpPr>
                <p:spPr>
                  <a:xfrm rot="17852367">
                    <a:off x="977252" y="1096604"/>
                    <a:ext cx="187657" cy="31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66" name="正方形/長方形 185"/>
                  <p:cNvSpPr/>
                  <p:nvPr/>
                </p:nvSpPr>
                <p:spPr>
                  <a:xfrm rot="14158707">
                    <a:off x="975651" y="1278150"/>
                    <a:ext cx="204372" cy="333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67" name="正方形/長方形 186"/>
                  <p:cNvSpPr/>
                  <p:nvPr/>
                </p:nvSpPr>
                <p:spPr>
                  <a:xfrm rot="10800000">
                    <a:off x="1047768" y="1137900"/>
                    <a:ext cx="57068" cy="1385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68" name="正方形/長方形 187"/>
                  <p:cNvSpPr/>
                  <p:nvPr/>
                </p:nvSpPr>
                <p:spPr>
                  <a:xfrm rot="10800000">
                    <a:off x="996470" y="1150627"/>
                    <a:ext cx="133390" cy="117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grpSp>
              <p:nvGrpSpPr>
                <p:cNvPr id="354" name="図形グループ 480"/>
                <p:cNvGrpSpPr/>
                <p:nvPr/>
              </p:nvGrpSpPr>
              <p:grpSpPr>
                <a:xfrm>
                  <a:off x="1837880" y="1822550"/>
                  <a:ext cx="283787" cy="179911"/>
                  <a:chOff x="934647" y="1018618"/>
                  <a:chExt cx="596850" cy="378382"/>
                </a:xfrm>
              </p:grpSpPr>
              <p:sp>
                <p:nvSpPr>
                  <p:cNvPr id="355" name="円/楕円 174"/>
                  <p:cNvSpPr/>
                  <p:nvPr/>
                </p:nvSpPr>
                <p:spPr>
                  <a:xfrm>
                    <a:off x="1045208" y="1055019"/>
                    <a:ext cx="486289" cy="302052"/>
                  </a:xfrm>
                  <a:prstGeom prst="ellipse">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56" name="正方形/長方形 175"/>
                  <p:cNvSpPr/>
                  <p:nvPr/>
                </p:nvSpPr>
                <p:spPr>
                  <a:xfrm rot="1661129">
                    <a:off x="1012245" y="1085472"/>
                    <a:ext cx="42239" cy="92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57" name="円/楕円 176"/>
                  <p:cNvSpPr/>
                  <p:nvPr/>
                </p:nvSpPr>
                <p:spPr>
                  <a:xfrm>
                    <a:off x="934647" y="1137805"/>
                    <a:ext cx="150974" cy="150973"/>
                  </a:xfrm>
                  <a:prstGeom prst="ellipse">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58" name="正方形/長方形 177"/>
                  <p:cNvSpPr/>
                  <p:nvPr/>
                </p:nvSpPr>
                <p:spPr>
                  <a:xfrm rot="17852367">
                    <a:off x="977252" y="1096604"/>
                    <a:ext cx="187657" cy="31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59" name="正方形/長方形 178"/>
                  <p:cNvSpPr/>
                  <p:nvPr/>
                </p:nvSpPr>
                <p:spPr>
                  <a:xfrm rot="14158707">
                    <a:off x="975651" y="1278150"/>
                    <a:ext cx="204372" cy="333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60" name="正方形/長方形 179"/>
                  <p:cNvSpPr/>
                  <p:nvPr/>
                </p:nvSpPr>
                <p:spPr>
                  <a:xfrm rot="10800000">
                    <a:off x="1047768" y="1137900"/>
                    <a:ext cx="57068" cy="1385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61" name="正方形/長方形 180"/>
                  <p:cNvSpPr/>
                  <p:nvPr/>
                </p:nvSpPr>
                <p:spPr>
                  <a:xfrm rot="10800000">
                    <a:off x="996470" y="1150627"/>
                    <a:ext cx="133390" cy="117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grpSp>
          <p:grpSp>
            <p:nvGrpSpPr>
              <p:cNvPr id="383" name="図形グループ 489"/>
              <p:cNvGrpSpPr/>
              <p:nvPr/>
            </p:nvGrpSpPr>
            <p:grpSpPr>
              <a:xfrm>
                <a:off x="1573854" y="5104804"/>
                <a:ext cx="845762" cy="724348"/>
                <a:chOff x="1552130" y="1565375"/>
                <a:chExt cx="845762" cy="724348"/>
              </a:xfrm>
            </p:grpSpPr>
            <p:grpSp>
              <p:nvGrpSpPr>
                <p:cNvPr id="384" name="図形グループ 490"/>
                <p:cNvGrpSpPr/>
                <p:nvPr/>
              </p:nvGrpSpPr>
              <p:grpSpPr>
                <a:xfrm>
                  <a:off x="1552130" y="1698725"/>
                  <a:ext cx="283787" cy="179911"/>
                  <a:chOff x="934647" y="1018618"/>
                  <a:chExt cx="596850" cy="378382"/>
                </a:xfrm>
              </p:grpSpPr>
              <p:sp>
                <p:nvSpPr>
                  <p:cNvPr id="410" name="円/楕円 229"/>
                  <p:cNvSpPr/>
                  <p:nvPr/>
                </p:nvSpPr>
                <p:spPr>
                  <a:xfrm>
                    <a:off x="1045208" y="1055019"/>
                    <a:ext cx="486289" cy="302052"/>
                  </a:xfrm>
                  <a:prstGeom prst="ellipse">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11" name="正方形/長方形 230"/>
                  <p:cNvSpPr/>
                  <p:nvPr/>
                </p:nvSpPr>
                <p:spPr>
                  <a:xfrm rot="1661129">
                    <a:off x="1012245" y="1085472"/>
                    <a:ext cx="42239" cy="92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12" name="円/楕円 231"/>
                  <p:cNvSpPr/>
                  <p:nvPr/>
                </p:nvSpPr>
                <p:spPr>
                  <a:xfrm>
                    <a:off x="934647" y="1137805"/>
                    <a:ext cx="150974" cy="150973"/>
                  </a:xfrm>
                  <a:prstGeom prst="ellipse">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13" name="正方形/長方形 232"/>
                  <p:cNvSpPr/>
                  <p:nvPr/>
                </p:nvSpPr>
                <p:spPr>
                  <a:xfrm rot="17852367">
                    <a:off x="977252" y="1096604"/>
                    <a:ext cx="187657" cy="31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14" name="正方形/長方形 233"/>
                  <p:cNvSpPr/>
                  <p:nvPr/>
                </p:nvSpPr>
                <p:spPr>
                  <a:xfrm rot="14158707">
                    <a:off x="975651" y="1278150"/>
                    <a:ext cx="204372" cy="333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15" name="正方形/長方形 234"/>
                  <p:cNvSpPr/>
                  <p:nvPr/>
                </p:nvSpPr>
                <p:spPr>
                  <a:xfrm rot="10800000">
                    <a:off x="1047768" y="1137900"/>
                    <a:ext cx="57068" cy="1385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16" name="正方形/長方形 235"/>
                  <p:cNvSpPr/>
                  <p:nvPr/>
                </p:nvSpPr>
                <p:spPr>
                  <a:xfrm rot="10800000">
                    <a:off x="996470" y="1150627"/>
                    <a:ext cx="133390" cy="117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sp>
              <p:nvSpPr>
                <p:cNvPr id="385" name="円柱 204"/>
                <p:cNvSpPr/>
                <p:nvPr/>
              </p:nvSpPr>
              <p:spPr>
                <a:xfrm>
                  <a:off x="1565180" y="2021395"/>
                  <a:ext cx="804949" cy="268328"/>
                </a:xfrm>
                <a:prstGeom prst="can">
                  <a:avLst>
                    <a:gd name="adj" fmla="val 50000"/>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latin typeface="Helvetica"/>
                    <a:cs typeface="Helvetica"/>
                  </a:endParaRPr>
                </a:p>
              </p:txBody>
            </p:sp>
            <p:grpSp>
              <p:nvGrpSpPr>
                <p:cNvPr id="386" name="図形グループ 492"/>
                <p:cNvGrpSpPr/>
                <p:nvPr/>
              </p:nvGrpSpPr>
              <p:grpSpPr>
                <a:xfrm>
                  <a:off x="1739455" y="1565375"/>
                  <a:ext cx="283787" cy="179911"/>
                  <a:chOff x="934647" y="1018618"/>
                  <a:chExt cx="596850" cy="378382"/>
                </a:xfrm>
              </p:grpSpPr>
              <p:sp>
                <p:nvSpPr>
                  <p:cNvPr id="403" name="円/楕円 222"/>
                  <p:cNvSpPr/>
                  <p:nvPr/>
                </p:nvSpPr>
                <p:spPr>
                  <a:xfrm>
                    <a:off x="1045208" y="1055019"/>
                    <a:ext cx="486289" cy="302052"/>
                  </a:xfrm>
                  <a:prstGeom prst="ellipse">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04" name="正方形/長方形 223"/>
                  <p:cNvSpPr/>
                  <p:nvPr/>
                </p:nvSpPr>
                <p:spPr>
                  <a:xfrm rot="1661129">
                    <a:off x="1012245" y="1085472"/>
                    <a:ext cx="42239" cy="92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05" name="円/楕円 224"/>
                  <p:cNvSpPr/>
                  <p:nvPr/>
                </p:nvSpPr>
                <p:spPr>
                  <a:xfrm>
                    <a:off x="934647" y="1137805"/>
                    <a:ext cx="150974" cy="150973"/>
                  </a:xfrm>
                  <a:prstGeom prst="ellipse">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06" name="正方形/長方形 225"/>
                  <p:cNvSpPr/>
                  <p:nvPr/>
                </p:nvSpPr>
                <p:spPr>
                  <a:xfrm rot="17852367">
                    <a:off x="977252" y="1096604"/>
                    <a:ext cx="187657" cy="31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07" name="正方形/長方形 226"/>
                  <p:cNvSpPr/>
                  <p:nvPr/>
                </p:nvSpPr>
                <p:spPr>
                  <a:xfrm rot="14158707">
                    <a:off x="975651" y="1278150"/>
                    <a:ext cx="204372" cy="333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08" name="正方形/長方形 227"/>
                  <p:cNvSpPr/>
                  <p:nvPr/>
                </p:nvSpPr>
                <p:spPr>
                  <a:xfrm rot="10800000">
                    <a:off x="1047768" y="1137900"/>
                    <a:ext cx="57068" cy="1385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09" name="正方形/長方形 228"/>
                  <p:cNvSpPr/>
                  <p:nvPr/>
                </p:nvSpPr>
                <p:spPr>
                  <a:xfrm rot="10800000">
                    <a:off x="996470" y="1150627"/>
                    <a:ext cx="133390" cy="117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grpSp>
              <p:nvGrpSpPr>
                <p:cNvPr id="387" name="図形グループ 493"/>
                <p:cNvGrpSpPr/>
                <p:nvPr/>
              </p:nvGrpSpPr>
              <p:grpSpPr>
                <a:xfrm>
                  <a:off x="2114105" y="1711425"/>
                  <a:ext cx="283787" cy="179911"/>
                  <a:chOff x="934647" y="1018618"/>
                  <a:chExt cx="596850" cy="378382"/>
                </a:xfrm>
              </p:grpSpPr>
              <p:sp>
                <p:nvSpPr>
                  <p:cNvPr id="396" name="円/楕円 215"/>
                  <p:cNvSpPr/>
                  <p:nvPr/>
                </p:nvSpPr>
                <p:spPr>
                  <a:xfrm>
                    <a:off x="1045208" y="1055019"/>
                    <a:ext cx="486289" cy="302052"/>
                  </a:xfrm>
                  <a:prstGeom prst="ellipse">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97" name="正方形/長方形 216"/>
                  <p:cNvSpPr/>
                  <p:nvPr/>
                </p:nvSpPr>
                <p:spPr>
                  <a:xfrm rot="1661129">
                    <a:off x="1012245" y="1085472"/>
                    <a:ext cx="42239" cy="92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98" name="円/楕円 217"/>
                  <p:cNvSpPr/>
                  <p:nvPr/>
                </p:nvSpPr>
                <p:spPr>
                  <a:xfrm>
                    <a:off x="934647" y="1137805"/>
                    <a:ext cx="150974" cy="150973"/>
                  </a:xfrm>
                  <a:prstGeom prst="ellipse">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99" name="正方形/長方形 218"/>
                  <p:cNvSpPr/>
                  <p:nvPr/>
                </p:nvSpPr>
                <p:spPr>
                  <a:xfrm rot="17852367">
                    <a:off x="977252" y="1096604"/>
                    <a:ext cx="187657" cy="31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00" name="正方形/長方形 219"/>
                  <p:cNvSpPr/>
                  <p:nvPr/>
                </p:nvSpPr>
                <p:spPr>
                  <a:xfrm rot="14158707">
                    <a:off x="975651" y="1278150"/>
                    <a:ext cx="204372" cy="333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01" name="正方形/長方形 220"/>
                  <p:cNvSpPr/>
                  <p:nvPr/>
                </p:nvSpPr>
                <p:spPr>
                  <a:xfrm rot="10800000">
                    <a:off x="1047768" y="1137900"/>
                    <a:ext cx="57068" cy="1385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02" name="正方形/長方形 221"/>
                  <p:cNvSpPr/>
                  <p:nvPr/>
                </p:nvSpPr>
                <p:spPr>
                  <a:xfrm rot="10800000">
                    <a:off x="996470" y="1150627"/>
                    <a:ext cx="133390" cy="117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grpSp>
              <p:nvGrpSpPr>
                <p:cNvPr id="388" name="図形グループ 494"/>
                <p:cNvGrpSpPr/>
                <p:nvPr/>
              </p:nvGrpSpPr>
              <p:grpSpPr>
                <a:xfrm>
                  <a:off x="1837880" y="1822550"/>
                  <a:ext cx="283787" cy="179911"/>
                  <a:chOff x="934647" y="1018618"/>
                  <a:chExt cx="596850" cy="378382"/>
                </a:xfrm>
              </p:grpSpPr>
              <p:sp>
                <p:nvSpPr>
                  <p:cNvPr id="389" name="円/楕円 208"/>
                  <p:cNvSpPr/>
                  <p:nvPr/>
                </p:nvSpPr>
                <p:spPr>
                  <a:xfrm>
                    <a:off x="1045208" y="1055019"/>
                    <a:ext cx="486289" cy="302052"/>
                  </a:xfrm>
                  <a:prstGeom prst="ellipse">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90" name="正方形/長方形 209"/>
                  <p:cNvSpPr/>
                  <p:nvPr/>
                </p:nvSpPr>
                <p:spPr>
                  <a:xfrm rot="1661129">
                    <a:off x="1012245" y="1085472"/>
                    <a:ext cx="42239" cy="92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91" name="円/楕円 210"/>
                  <p:cNvSpPr/>
                  <p:nvPr/>
                </p:nvSpPr>
                <p:spPr>
                  <a:xfrm>
                    <a:off x="934647" y="1137805"/>
                    <a:ext cx="150974" cy="150973"/>
                  </a:xfrm>
                  <a:prstGeom prst="ellipse">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92" name="正方形/長方形 211"/>
                  <p:cNvSpPr/>
                  <p:nvPr/>
                </p:nvSpPr>
                <p:spPr>
                  <a:xfrm rot="17852367">
                    <a:off x="977252" y="1096604"/>
                    <a:ext cx="187657" cy="31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93" name="正方形/長方形 212"/>
                  <p:cNvSpPr/>
                  <p:nvPr/>
                </p:nvSpPr>
                <p:spPr>
                  <a:xfrm rot="14158707">
                    <a:off x="975651" y="1278150"/>
                    <a:ext cx="204372" cy="333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94" name="正方形/長方形 213"/>
                  <p:cNvSpPr/>
                  <p:nvPr/>
                </p:nvSpPr>
                <p:spPr>
                  <a:xfrm rot="10800000">
                    <a:off x="1047768" y="1137900"/>
                    <a:ext cx="57068" cy="1385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95" name="正方形/長方形 214"/>
                  <p:cNvSpPr/>
                  <p:nvPr/>
                </p:nvSpPr>
                <p:spPr>
                  <a:xfrm rot="10800000">
                    <a:off x="996470" y="1150627"/>
                    <a:ext cx="133390" cy="117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grpSp>
          <p:grpSp>
            <p:nvGrpSpPr>
              <p:cNvPr id="417" name="図形グループ 523"/>
              <p:cNvGrpSpPr/>
              <p:nvPr/>
            </p:nvGrpSpPr>
            <p:grpSpPr>
              <a:xfrm>
                <a:off x="2701728" y="5104804"/>
                <a:ext cx="845762" cy="724348"/>
                <a:chOff x="1552130" y="1565375"/>
                <a:chExt cx="845762" cy="724348"/>
              </a:xfrm>
            </p:grpSpPr>
            <p:grpSp>
              <p:nvGrpSpPr>
                <p:cNvPr id="418" name="図形グループ 524"/>
                <p:cNvGrpSpPr/>
                <p:nvPr/>
              </p:nvGrpSpPr>
              <p:grpSpPr>
                <a:xfrm>
                  <a:off x="1552130" y="1698725"/>
                  <a:ext cx="283787" cy="179911"/>
                  <a:chOff x="934647" y="1018618"/>
                  <a:chExt cx="596850" cy="378382"/>
                </a:xfrm>
              </p:grpSpPr>
              <p:sp>
                <p:nvSpPr>
                  <p:cNvPr id="444" name="円/楕円 263"/>
                  <p:cNvSpPr/>
                  <p:nvPr/>
                </p:nvSpPr>
                <p:spPr>
                  <a:xfrm>
                    <a:off x="1045208" y="1055019"/>
                    <a:ext cx="486289" cy="302052"/>
                  </a:xfrm>
                  <a:prstGeom prst="ellipse">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45" name="正方形/長方形 264"/>
                  <p:cNvSpPr/>
                  <p:nvPr/>
                </p:nvSpPr>
                <p:spPr>
                  <a:xfrm rot="1661129">
                    <a:off x="1012245" y="1085472"/>
                    <a:ext cx="42239" cy="92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46" name="円/楕円 265"/>
                  <p:cNvSpPr/>
                  <p:nvPr/>
                </p:nvSpPr>
                <p:spPr>
                  <a:xfrm>
                    <a:off x="934647" y="1137805"/>
                    <a:ext cx="150974" cy="150973"/>
                  </a:xfrm>
                  <a:prstGeom prst="ellipse">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47" name="正方形/長方形 266"/>
                  <p:cNvSpPr/>
                  <p:nvPr/>
                </p:nvSpPr>
                <p:spPr>
                  <a:xfrm rot="17852367">
                    <a:off x="977252" y="1096604"/>
                    <a:ext cx="187657" cy="31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48" name="正方形/長方形 267"/>
                  <p:cNvSpPr/>
                  <p:nvPr/>
                </p:nvSpPr>
                <p:spPr>
                  <a:xfrm rot="14158707">
                    <a:off x="975651" y="1278150"/>
                    <a:ext cx="204372" cy="333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49" name="正方形/長方形 268"/>
                  <p:cNvSpPr/>
                  <p:nvPr/>
                </p:nvSpPr>
                <p:spPr>
                  <a:xfrm rot="10800000">
                    <a:off x="1047768" y="1137900"/>
                    <a:ext cx="57068" cy="1385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50" name="正方形/長方形 269"/>
                  <p:cNvSpPr/>
                  <p:nvPr/>
                </p:nvSpPr>
                <p:spPr>
                  <a:xfrm rot="10800000">
                    <a:off x="996470" y="1150627"/>
                    <a:ext cx="133390" cy="117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sp>
              <p:nvSpPr>
                <p:cNvPr id="419" name="円柱 238"/>
                <p:cNvSpPr/>
                <p:nvPr/>
              </p:nvSpPr>
              <p:spPr>
                <a:xfrm>
                  <a:off x="1565180" y="2021395"/>
                  <a:ext cx="804949" cy="268328"/>
                </a:xfrm>
                <a:prstGeom prst="can">
                  <a:avLst>
                    <a:gd name="adj" fmla="val 50000"/>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latin typeface="Helvetica"/>
                    <a:cs typeface="Helvetica"/>
                  </a:endParaRPr>
                </a:p>
              </p:txBody>
            </p:sp>
            <p:grpSp>
              <p:nvGrpSpPr>
                <p:cNvPr id="420" name="図形グループ 526"/>
                <p:cNvGrpSpPr/>
                <p:nvPr/>
              </p:nvGrpSpPr>
              <p:grpSpPr>
                <a:xfrm>
                  <a:off x="1739455" y="1565375"/>
                  <a:ext cx="283787" cy="179911"/>
                  <a:chOff x="934647" y="1018618"/>
                  <a:chExt cx="596850" cy="378382"/>
                </a:xfrm>
              </p:grpSpPr>
              <p:sp>
                <p:nvSpPr>
                  <p:cNvPr id="437" name="円/楕円 256"/>
                  <p:cNvSpPr/>
                  <p:nvPr/>
                </p:nvSpPr>
                <p:spPr>
                  <a:xfrm>
                    <a:off x="1045208" y="1055019"/>
                    <a:ext cx="486289" cy="302052"/>
                  </a:xfrm>
                  <a:prstGeom prst="ellipse">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38" name="正方形/長方形 257"/>
                  <p:cNvSpPr/>
                  <p:nvPr/>
                </p:nvSpPr>
                <p:spPr>
                  <a:xfrm rot="1661129">
                    <a:off x="1012245" y="1085472"/>
                    <a:ext cx="42239" cy="92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39" name="円/楕円 258"/>
                  <p:cNvSpPr/>
                  <p:nvPr/>
                </p:nvSpPr>
                <p:spPr>
                  <a:xfrm>
                    <a:off x="934647" y="1137805"/>
                    <a:ext cx="150974" cy="150973"/>
                  </a:xfrm>
                  <a:prstGeom prst="ellipse">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40" name="正方形/長方形 259"/>
                  <p:cNvSpPr/>
                  <p:nvPr/>
                </p:nvSpPr>
                <p:spPr>
                  <a:xfrm rot="17852367">
                    <a:off x="977252" y="1096604"/>
                    <a:ext cx="187657" cy="31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41" name="正方形/長方形 260"/>
                  <p:cNvSpPr/>
                  <p:nvPr/>
                </p:nvSpPr>
                <p:spPr>
                  <a:xfrm rot="14158707">
                    <a:off x="975651" y="1278150"/>
                    <a:ext cx="204372" cy="333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42" name="正方形/長方形 261"/>
                  <p:cNvSpPr/>
                  <p:nvPr/>
                </p:nvSpPr>
                <p:spPr>
                  <a:xfrm rot="10800000">
                    <a:off x="1047768" y="1137900"/>
                    <a:ext cx="57068" cy="1385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43" name="正方形/長方形 262"/>
                  <p:cNvSpPr/>
                  <p:nvPr/>
                </p:nvSpPr>
                <p:spPr>
                  <a:xfrm rot="10800000">
                    <a:off x="996470" y="1150627"/>
                    <a:ext cx="133390" cy="117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grpSp>
              <p:nvGrpSpPr>
                <p:cNvPr id="421" name="図形グループ 527"/>
                <p:cNvGrpSpPr/>
                <p:nvPr/>
              </p:nvGrpSpPr>
              <p:grpSpPr>
                <a:xfrm>
                  <a:off x="2114105" y="1711425"/>
                  <a:ext cx="283787" cy="179911"/>
                  <a:chOff x="934647" y="1018618"/>
                  <a:chExt cx="596850" cy="378382"/>
                </a:xfrm>
              </p:grpSpPr>
              <p:sp>
                <p:nvSpPr>
                  <p:cNvPr id="430" name="円/楕円 249"/>
                  <p:cNvSpPr/>
                  <p:nvPr/>
                </p:nvSpPr>
                <p:spPr>
                  <a:xfrm>
                    <a:off x="1045208" y="1055019"/>
                    <a:ext cx="486289" cy="302052"/>
                  </a:xfrm>
                  <a:prstGeom prst="ellipse">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31" name="正方形/長方形 250"/>
                  <p:cNvSpPr/>
                  <p:nvPr/>
                </p:nvSpPr>
                <p:spPr>
                  <a:xfrm rot="1661129">
                    <a:off x="1012245" y="1085472"/>
                    <a:ext cx="42239" cy="92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32" name="円/楕円 251"/>
                  <p:cNvSpPr/>
                  <p:nvPr/>
                </p:nvSpPr>
                <p:spPr>
                  <a:xfrm>
                    <a:off x="934647" y="1137805"/>
                    <a:ext cx="150974" cy="150973"/>
                  </a:xfrm>
                  <a:prstGeom prst="ellipse">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33" name="正方形/長方形 252"/>
                  <p:cNvSpPr/>
                  <p:nvPr/>
                </p:nvSpPr>
                <p:spPr>
                  <a:xfrm rot="17852367">
                    <a:off x="977252" y="1096604"/>
                    <a:ext cx="187657" cy="31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34" name="正方形/長方形 253"/>
                  <p:cNvSpPr/>
                  <p:nvPr/>
                </p:nvSpPr>
                <p:spPr>
                  <a:xfrm rot="14158707">
                    <a:off x="975651" y="1278150"/>
                    <a:ext cx="204372" cy="333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35" name="正方形/長方形 254"/>
                  <p:cNvSpPr/>
                  <p:nvPr/>
                </p:nvSpPr>
                <p:spPr>
                  <a:xfrm rot="10800000">
                    <a:off x="1047768" y="1137900"/>
                    <a:ext cx="57068" cy="1385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36" name="正方形/長方形 255"/>
                  <p:cNvSpPr/>
                  <p:nvPr/>
                </p:nvSpPr>
                <p:spPr>
                  <a:xfrm rot="10800000">
                    <a:off x="996470" y="1150627"/>
                    <a:ext cx="133390" cy="117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grpSp>
              <p:nvGrpSpPr>
                <p:cNvPr id="422" name="図形グループ 528"/>
                <p:cNvGrpSpPr/>
                <p:nvPr/>
              </p:nvGrpSpPr>
              <p:grpSpPr>
                <a:xfrm>
                  <a:off x="1837880" y="1822550"/>
                  <a:ext cx="283787" cy="179911"/>
                  <a:chOff x="934647" y="1018618"/>
                  <a:chExt cx="596850" cy="378382"/>
                </a:xfrm>
              </p:grpSpPr>
              <p:sp>
                <p:nvSpPr>
                  <p:cNvPr id="423" name="円/楕円 242"/>
                  <p:cNvSpPr/>
                  <p:nvPr/>
                </p:nvSpPr>
                <p:spPr>
                  <a:xfrm>
                    <a:off x="1045208" y="1055019"/>
                    <a:ext cx="486289" cy="302052"/>
                  </a:xfrm>
                  <a:prstGeom prst="ellipse">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24" name="正方形/長方形 243"/>
                  <p:cNvSpPr/>
                  <p:nvPr/>
                </p:nvSpPr>
                <p:spPr>
                  <a:xfrm rot="1661129">
                    <a:off x="1012245" y="1085472"/>
                    <a:ext cx="42239" cy="92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25" name="円/楕円 244"/>
                  <p:cNvSpPr/>
                  <p:nvPr/>
                </p:nvSpPr>
                <p:spPr>
                  <a:xfrm>
                    <a:off x="934647" y="1137805"/>
                    <a:ext cx="150974" cy="150973"/>
                  </a:xfrm>
                  <a:prstGeom prst="ellipse">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26" name="正方形/長方形 245"/>
                  <p:cNvSpPr/>
                  <p:nvPr/>
                </p:nvSpPr>
                <p:spPr>
                  <a:xfrm rot="17852367">
                    <a:off x="977252" y="1096604"/>
                    <a:ext cx="187657" cy="31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27" name="正方形/長方形 246"/>
                  <p:cNvSpPr/>
                  <p:nvPr/>
                </p:nvSpPr>
                <p:spPr>
                  <a:xfrm rot="14158707">
                    <a:off x="975651" y="1278150"/>
                    <a:ext cx="204372" cy="333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28" name="正方形/長方形 247"/>
                  <p:cNvSpPr/>
                  <p:nvPr/>
                </p:nvSpPr>
                <p:spPr>
                  <a:xfrm rot="10800000">
                    <a:off x="1047768" y="1137900"/>
                    <a:ext cx="57068" cy="1385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29" name="正方形/長方形 248"/>
                  <p:cNvSpPr/>
                  <p:nvPr/>
                </p:nvSpPr>
                <p:spPr>
                  <a:xfrm rot="10800000">
                    <a:off x="996470" y="1150627"/>
                    <a:ext cx="133390" cy="117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grpSp>
          <p:grpSp>
            <p:nvGrpSpPr>
              <p:cNvPr id="451" name="図形グループ 557"/>
              <p:cNvGrpSpPr/>
              <p:nvPr/>
            </p:nvGrpSpPr>
            <p:grpSpPr>
              <a:xfrm>
                <a:off x="4725144" y="5104804"/>
                <a:ext cx="845762" cy="724348"/>
                <a:chOff x="1552130" y="1565375"/>
                <a:chExt cx="845762" cy="724348"/>
              </a:xfrm>
            </p:grpSpPr>
            <p:grpSp>
              <p:nvGrpSpPr>
                <p:cNvPr id="452" name="図形グループ 558"/>
                <p:cNvGrpSpPr/>
                <p:nvPr/>
              </p:nvGrpSpPr>
              <p:grpSpPr>
                <a:xfrm>
                  <a:off x="1552130" y="1698725"/>
                  <a:ext cx="283787" cy="179911"/>
                  <a:chOff x="934647" y="1018618"/>
                  <a:chExt cx="596850" cy="378382"/>
                </a:xfrm>
              </p:grpSpPr>
              <p:sp>
                <p:nvSpPr>
                  <p:cNvPr id="478" name="円/楕円 297"/>
                  <p:cNvSpPr/>
                  <p:nvPr/>
                </p:nvSpPr>
                <p:spPr>
                  <a:xfrm>
                    <a:off x="1045208" y="1055019"/>
                    <a:ext cx="486289" cy="302052"/>
                  </a:xfrm>
                  <a:prstGeom prst="ellipse">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79" name="正方形/長方形 298"/>
                  <p:cNvSpPr/>
                  <p:nvPr/>
                </p:nvSpPr>
                <p:spPr>
                  <a:xfrm rot="1661129">
                    <a:off x="1012245" y="1085472"/>
                    <a:ext cx="42239" cy="92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80" name="円/楕円 299"/>
                  <p:cNvSpPr/>
                  <p:nvPr/>
                </p:nvSpPr>
                <p:spPr>
                  <a:xfrm>
                    <a:off x="934647" y="1137805"/>
                    <a:ext cx="150974" cy="150973"/>
                  </a:xfrm>
                  <a:prstGeom prst="ellipse">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81" name="正方形/長方形 300"/>
                  <p:cNvSpPr/>
                  <p:nvPr/>
                </p:nvSpPr>
                <p:spPr>
                  <a:xfrm rot="17852367">
                    <a:off x="977252" y="1096604"/>
                    <a:ext cx="187657" cy="31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82" name="正方形/長方形 301"/>
                  <p:cNvSpPr/>
                  <p:nvPr/>
                </p:nvSpPr>
                <p:spPr>
                  <a:xfrm rot="14158707">
                    <a:off x="975651" y="1278150"/>
                    <a:ext cx="204372" cy="333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83" name="正方形/長方形 302"/>
                  <p:cNvSpPr/>
                  <p:nvPr/>
                </p:nvSpPr>
                <p:spPr>
                  <a:xfrm rot="10800000">
                    <a:off x="1047768" y="1137900"/>
                    <a:ext cx="57068" cy="1385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84" name="正方形/長方形 303"/>
                  <p:cNvSpPr/>
                  <p:nvPr/>
                </p:nvSpPr>
                <p:spPr>
                  <a:xfrm rot="10800000">
                    <a:off x="996470" y="1150627"/>
                    <a:ext cx="133390" cy="117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sp>
              <p:nvSpPr>
                <p:cNvPr id="453" name="円柱 272"/>
                <p:cNvSpPr/>
                <p:nvPr/>
              </p:nvSpPr>
              <p:spPr>
                <a:xfrm>
                  <a:off x="1565180" y="2021395"/>
                  <a:ext cx="804949" cy="268328"/>
                </a:xfrm>
                <a:prstGeom prst="can">
                  <a:avLst>
                    <a:gd name="adj" fmla="val 50000"/>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latin typeface="Helvetica"/>
                    <a:cs typeface="Helvetica"/>
                  </a:endParaRPr>
                </a:p>
              </p:txBody>
            </p:sp>
            <p:grpSp>
              <p:nvGrpSpPr>
                <p:cNvPr id="454" name="図形グループ 560"/>
                <p:cNvGrpSpPr/>
                <p:nvPr/>
              </p:nvGrpSpPr>
              <p:grpSpPr>
                <a:xfrm>
                  <a:off x="1739455" y="1565375"/>
                  <a:ext cx="283787" cy="179911"/>
                  <a:chOff x="934647" y="1018618"/>
                  <a:chExt cx="596850" cy="378382"/>
                </a:xfrm>
              </p:grpSpPr>
              <p:sp>
                <p:nvSpPr>
                  <p:cNvPr id="471" name="円/楕円 290"/>
                  <p:cNvSpPr/>
                  <p:nvPr/>
                </p:nvSpPr>
                <p:spPr>
                  <a:xfrm>
                    <a:off x="1045208" y="1055019"/>
                    <a:ext cx="486289" cy="302052"/>
                  </a:xfrm>
                  <a:prstGeom prst="ellipse">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72" name="正方形/長方形 291"/>
                  <p:cNvSpPr/>
                  <p:nvPr/>
                </p:nvSpPr>
                <p:spPr>
                  <a:xfrm rot="1661129">
                    <a:off x="1012245" y="1085472"/>
                    <a:ext cx="42239" cy="92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73" name="円/楕円 292"/>
                  <p:cNvSpPr/>
                  <p:nvPr/>
                </p:nvSpPr>
                <p:spPr>
                  <a:xfrm>
                    <a:off x="934647" y="1137805"/>
                    <a:ext cx="150974" cy="150973"/>
                  </a:xfrm>
                  <a:prstGeom prst="ellipse">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74" name="正方形/長方形 293"/>
                  <p:cNvSpPr/>
                  <p:nvPr/>
                </p:nvSpPr>
                <p:spPr>
                  <a:xfrm rot="17852367">
                    <a:off x="977252" y="1096604"/>
                    <a:ext cx="187657" cy="31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75" name="正方形/長方形 294"/>
                  <p:cNvSpPr/>
                  <p:nvPr/>
                </p:nvSpPr>
                <p:spPr>
                  <a:xfrm rot="14158707">
                    <a:off x="975651" y="1278150"/>
                    <a:ext cx="204372" cy="333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76" name="正方形/長方形 295"/>
                  <p:cNvSpPr/>
                  <p:nvPr/>
                </p:nvSpPr>
                <p:spPr>
                  <a:xfrm rot="10800000">
                    <a:off x="1047768" y="1137900"/>
                    <a:ext cx="57068" cy="1385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77" name="正方形/長方形 296"/>
                  <p:cNvSpPr/>
                  <p:nvPr/>
                </p:nvSpPr>
                <p:spPr>
                  <a:xfrm rot="10800000">
                    <a:off x="996470" y="1150627"/>
                    <a:ext cx="133390" cy="117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grpSp>
              <p:nvGrpSpPr>
                <p:cNvPr id="455" name="図形グループ 561"/>
                <p:cNvGrpSpPr/>
                <p:nvPr/>
              </p:nvGrpSpPr>
              <p:grpSpPr>
                <a:xfrm>
                  <a:off x="2114105" y="1711425"/>
                  <a:ext cx="283787" cy="179911"/>
                  <a:chOff x="934647" y="1018618"/>
                  <a:chExt cx="596850" cy="378382"/>
                </a:xfrm>
              </p:grpSpPr>
              <p:sp>
                <p:nvSpPr>
                  <p:cNvPr id="464" name="円/楕円 283"/>
                  <p:cNvSpPr/>
                  <p:nvPr/>
                </p:nvSpPr>
                <p:spPr>
                  <a:xfrm>
                    <a:off x="1045208" y="1055019"/>
                    <a:ext cx="486289" cy="302052"/>
                  </a:xfrm>
                  <a:prstGeom prst="ellipse">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65" name="正方形/長方形 284"/>
                  <p:cNvSpPr/>
                  <p:nvPr/>
                </p:nvSpPr>
                <p:spPr>
                  <a:xfrm rot="1661129">
                    <a:off x="1012245" y="1085472"/>
                    <a:ext cx="42239" cy="92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66" name="円/楕円 285"/>
                  <p:cNvSpPr/>
                  <p:nvPr/>
                </p:nvSpPr>
                <p:spPr>
                  <a:xfrm>
                    <a:off x="934647" y="1137805"/>
                    <a:ext cx="150974" cy="150973"/>
                  </a:xfrm>
                  <a:prstGeom prst="ellipse">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67" name="正方形/長方形 286"/>
                  <p:cNvSpPr/>
                  <p:nvPr/>
                </p:nvSpPr>
                <p:spPr>
                  <a:xfrm rot="17852367">
                    <a:off x="977252" y="1096604"/>
                    <a:ext cx="187657" cy="31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68" name="正方形/長方形 287"/>
                  <p:cNvSpPr/>
                  <p:nvPr/>
                </p:nvSpPr>
                <p:spPr>
                  <a:xfrm rot="14158707">
                    <a:off x="975651" y="1278150"/>
                    <a:ext cx="204372" cy="333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69" name="正方形/長方形 288"/>
                  <p:cNvSpPr/>
                  <p:nvPr/>
                </p:nvSpPr>
                <p:spPr>
                  <a:xfrm rot="10800000">
                    <a:off x="1047768" y="1137900"/>
                    <a:ext cx="57068" cy="1385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70" name="正方形/長方形 289"/>
                  <p:cNvSpPr/>
                  <p:nvPr/>
                </p:nvSpPr>
                <p:spPr>
                  <a:xfrm rot="10800000">
                    <a:off x="996470" y="1150627"/>
                    <a:ext cx="133390" cy="117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grpSp>
              <p:nvGrpSpPr>
                <p:cNvPr id="456" name="図形グループ 562"/>
                <p:cNvGrpSpPr/>
                <p:nvPr/>
              </p:nvGrpSpPr>
              <p:grpSpPr>
                <a:xfrm>
                  <a:off x="1837880" y="1822550"/>
                  <a:ext cx="283787" cy="179911"/>
                  <a:chOff x="934647" y="1018618"/>
                  <a:chExt cx="596850" cy="378382"/>
                </a:xfrm>
              </p:grpSpPr>
              <p:sp>
                <p:nvSpPr>
                  <p:cNvPr id="457" name="円/楕円 276"/>
                  <p:cNvSpPr/>
                  <p:nvPr/>
                </p:nvSpPr>
                <p:spPr>
                  <a:xfrm>
                    <a:off x="1045208" y="1055019"/>
                    <a:ext cx="486289" cy="302052"/>
                  </a:xfrm>
                  <a:prstGeom prst="ellipse">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58" name="正方形/長方形 277"/>
                  <p:cNvSpPr/>
                  <p:nvPr/>
                </p:nvSpPr>
                <p:spPr>
                  <a:xfrm rot="1661129">
                    <a:off x="1012245" y="1085472"/>
                    <a:ext cx="42239" cy="92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59" name="円/楕円 278"/>
                  <p:cNvSpPr/>
                  <p:nvPr/>
                </p:nvSpPr>
                <p:spPr>
                  <a:xfrm>
                    <a:off x="934647" y="1137805"/>
                    <a:ext cx="150974" cy="150973"/>
                  </a:xfrm>
                  <a:prstGeom prst="ellipse">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60" name="正方形/長方形 279"/>
                  <p:cNvSpPr/>
                  <p:nvPr/>
                </p:nvSpPr>
                <p:spPr>
                  <a:xfrm rot="17852367">
                    <a:off x="977252" y="1096604"/>
                    <a:ext cx="187657" cy="31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61" name="正方形/長方形 280"/>
                  <p:cNvSpPr/>
                  <p:nvPr/>
                </p:nvSpPr>
                <p:spPr>
                  <a:xfrm rot="14158707">
                    <a:off x="975651" y="1278150"/>
                    <a:ext cx="204372" cy="333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62" name="正方形/長方形 281"/>
                  <p:cNvSpPr/>
                  <p:nvPr/>
                </p:nvSpPr>
                <p:spPr>
                  <a:xfrm rot="10800000">
                    <a:off x="1047768" y="1137900"/>
                    <a:ext cx="57068" cy="1385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63" name="正方形/長方形 282"/>
                  <p:cNvSpPr/>
                  <p:nvPr/>
                </p:nvSpPr>
                <p:spPr>
                  <a:xfrm rot="10800000">
                    <a:off x="996470" y="1150627"/>
                    <a:ext cx="133390" cy="117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grpSp>
        </p:grpSp>
        <p:sp>
          <p:nvSpPr>
            <p:cNvPr id="487" name="下矢印 37"/>
            <p:cNvSpPr/>
            <p:nvPr/>
          </p:nvSpPr>
          <p:spPr>
            <a:xfrm>
              <a:off x="3078776" y="3623570"/>
              <a:ext cx="450648" cy="311974"/>
            </a:xfrm>
            <a:prstGeom prst="down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latin typeface="Helvetica"/>
                <a:cs typeface="Helvetica"/>
              </a:endParaRPr>
            </a:p>
          </p:txBody>
        </p:sp>
        <p:sp>
          <p:nvSpPr>
            <p:cNvPr id="491" name="左中かっこ 43"/>
            <p:cNvSpPr/>
            <p:nvPr/>
          </p:nvSpPr>
          <p:spPr>
            <a:xfrm rot="16200000">
              <a:off x="2784764" y="3225081"/>
              <a:ext cx="286352" cy="4003915"/>
            </a:xfrm>
            <a:prstGeom prst="leftBrace">
              <a:avLst>
                <a:gd name="adj1" fmla="val 69119"/>
                <a:gd name="adj2" fmla="val 49856"/>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latin typeface="Helvetica"/>
                <a:cs typeface="Helvetica"/>
              </a:endParaRPr>
            </a:p>
          </p:txBody>
        </p:sp>
        <p:sp>
          <p:nvSpPr>
            <p:cNvPr id="492" name="テキスト ボックス 44"/>
            <p:cNvSpPr txBox="1"/>
            <p:nvPr/>
          </p:nvSpPr>
          <p:spPr>
            <a:xfrm>
              <a:off x="1039959" y="5475519"/>
              <a:ext cx="1694065" cy="649128"/>
            </a:xfrm>
            <a:prstGeom prst="rect">
              <a:avLst/>
            </a:prstGeom>
            <a:noFill/>
            <a:ln>
              <a:solidFill>
                <a:schemeClr val="tx1"/>
              </a:solidFill>
            </a:ln>
          </p:spPr>
          <p:txBody>
            <a:bodyPr wrap="none" rtlCol="0">
              <a:spAutoFit/>
            </a:bodyPr>
            <a:lstStyle/>
            <a:p>
              <a:pPr>
                <a:lnSpc>
                  <a:spcPct val="150000"/>
                </a:lnSpc>
              </a:pPr>
              <a:r>
                <a:rPr kumimoji="1" lang="en-US" altLang="ja-JP" sz="1200" dirty="0">
                  <a:latin typeface="Helvetica"/>
                  <a:ea typeface="ヒラギノ角ゴ Pro W3"/>
                  <a:cs typeface="Helvetica"/>
                </a:rPr>
                <a:t>1 pool = 96 </a:t>
              </a:r>
              <a:r>
                <a:rPr kumimoji="1" lang="en-US" altLang="ja-JP" sz="1200" dirty="0" smtClean="0">
                  <a:latin typeface="Helvetica"/>
                  <a:ea typeface="ヒラギノ角ゴ Pro W3"/>
                  <a:cs typeface="Helvetica"/>
                </a:rPr>
                <a:t>clones </a:t>
              </a:r>
            </a:p>
            <a:p>
              <a:pPr>
                <a:lnSpc>
                  <a:spcPct val="150000"/>
                </a:lnSpc>
              </a:pPr>
              <a:r>
                <a:rPr lang="en-US" altLang="ja-JP" sz="1200" dirty="0" smtClean="0">
                  <a:latin typeface="Helvetica"/>
                  <a:ea typeface="ヒラギノ角ゴ Pro W3"/>
                  <a:cs typeface="Helvetica"/>
                </a:rPr>
                <a:t>100 kb </a:t>
              </a:r>
              <a:r>
                <a:rPr lang="en-US" altLang="ja-JP" sz="1200" dirty="0">
                  <a:solidFill>
                    <a:srgbClr val="000000"/>
                  </a:solidFill>
                  <a:latin typeface="Helvetica"/>
                  <a:ea typeface="ヒラギノ角ゴ Pro W3"/>
                  <a:cs typeface="Helvetica"/>
                </a:rPr>
                <a:t>×</a:t>
              </a:r>
              <a:r>
                <a:rPr lang="en-US" altLang="ja-JP" sz="1200" dirty="0" smtClean="0">
                  <a:latin typeface="Helvetica"/>
                  <a:ea typeface="ヒラギノ角ゴ Pro W3"/>
                  <a:cs typeface="Helvetica"/>
                </a:rPr>
                <a:t> 96 </a:t>
              </a:r>
              <a:r>
                <a:rPr lang="en-US" altLang="ja-JP" sz="1200" dirty="0">
                  <a:latin typeface="Helvetica"/>
                  <a:ea typeface="ヒラギノ角ゴ Pro W3"/>
                  <a:cs typeface="Helvetica"/>
                </a:rPr>
                <a:t>= 9.6 Mb</a:t>
              </a:r>
              <a:endParaRPr kumimoji="1" lang="ja-JP" altLang="en-US" sz="1200" dirty="0">
                <a:latin typeface="Helvetica"/>
                <a:ea typeface="ヒラギノ角ゴ Pro W3"/>
                <a:cs typeface="Helvetica"/>
              </a:endParaRPr>
            </a:p>
          </p:txBody>
        </p:sp>
        <p:grpSp>
          <p:nvGrpSpPr>
            <p:cNvPr id="493" name="図形グループ 237"/>
            <p:cNvGrpSpPr>
              <a:grpSpLocks noChangeAspect="1"/>
            </p:cNvGrpSpPr>
            <p:nvPr/>
          </p:nvGrpSpPr>
          <p:grpSpPr>
            <a:xfrm>
              <a:off x="2809082" y="5501764"/>
              <a:ext cx="219046" cy="644134"/>
              <a:chOff x="4847166" y="2510366"/>
              <a:chExt cx="279401" cy="821603"/>
            </a:xfrm>
          </p:grpSpPr>
          <p:sp>
            <p:nvSpPr>
              <p:cNvPr id="494" name="フローチャート: 組合せ 41"/>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495" name="円柱 42"/>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576" name="Group 575"/>
            <p:cNvGrpSpPr>
              <a:grpSpLocks noChangeAspect="1"/>
            </p:cNvGrpSpPr>
            <p:nvPr/>
          </p:nvGrpSpPr>
          <p:grpSpPr>
            <a:xfrm>
              <a:off x="3722301" y="5616687"/>
              <a:ext cx="1084856" cy="846492"/>
              <a:chOff x="4618926" y="5770614"/>
              <a:chExt cx="1711065" cy="1335109"/>
            </a:xfrm>
          </p:grpSpPr>
          <p:grpSp>
            <p:nvGrpSpPr>
              <p:cNvPr id="496" name="図形グループ 382"/>
              <p:cNvGrpSpPr/>
              <p:nvPr/>
            </p:nvGrpSpPr>
            <p:grpSpPr>
              <a:xfrm>
                <a:off x="4618926" y="5770614"/>
                <a:ext cx="1227036" cy="609583"/>
                <a:chOff x="1439965" y="4622800"/>
                <a:chExt cx="1227036" cy="609583"/>
              </a:xfrm>
            </p:grpSpPr>
            <p:sp>
              <p:nvSpPr>
                <p:cNvPr id="497" name="直方体 87"/>
                <p:cNvSpPr/>
                <p:nvPr/>
              </p:nvSpPr>
              <p:spPr>
                <a:xfrm>
                  <a:off x="1439965" y="4622800"/>
                  <a:ext cx="1227036" cy="609583"/>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nvGrpSpPr>
                <p:cNvPr id="498" name="図形グループ 384"/>
                <p:cNvGrpSpPr/>
                <p:nvPr/>
              </p:nvGrpSpPr>
              <p:grpSpPr>
                <a:xfrm>
                  <a:off x="1501675" y="4786667"/>
                  <a:ext cx="123386" cy="362827"/>
                  <a:chOff x="4847166" y="2510366"/>
                  <a:chExt cx="279401" cy="821603"/>
                </a:xfrm>
              </p:grpSpPr>
              <p:sp>
                <p:nvSpPr>
                  <p:cNvPr id="514" name="フローチャート: 組合せ 104"/>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15" name="円柱 105"/>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499" name="図形グループ 385"/>
                <p:cNvGrpSpPr/>
                <p:nvPr/>
              </p:nvGrpSpPr>
              <p:grpSpPr>
                <a:xfrm>
                  <a:off x="1662542" y="4786667"/>
                  <a:ext cx="123386" cy="362827"/>
                  <a:chOff x="4847166" y="2510366"/>
                  <a:chExt cx="279401" cy="821603"/>
                </a:xfrm>
              </p:grpSpPr>
              <p:sp>
                <p:nvSpPr>
                  <p:cNvPr id="512" name="フローチャート: 組合せ 102"/>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13" name="円柱 103"/>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500" name="図形グループ 386"/>
                <p:cNvGrpSpPr/>
                <p:nvPr/>
              </p:nvGrpSpPr>
              <p:grpSpPr>
                <a:xfrm>
                  <a:off x="1823409" y="4786667"/>
                  <a:ext cx="123386" cy="362827"/>
                  <a:chOff x="4847166" y="2510366"/>
                  <a:chExt cx="279401" cy="821603"/>
                </a:xfrm>
              </p:grpSpPr>
              <p:sp>
                <p:nvSpPr>
                  <p:cNvPr id="510" name="フローチャート: 組合せ 100"/>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11" name="円柱 101"/>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501" name="図形グループ 387"/>
                <p:cNvGrpSpPr/>
                <p:nvPr/>
              </p:nvGrpSpPr>
              <p:grpSpPr>
                <a:xfrm>
                  <a:off x="1984276" y="4786667"/>
                  <a:ext cx="123386" cy="362827"/>
                  <a:chOff x="4847166" y="2510366"/>
                  <a:chExt cx="279401" cy="821603"/>
                </a:xfrm>
              </p:grpSpPr>
              <p:sp>
                <p:nvSpPr>
                  <p:cNvPr id="508" name="フローチャート: 組合せ 98"/>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09" name="円柱 99"/>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502" name="図形グループ 388"/>
                <p:cNvGrpSpPr/>
                <p:nvPr/>
              </p:nvGrpSpPr>
              <p:grpSpPr>
                <a:xfrm>
                  <a:off x="2145143" y="4786667"/>
                  <a:ext cx="123386" cy="362827"/>
                  <a:chOff x="4847166" y="2510366"/>
                  <a:chExt cx="279401" cy="821603"/>
                </a:xfrm>
              </p:grpSpPr>
              <p:sp>
                <p:nvSpPr>
                  <p:cNvPr id="506" name="フローチャート: 組合せ 96"/>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07" name="円柱 97"/>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503" name="図形グループ 389"/>
                <p:cNvGrpSpPr/>
                <p:nvPr/>
              </p:nvGrpSpPr>
              <p:grpSpPr>
                <a:xfrm>
                  <a:off x="2306010" y="4786667"/>
                  <a:ext cx="123386" cy="362827"/>
                  <a:chOff x="4847166" y="2510366"/>
                  <a:chExt cx="279401" cy="821603"/>
                </a:xfrm>
              </p:grpSpPr>
              <p:sp>
                <p:nvSpPr>
                  <p:cNvPr id="504" name="フローチャート: 組合せ 94"/>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05" name="円柱 95"/>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grpSp>
            <p:nvGrpSpPr>
              <p:cNvPr id="516" name="図形グループ 402"/>
              <p:cNvGrpSpPr/>
              <p:nvPr/>
            </p:nvGrpSpPr>
            <p:grpSpPr>
              <a:xfrm>
                <a:off x="4780269" y="6012456"/>
                <a:ext cx="1227036" cy="609583"/>
                <a:chOff x="1439965" y="4622800"/>
                <a:chExt cx="1227036" cy="609583"/>
              </a:xfrm>
            </p:grpSpPr>
            <p:sp>
              <p:nvSpPr>
                <p:cNvPr id="517" name="直方体 107"/>
                <p:cNvSpPr/>
                <p:nvPr/>
              </p:nvSpPr>
              <p:spPr>
                <a:xfrm>
                  <a:off x="1439965" y="4622800"/>
                  <a:ext cx="1227036" cy="609583"/>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nvGrpSpPr>
                <p:cNvPr id="518" name="図形グループ 404"/>
                <p:cNvGrpSpPr/>
                <p:nvPr/>
              </p:nvGrpSpPr>
              <p:grpSpPr>
                <a:xfrm>
                  <a:off x="1501675" y="4786667"/>
                  <a:ext cx="123386" cy="362827"/>
                  <a:chOff x="4847166" y="2510366"/>
                  <a:chExt cx="279401" cy="821603"/>
                </a:xfrm>
              </p:grpSpPr>
              <p:sp>
                <p:nvSpPr>
                  <p:cNvPr id="534" name="フローチャート: 組合せ 124"/>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35" name="円柱 125"/>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519" name="図形グループ 405"/>
                <p:cNvGrpSpPr/>
                <p:nvPr/>
              </p:nvGrpSpPr>
              <p:grpSpPr>
                <a:xfrm>
                  <a:off x="1662542" y="4786667"/>
                  <a:ext cx="123386" cy="362827"/>
                  <a:chOff x="4847166" y="2510366"/>
                  <a:chExt cx="279401" cy="821603"/>
                </a:xfrm>
              </p:grpSpPr>
              <p:sp>
                <p:nvSpPr>
                  <p:cNvPr id="532" name="フローチャート: 組合せ 122"/>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33" name="円柱 123"/>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520" name="図形グループ 406"/>
                <p:cNvGrpSpPr/>
                <p:nvPr/>
              </p:nvGrpSpPr>
              <p:grpSpPr>
                <a:xfrm>
                  <a:off x="1823409" y="4786667"/>
                  <a:ext cx="123386" cy="362827"/>
                  <a:chOff x="4847166" y="2510366"/>
                  <a:chExt cx="279401" cy="821603"/>
                </a:xfrm>
              </p:grpSpPr>
              <p:sp>
                <p:nvSpPr>
                  <p:cNvPr id="530" name="フローチャート: 組合せ 120"/>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31" name="円柱 121"/>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521" name="図形グループ 407"/>
                <p:cNvGrpSpPr/>
                <p:nvPr/>
              </p:nvGrpSpPr>
              <p:grpSpPr>
                <a:xfrm>
                  <a:off x="1984276" y="4786667"/>
                  <a:ext cx="123386" cy="362827"/>
                  <a:chOff x="4847166" y="2510366"/>
                  <a:chExt cx="279401" cy="821603"/>
                </a:xfrm>
              </p:grpSpPr>
              <p:sp>
                <p:nvSpPr>
                  <p:cNvPr id="528" name="フローチャート: 組合せ 118"/>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29" name="円柱 119"/>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522" name="図形グループ 408"/>
                <p:cNvGrpSpPr/>
                <p:nvPr/>
              </p:nvGrpSpPr>
              <p:grpSpPr>
                <a:xfrm>
                  <a:off x="2145143" y="4786667"/>
                  <a:ext cx="123386" cy="362827"/>
                  <a:chOff x="4847166" y="2510366"/>
                  <a:chExt cx="279401" cy="821603"/>
                </a:xfrm>
              </p:grpSpPr>
              <p:sp>
                <p:nvSpPr>
                  <p:cNvPr id="526" name="フローチャート: 組合せ 116"/>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27" name="円柱 117"/>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523" name="図形グループ 409"/>
                <p:cNvGrpSpPr/>
                <p:nvPr/>
              </p:nvGrpSpPr>
              <p:grpSpPr>
                <a:xfrm>
                  <a:off x="2306010" y="4786667"/>
                  <a:ext cx="123386" cy="362827"/>
                  <a:chOff x="4847166" y="2510366"/>
                  <a:chExt cx="279401" cy="821603"/>
                </a:xfrm>
              </p:grpSpPr>
              <p:sp>
                <p:nvSpPr>
                  <p:cNvPr id="524" name="フローチャート: 組合せ 114"/>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25" name="円柱 115"/>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grpSp>
            <p:nvGrpSpPr>
              <p:cNvPr id="536" name="図形グループ 422"/>
              <p:cNvGrpSpPr/>
              <p:nvPr/>
            </p:nvGrpSpPr>
            <p:grpSpPr>
              <a:xfrm>
                <a:off x="4941612" y="6254298"/>
                <a:ext cx="1227036" cy="609583"/>
                <a:chOff x="1439965" y="4622800"/>
                <a:chExt cx="1227036" cy="609583"/>
              </a:xfrm>
            </p:grpSpPr>
            <p:sp>
              <p:nvSpPr>
                <p:cNvPr id="537" name="直方体 127"/>
                <p:cNvSpPr/>
                <p:nvPr/>
              </p:nvSpPr>
              <p:spPr>
                <a:xfrm>
                  <a:off x="1439965" y="4622800"/>
                  <a:ext cx="1227036" cy="609583"/>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nvGrpSpPr>
                <p:cNvPr id="538" name="図形グループ 424"/>
                <p:cNvGrpSpPr/>
                <p:nvPr/>
              </p:nvGrpSpPr>
              <p:grpSpPr>
                <a:xfrm>
                  <a:off x="1501675" y="4786667"/>
                  <a:ext cx="123386" cy="362827"/>
                  <a:chOff x="4847166" y="2510366"/>
                  <a:chExt cx="279401" cy="821603"/>
                </a:xfrm>
              </p:grpSpPr>
              <p:sp>
                <p:nvSpPr>
                  <p:cNvPr id="554" name="フローチャート: 組合せ 144"/>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55" name="円柱 145"/>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539" name="図形グループ 425"/>
                <p:cNvGrpSpPr/>
                <p:nvPr/>
              </p:nvGrpSpPr>
              <p:grpSpPr>
                <a:xfrm>
                  <a:off x="1662542" y="4786667"/>
                  <a:ext cx="123386" cy="362827"/>
                  <a:chOff x="4847166" y="2510366"/>
                  <a:chExt cx="279401" cy="821603"/>
                </a:xfrm>
              </p:grpSpPr>
              <p:sp>
                <p:nvSpPr>
                  <p:cNvPr id="552" name="フローチャート: 組合せ 142"/>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53" name="円柱 143"/>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540" name="図形グループ 426"/>
                <p:cNvGrpSpPr/>
                <p:nvPr/>
              </p:nvGrpSpPr>
              <p:grpSpPr>
                <a:xfrm>
                  <a:off x="1823409" y="4786667"/>
                  <a:ext cx="123386" cy="362827"/>
                  <a:chOff x="4847166" y="2510366"/>
                  <a:chExt cx="279401" cy="821603"/>
                </a:xfrm>
              </p:grpSpPr>
              <p:sp>
                <p:nvSpPr>
                  <p:cNvPr id="550" name="フローチャート: 組合せ 140"/>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51" name="円柱 141"/>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541" name="図形グループ 427"/>
                <p:cNvGrpSpPr/>
                <p:nvPr/>
              </p:nvGrpSpPr>
              <p:grpSpPr>
                <a:xfrm>
                  <a:off x="1984276" y="4786667"/>
                  <a:ext cx="123386" cy="362827"/>
                  <a:chOff x="4847166" y="2510366"/>
                  <a:chExt cx="279401" cy="821603"/>
                </a:xfrm>
              </p:grpSpPr>
              <p:sp>
                <p:nvSpPr>
                  <p:cNvPr id="548" name="フローチャート: 組合せ 138"/>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49" name="円柱 139"/>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542" name="図形グループ 428"/>
                <p:cNvGrpSpPr/>
                <p:nvPr/>
              </p:nvGrpSpPr>
              <p:grpSpPr>
                <a:xfrm>
                  <a:off x="2145143" y="4786667"/>
                  <a:ext cx="123386" cy="362827"/>
                  <a:chOff x="4847166" y="2510366"/>
                  <a:chExt cx="279401" cy="821603"/>
                </a:xfrm>
              </p:grpSpPr>
              <p:sp>
                <p:nvSpPr>
                  <p:cNvPr id="546" name="フローチャート: 組合せ 136"/>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47" name="円柱 137"/>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543" name="図形グループ 429"/>
                <p:cNvGrpSpPr/>
                <p:nvPr/>
              </p:nvGrpSpPr>
              <p:grpSpPr>
                <a:xfrm>
                  <a:off x="2306010" y="4786667"/>
                  <a:ext cx="123386" cy="362827"/>
                  <a:chOff x="4847166" y="2510366"/>
                  <a:chExt cx="279401" cy="821603"/>
                </a:xfrm>
              </p:grpSpPr>
              <p:sp>
                <p:nvSpPr>
                  <p:cNvPr id="544" name="フローチャート: 組合せ 134"/>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45" name="円柱 135"/>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grpSp>
            <p:nvGrpSpPr>
              <p:cNvPr id="556" name="図形グループ 442"/>
              <p:cNvGrpSpPr/>
              <p:nvPr/>
            </p:nvGrpSpPr>
            <p:grpSpPr>
              <a:xfrm>
                <a:off x="5102955" y="6496140"/>
                <a:ext cx="1227036" cy="609583"/>
                <a:chOff x="1439965" y="4622800"/>
                <a:chExt cx="1227036" cy="609583"/>
              </a:xfrm>
            </p:grpSpPr>
            <p:sp>
              <p:nvSpPr>
                <p:cNvPr id="557" name="直方体 147"/>
                <p:cNvSpPr/>
                <p:nvPr/>
              </p:nvSpPr>
              <p:spPr>
                <a:xfrm>
                  <a:off x="1439965" y="4622800"/>
                  <a:ext cx="1227036" cy="609583"/>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nvGrpSpPr>
                <p:cNvPr id="558" name="図形グループ 444"/>
                <p:cNvGrpSpPr/>
                <p:nvPr/>
              </p:nvGrpSpPr>
              <p:grpSpPr>
                <a:xfrm>
                  <a:off x="1501675" y="4786667"/>
                  <a:ext cx="123386" cy="362827"/>
                  <a:chOff x="4847166" y="2510366"/>
                  <a:chExt cx="279401" cy="821603"/>
                </a:xfrm>
              </p:grpSpPr>
              <p:sp>
                <p:nvSpPr>
                  <p:cNvPr id="574" name="フローチャート: 組合せ 164"/>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75" name="円柱 165"/>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559" name="図形グループ 445"/>
                <p:cNvGrpSpPr/>
                <p:nvPr/>
              </p:nvGrpSpPr>
              <p:grpSpPr>
                <a:xfrm>
                  <a:off x="1662542" y="4786667"/>
                  <a:ext cx="123386" cy="362827"/>
                  <a:chOff x="4847166" y="2510366"/>
                  <a:chExt cx="279401" cy="821603"/>
                </a:xfrm>
              </p:grpSpPr>
              <p:sp>
                <p:nvSpPr>
                  <p:cNvPr id="572" name="フローチャート: 組合せ 162"/>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73" name="円柱 163"/>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560" name="図形グループ 446"/>
                <p:cNvGrpSpPr/>
                <p:nvPr/>
              </p:nvGrpSpPr>
              <p:grpSpPr>
                <a:xfrm>
                  <a:off x="1823409" y="4786667"/>
                  <a:ext cx="123386" cy="362827"/>
                  <a:chOff x="4847166" y="2510366"/>
                  <a:chExt cx="279401" cy="821603"/>
                </a:xfrm>
              </p:grpSpPr>
              <p:sp>
                <p:nvSpPr>
                  <p:cNvPr id="570" name="フローチャート: 組合せ 160"/>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71" name="円柱 161"/>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561" name="図形グループ 447"/>
                <p:cNvGrpSpPr/>
                <p:nvPr/>
              </p:nvGrpSpPr>
              <p:grpSpPr>
                <a:xfrm>
                  <a:off x="1984276" y="4786667"/>
                  <a:ext cx="123386" cy="362827"/>
                  <a:chOff x="4847166" y="2510366"/>
                  <a:chExt cx="279401" cy="821603"/>
                </a:xfrm>
              </p:grpSpPr>
              <p:sp>
                <p:nvSpPr>
                  <p:cNvPr id="568" name="フローチャート: 組合せ 158"/>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69" name="円柱 159"/>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562" name="図形グループ 448"/>
                <p:cNvGrpSpPr/>
                <p:nvPr/>
              </p:nvGrpSpPr>
              <p:grpSpPr>
                <a:xfrm>
                  <a:off x="2145143" y="4786667"/>
                  <a:ext cx="123386" cy="362827"/>
                  <a:chOff x="4847166" y="2510366"/>
                  <a:chExt cx="279401" cy="821603"/>
                </a:xfrm>
              </p:grpSpPr>
              <p:sp>
                <p:nvSpPr>
                  <p:cNvPr id="566" name="フローチャート: 組合せ 156"/>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67" name="円柱 157"/>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563" name="図形グループ 449"/>
                <p:cNvGrpSpPr/>
                <p:nvPr/>
              </p:nvGrpSpPr>
              <p:grpSpPr>
                <a:xfrm>
                  <a:off x="2306010" y="4786667"/>
                  <a:ext cx="123386" cy="362827"/>
                  <a:chOff x="4847166" y="2510366"/>
                  <a:chExt cx="279401" cy="821603"/>
                </a:xfrm>
              </p:grpSpPr>
              <p:sp>
                <p:nvSpPr>
                  <p:cNvPr id="564" name="フローチャート: 組合せ 154"/>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565" name="円柱 155"/>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grpSp>
        <p:sp>
          <p:nvSpPr>
            <p:cNvPr id="577" name="下矢印 37"/>
            <p:cNvSpPr/>
            <p:nvPr/>
          </p:nvSpPr>
          <p:spPr>
            <a:xfrm rot="16200000">
              <a:off x="3162226" y="5767367"/>
              <a:ext cx="450648" cy="311974"/>
            </a:xfrm>
            <a:prstGeom prst="down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latin typeface="Helvetica"/>
                <a:cs typeface="Helvetica"/>
              </a:endParaRPr>
            </a:p>
          </p:txBody>
        </p:sp>
        <p:sp>
          <p:nvSpPr>
            <p:cNvPr id="578" name="テキスト ボックス 65"/>
            <p:cNvSpPr txBox="1"/>
            <p:nvPr/>
          </p:nvSpPr>
          <p:spPr>
            <a:xfrm>
              <a:off x="4825720" y="5707129"/>
              <a:ext cx="1175879" cy="664960"/>
            </a:xfrm>
            <a:prstGeom prst="rect">
              <a:avLst/>
            </a:prstGeom>
            <a:noFill/>
          </p:spPr>
          <p:txBody>
            <a:bodyPr wrap="none" rtlCol="0">
              <a:spAutoFit/>
            </a:bodyPr>
            <a:lstStyle/>
            <a:p>
              <a:r>
                <a:rPr kumimoji="1" lang="en-US" altLang="ja-JP" sz="1200" u="sng" dirty="0">
                  <a:latin typeface="Helvetica"/>
                  <a:ea typeface="ヒラギノ角ゴ Pro W3"/>
                  <a:cs typeface="Helvetica"/>
                </a:rPr>
                <a:t>Total</a:t>
              </a:r>
              <a:r>
                <a:rPr kumimoji="1" lang="en-US" altLang="ja-JP" sz="1200" dirty="0">
                  <a:latin typeface="Helvetica"/>
                  <a:ea typeface="ヒラギノ角ゴ Pro W3"/>
                  <a:cs typeface="Helvetica"/>
                </a:rPr>
                <a:t> </a:t>
              </a:r>
              <a:endParaRPr kumimoji="1" lang="en-US" altLang="ja-JP" sz="1200" dirty="0" smtClean="0">
                <a:latin typeface="Helvetica"/>
                <a:ea typeface="ヒラギノ角ゴ Pro W3"/>
                <a:cs typeface="Helvetica"/>
              </a:endParaRPr>
            </a:p>
            <a:p>
              <a:r>
                <a:rPr kumimoji="1" lang="en-US" altLang="ja-JP" sz="1200" dirty="0" smtClean="0">
                  <a:solidFill>
                    <a:srgbClr val="000000"/>
                  </a:solidFill>
                  <a:latin typeface="Helvetica"/>
                  <a:ea typeface="ヒラギノ角ゴ Pro W3"/>
                  <a:cs typeface="Helvetica"/>
                </a:rPr>
                <a:t>320</a:t>
              </a:r>
              <a:r>
                <a:rPr kumimoji="1" lang="en-US" altLang="ja-JP" sz="1200" dirty="0" smtClean="0">
                  <a:latin typeface="Helvetica"/>
                  <a:ea typeface="ヒラギノ角ゴ Pro W3"/>
                  <a:cs typeface="Helvetica"/>
                </a:rPr>
                <a:t> </a:t>
              </a:r>
              <a:r>
                <a:rPr kumimoji="1" lang="en-US" altLang="ja-JP" sz="1200" dirty="0">
                  <a:latin typeface="Helvetica"/>
                  <a:ea typeface="ヒラギノ角ゴ Pro W3"/>
                  <a:cs typeface="Helvetica"/>
                </a:rPr>
                <a:t>pools </a:t>
              </a:r>
              <a:endParaRPr kumimoji="1" lang="en-US" altLang="ja-JP" sz="1200" dirty="0" smtClean="0">
                <a:latin typeface="Helvetica"/>
                <a:ea typeface="ヒラギノ角ゴ Pro W3"/>
                <a:cs typeface="Helvetica"/>
              </a:endParaRPr>
            </a:p>
            <a:p>
              <a:r>
                <a:rPr kumimoji="1" lang="en-US" altLang="ja-JP" sz="1200" dirty="0" smtClean="0">
                  <a:solidFill>
                    <a:srgbClr val="000000"/>
                  </a:solidFill>
                  <a:latin typeface="Helvetica"/>
                  <a:ea typeface="ヒラギノ角ゴ Pro W3"/>
                  <a:cs typeface="Helvetica"/>
                </a:rPr>
                <a:t>30,720</a:t>
              </a:r>
              <a:r>
                <a:rPr kumimoji="1" lang="en-US" altLang="ja-JP" sz="1200" dirty="0" smtClean="0">
                  <a:latin typeface="Helvetica"/>
                  <a:ea typeface="ヒラギノ角ゴ Pro W3"/>
                  <a:cs typeface="Helvetica"/>
                </a:rPr>
                <a:t> </a:t>
              </a:r>
              <a:r>
                <a:rPr kumimoji="1" lang="en-US" altLang="ja-JP" sz="1200" dirty="0">
                  <a:latin typeface="Helvetica"/>
                  <a:ea typeface="ヒラギノ角ゴ Pro W3"/>
                  <a:cs typeface="Helvetica"/>
                </a:rPr>
                <a:t>clones</a:t>
              </a:r>
              <a:endParaRPr kumimoji="1" lang="ja-JP" altLang="en-US" sz="1200" dirty="0">
                <a:latin typeface="Helvetica"/>
                <a:ea typeface="ヒラギノ角ゴ Pro W3"/>
                <a:cs typeface="Helvetica"/>
              </a:endParaRPr>
            </a:p>
          </p:txBody>
        </p:sp>
        <p:sp>
          <p:nvSpPr>
            <p:cNvPr id="579" name="テキスト ボックス 305"/>
            <p:cNvSpPr txBox="1"/>
            <p:nvPr/>
          </p:nvSpPr>
          <p:spPr>
            <a:xfrm>
              <a:off x="2739055" y="6467713"/>
              <a:ext cx="3846742" cy="364145"/>
            </a:xfrm>
            <a:prstGeom prst="rect">
              <a:avLst/>
            </a:prstGeom>
            <a:noFill/>
          </p:spPr>
          <p:txBody>
            <a:bodyPr wrap="none" rtlCol="0">
              <a:spAutoFit/>
            </a:bodyPr>
            <a:lstStyle/>
            <a:p>
              <a:pPr>
                <a:lnSpc>
                  <a:spcPct val="150000"/>
                </a:lnSpc>
              </a:pPr>
              <a:r>
                <a:rPr kumimoji="1" lang="en-US" altLang="ja-JP" sz="1200" dirty="0">
                  <a:latin typeface="Helvetica"/>
                  <a:ea typeface="ヒラギノ角ゴ Pro W3"/>
                  <a:cs typeface="Helvetica"/>
                </a:rPr>
                <a:t>BAC </a:t>
              </a:r>
              <a:r>
                <a:rPr kumimoji="1" lang="en-US" altLang="ja-JP" sz="1200" dirty="0" smtClean="0">
                  <a:latin typeface="Helvetica"/>
                  <a:ea typeface="ヒラギノ角ゴ Pro W3"/>
                  <a:cs typeface="Helvetica"/>
                </a:rPr>
                <a:t>Library  depth = </a:t>
              </a:r>
              <a:r>
                <a:rPr kumimoji="1" lang="en-US" altLang="ja-JP" sz="1200" dirty="0" smtClean="0">
                  <a:solidFill>
                    <a:srgbClr val="000000"/>
                  </a:solidFill>
                  <a:latin typeface="Helvetica"/>
                  <a:ea typeface="ヒラギノ角ゴ Pro W3"/>
                  <a:cs typeface="Helvetica"/>
                </a:rPr>
                <a:t>5.4×</a:t>
              </a:r>
              <a:r>
                <a:rPr kumimoji="1" lang="en-US" altLang="ja-JP" sz="1200" dirty="0" smtClean="0">
                  <a:solidFill>
                    <a:srgbClr val="FF0000"/>
                  </a:solidFill>
                  <a:latin typeface="Helvetica"/>
                  <a:ea typeface="ヒラギノ角ゴ Pro W3"/>
                  <a:cs typeface="Helvetica"/>
                </a:rPr>
                <a:t> </a:t>
              </a:r>
              <a:r>
                <a:rPr kumimoji="1" lang="en-US" altLang="ja-JP" sz="1200" dirty="0" smtClean="0">
                  <a:solidFill>
                    <a:srgbClr val="000000"/>
                  </a:solidFill>
                  <a:latin typeface="Helvetica"/>
                  <a:ea typeface="ヒラギノ角ゴ Pro W3"/>
                  <a:cs typeface="Helvetica"/>
                </a:rPr>
                <a:t>[</a:t>
              </a:r>
              <a:r>
                <a:rPr lang="en-US" altLang="ja-JP" sz="1200" dirty="0" smtClean="0">
                  <a:latin typeface="Helvetica"/>
                  <a:ea typeface="ヒラギノ角ゴ Pro W3"/>
                  <a:cs typeface="Helvetica"/>
                </a:rPr>
                <a:t>(320 </a:t>
              </a:r>
              <a:r>
                <a:rPr lang="en-US" altLang="ja-JP" sz="1200" dirty="0">
                  <a:solidFill>
                    <a:srgbClr val="000000"/>
                  </a:solidFill>
                  <a:latin typeface="Helvetica"/>
                  <a:ea typeface="ヒラギノ角ゴ Pro W3"/>
                  <a:cs typeface="Helvetica"/>
                </a:rPr>
                <a:t>×</a:t>
              </a:r>
              <a:r>
                <a:rPr lang="en-US" altLang="ja-JP" sz="1200" dirty="0" smtClean="0">
                  <a:latin typeface="Helvetica"/>
                  <a:ea typeface="ヒラギノ角ゴ Pro W3"/>
                  <a:cs typeface="Helvetica"/>
                </a:rPr>
                <a:t> 9.6 Mb)/ 570Mbp]</a:t>
              </a:r>
              <a:endParaRPr kumimoji="1" lang="ja-JP" altLang="en-US" sz="1200" dirty="0">
                <a:latin typeface="Helvetica"/>
                <a:ea typeface="ヒラギノ角ゴ Pro W3"/>
                <a:cs typeface="Helvetica"/>
              </a:endParaRPr>
            </a:p>
          </p:txBody>
        </p:sp>
        <p:cxnSp>
          <p:nvCxnSpPr>
            <p:cNvPr id="581" name="Straight Connector 580"/>
            <p:cNvCxnSpPr/>
            <p:nvPr/>
          </p:nvCxnSpPr>
          <p:spPr>
            <a:xfrm>
              <a:off x="332656" y="7042566"/>
              <a:ext cx="6016183" cy="0"/>
            </a:xfrm>
            <a:prstGeom prst="line">
              <a:avLst/>
            </a:prstGeom>
            <a:ln>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582" name="下矢印 37"/>
            <p:cNvSpPr/>
            <p:nvPr/>
          </p:nvSpPr>
          <p:spPr>
            <a:xfrm>
              <a:off x="3468724" y="6898550"/>
              <a:ext cx="450648" cy="343171"/>
            </a:xfrm>
            <a:prstGeom prst="down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latin typeface="Helvetica"/>
                <a:cs typeface="Helvetica"/>
              </a:endParaRPr>
            </a:p>
          </p:txBody>
        </p:sp>
        <p:grpSp>
          <p:nvGrpSpPr>
            <p:cNvPr id="584" name="図形グループ 382"/>
            <p:cNvGrpSpPr/>
            <p:nvPr/>
          </p:nvGrpSpPr>
          <p:grpSpPr>
            <a:xfrm>
              <a:off x="3403336" y="7390196"/>
              <a:ext cx="777971" cy="386490"/>
              <a:chOff x="1439965" y="4622800"/>
              <a:chExt cx="1227036" cy="609583"/>
            </a:xfrm>
          </p:grpSpPr>
          <p:sp>
            <p:nvSpPr>
              <p:cNvPr id="645" name="直方体 87"/>
              <p:cNvSpPr/>
              <p:nvPr/>
            </p:nvSpPr>
            <p:spPr>
              <a:xfrm>
                <a:off x="1439965" y="4622800"/>
                <a:ext cx="1227036" cy="609583"/>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nvGrpSpPr>
              <p:cNvPr id="646" name="図形グループ 384"/>
              <p:cNvGrpSpPr/>
              <p:nvPr/>
            </p:nvGrpSpPr>
            <p:grpSpPr>
              <a:xfrm>
                <a:off x="1501675" y="4786667"/>
                <a:ext cx="123386" cy="362827"/>
                <a:chOff x="4847166" y="2510366"/>
                <a:chExt cx="279401" cy="821603"/>
              </a:xfrm>
            </p:grpSpPr>
            <p:sp>
              <p:nvSpPr>
                <p:cNvPr id="662" name="フローチャート: 組合せ 104"/>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663" name="円柱 105"/>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647" name="図形グループ 385"/>
              <p:cNvGrpSpPr/>
              <p:nvPr/>
            </p:nvGrpSpPr>
            <p:grpSpPr>
              <a:xfrm>
                <a:off x="1662542" y="4786667"/>
                <a:ext cx="123386" cy="362827"/>
                <a:chOff x="4847166" y="2510366"/>
                <a:chExt cx="279401" cy="821603"/>
              </a:xfrm>
            </p:grpSpPr>
            <p:sp>
              <p:nvSpPr>
                <p:cNvPr id="660" name="フローチャート: 組合せ 102"/>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661" name="円柱 103"/>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648" name="図形グループ 386"/>
              <p:cNvGrpSpPr/>
              <p:nvPr/>
            </p:nvGrpSpPr>
            <p:grpSpPr>
              <a:xfrm>
                <a:off x="1823409" y="4786667"/>
                <a:ext cx="123386" cy="362827"/>
                <a:chOff x="4847166" y="2510366"/>
                <a:chExt cx="279401" cy="821603"/>
              </a:xfrm>
            </p:grpSpPr>
            <p:sp>
              <p:nvSpPr>
                <p:cNvPr id="658" name="フローチャート: 組合せ 100"/>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659" name="円柱 101"/>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649" name="図形グループ 387"/>
              <p:cNvGrpSpPr/>
              <p:nvPr/>
            </p:nvGrpSpPr>
            <p:grpSpPr>
              <a:xfrm>
                <a:off x="1984276" y="4786667"/>
                <a:ext cx="123386" cy="362827"/>
                <a:chOff x="4847166" y="2510366"/>
                <a:chExt cx="279401" cy="821603"/>
              </a:xfrm>
            </p:grpSpPr>
            <p:sp>
              <p:nvSpPr>
                <p:cNvPr id="656" name="フローチャート: 組合せ 98"/>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657" name="円柱 99"/>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650" name="図形グループ 388"/>
              <p:cNvGrpSpPr/>
              <p:nvPr/>
            </p:nvGrpSpPr>
            <p:grpSpPr>
              <a:xfrm>
                <a:off x="2145143" y="4786667"/>
                <a:ext cx="123386" cy="362827"/>
                <a:chOff x="4847166" y="2510366"/>
                <a:chExt cx="279401" cy="821603"/>
              </a:xfrm>
            </p:grpSpPr>
            <p:sp>
              <p:nvSpPr>
                <p:cNvPr id="654" name="フローチャート: 組合せ 96"/>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655" name="円柱 97"/>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nvGrpSpPr>
              <p:cNvPr id="651" name="図形グループ 389"/>
              <p:cNvGrpSpPr/>
              <p:nvPr/>
            </p:nvGrpSpPr>
            <p:grpSpPr>
              <a:xfrm>
                <a:off x="2306010" y="4786667"/>
                <a:ext cx="123386" cy="362827"/>
                <a:chOff x="4847166" y="2510366"/>
                <a:chExt cx="279401" cy="821603"/>
              </a:xfrm>
            </p:grpSpPr>
            <p:sp>
              <p:nvSpPr>
                <p:cNvPr id="652" name="フローチャート: 組合せ 94"/>
                <p:cNvSpPr/>
                <p:nvPr/>
              </p:nvSpPr>
              <p:spPr>
                <a:xfrm>
                  <a:off x="4851400" y="3063641"/>
                  <a:ext cx="275167" cy="268328"/>
                </a:xfrm>
                <a:prstGeom prst="flowChartMerge">
                  <a:avLst/>
                </a:prstGeom>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sp>
              <p:nvSpPr>
                <p:cNvPr id="653" name="円柱 95"/>
                <p:cNvSpPr/>
                <p:nvPr/>
              </p:nvSpPr>
              <p:spPr>
                <a:xfrm>
                  <a:off x="4847166" y="2510366"/>
                  <a:ext cx="279401" cy="584200"/>
                </a:xfrm>
                <a:prstGeom prst="can">
                  <a:avLst>
                    <a:gd name="adj" fmla="val 34836"/>
                  </a:avLst>
                </a:prstGeom>
                <a:ln>
                  <a:solidFill>
                    <a:schemeClr val="tx1">
                      <a:lumMod val="65000"/>
                      <a:lumOff val="3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latin typeface="Helvetica"/>
                    <a:cs typeface="Helvetica"/>
                  </a:endParaRPr>
                </a:p>
              </p:txBody>
            </p:sp>
          </p:grpSp>
        </p:grpSp>
        <p:sp>
          <p:nvSpPr>
            <p:cNvPr id="664" name="Rectangle 663"/>
            <p:cNvSpPr/>
            <p:nvPr/>
          </p:nvSpPr>
          <p:spPr>
            <a:xfrm>
              <a:off x="4292654" y="7341928"/>
              <a:ext cx="2262320" cy="664960"/>
            </a:xfrm>
            <a:prstGeom prst="rect">
              <a:avLst/>
            </a:prstGeom>
            <a:ln>
              <a:solidFill>
                <a:schemeClr val="tx1"/>
              </a:solidFill>
            </a:ln>
          </p:spPr>
          <p:txBody>
            <a:bodyPr wrap="square">
              <a:spAutoFit/>
            </a:bodyPr>
            <a:lstStyle/>
            <a:p>
              <a:r>
                <a:rPr lang="en-US" altLang="ja-JP" sz="1200" dirty="0" smtClean="0">
                  <a:solidFill>
                    <a:srgbClr val="000000"/>
                  </a:solidFill>
                  <a:latin typeface="Helvetica"/>
                  <a:ea typeface="ヒラギノ角ゴ Pro W3"/>
                  <a:cs typeface="Helvetica"/>
                </a:rPr>
                <a:t>9,984 clones </a:t>
              </a:r>
            </a:p>
            <a:p>
              <a:r>
                <a:rPr lang="en-US" altLang="ja-JP" sz="1200" dirty="0" smtClean="0">
                  <a:solidFill>
                    <a:srgbClr val="000000"/>
                  </a:solidFill>
                  <a:latin typeface="Helvetica"/>
                  <a:ea typeface="ヒラギノ角ゴ Pro W3"/>
                  <a:cs typeface="Helvetica"/>
                </a:rPr>
                <a:t>13.6 Mb sequence (paired-end </a:t>
              </a:r>
              <a:r>
                <a:rPr lang="en-US" altLang="ja-JP" sz="1200" dirty="0" err="1" smtClean="0">
                  <a:solidFill>
                    <a:srgbClr val="000000"/>
                  </a:solidFill>
                  <a:latin typeface="Helvetica"/>
                  <a:ea typeface="ヒラギノ角ゴ Pro W3"/>
                  <a:cs typeface="Helvetica"/>
                </a:rPr>
                <a:t>fasta</a:t>
              </a:r>
              <a:r>
                <a:rPr lang="en-US" altLang="ja-JP" sz="1200" dirty="0" smtClean="0">
                  <a:solidFill>
                    <a:srgbClr val="000000"/>
                  </a:solidFill>
                  <a:latin typeface="Helvetica"/>
                  <a:ea typeface="ヒラギノ角ゴ Pro W3"/>
                  <a:cs typeface="Helvetica"/>
                </a:rPr>
                <a:t> file) </a:t>
              </a:r>
              <a:endParaRPr lang="en-US" altLang="ja-JP" sz="1200" dirty="0">
                <a:latin typeface="Helvetica"/>
                <a:ea typeface="ヒラギノ角ゴ Pro W3"/>
                <a:cs typeface="Helvetica"/>
              </a:endParaRPr>
            </a:p>
          </p:txBody>
        </p:sp>
        <p:cxnSp>
          <p:nvCxnSpPr>
            <p:cNvPr id="38" name="Straight Arrow Connector 37"/>
            <p:cNvCxnSpPr/>
            <p:nvPr/>
          </p:nvCxnSpPr>
          <p:spPr>
            <a:xfrm>
              <a:off x="2025533" y="2909688"/>
              <a:ext cx="303771"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764786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p:cNvPicPr>
            <a:picLocks noChangeAspect="1"/>
          </p:cNvPicPr>
          <p:nvPr/>
        </p:nvPicPr>
        <p:blipFill>
          <a:blip r:embed="rId2"/>
          <a:stretch>
            <a:fillRect/>
          </a:stretch>
        </p:blipFill>
        <p:spPr>
          <a:xfrm>
            <a:off x="416326" y="1296497"/>
            <a:ext cx="5975990" cy="2594039"/>
          </a:xfrm>
          <a:prstGeom prst="rect">
            <a:avLst/>
          </a:prstGeom>
        </p:spPr>
      </p:pic>
      <p:sp>
        <p:nvSpPr>
          <p:cNvPr id="7" name="テキスト ボックス 9"/>
          <p:cNvSpPr txBox="1"/>
          <p:nvPr/>
        </p:nvSpPr>
        <p:spPr>
          <a:xfrm>
            <a:off x="332656" y="4023228"/>
            <a:ext cx="6408712" cy="3046987"/>
          </a:xfrm>
          <a:prstGeom prst="rect">
            <a:avLst/>
          </a:prstGeom>
          <a:noFill/>
        </p:spPr>
        <p:txBody>
          <a:bodyPr wrap="square" rtlCol="0">
            <a:spAutoFit/>
          </a:bodyPr>
          <a:lstStyle/>
          <a:p>
            <a:r>
              <a:rPr lang="en-US" altLang="ja-JP" sz="1200" b="1" dirty="0" smtClean="0">
                <a:latin typeface="Times New Roman"/>
                <a:cs typeface="Times New Roman"/>
              </a:rPr>
              <a:t>Figure S3. </a:t>
            </a:r>
            <a:r>
              <a:rPr lang="en-US" altLang="ja-JP" sz="1200" i="1" dirty="0" smtClean="0">
                <a:latin typeface="Times New Roman"/>
                <a:cs typeface="Times New Roman"/>
              </a:rPr>
              <a:t>k</a:t>
            </a:r>
            <a:r>
              <a:rPr lang="en-US" altLang="ja-JP" sz="1200" dirty="0">
                <a:latin typeface="Times New Roman"/>
                <a:cs typeface="Times New Roman"/>
              </a:rPr>
              <a:t>-</a:t>
            </a:r>
            <a:r>
              <a:rPr lang="en-US" altLang="ja-JP" sz="1200" dirty="0" err="1">
                <a:latin typeface="Times New Roman"/>
                <a:cs typeface="Times New Roman"/>
              </a:rPr>
              <a:t>mer</a:t>
            </a:r>
            <a:r>
              <a:rPr lang="en-US" altLang="ja-JP" sz="1200" dirty="0">
                <a:latin typeface="Times New Roman"/>
                <a:cs typeface="Times New Roman"/>
              </a:rPr>
              <a:t> analysis (</a:t>
            </a:r>
            <a:r>
              <a:rPr lang="en-US" altLang="ja-JP" sz="1200" i="1" dirty="0">
                <a:latin typeface="Times New Roman"/>
                <a:cs typeface="Times New Roman"/>
              </a:rPr>
              <a:t>k</a:t>
            </a:r>
            <a:r>
              <a:rPr lang="en-US" altLang="ja-JP" sz="1200" dirty="0">
                <a:latin typeface="Times New Roman"/>
                <a:cs typeface="Times New Roman"/>
              </a:rPr>
              <a:t> = </a:t>
            </a:r>
            <a:r>
              <a:rPr lang="en-US" altLang="ja-JP" sz="1200" dirty="0" smtClean="0">
                <a:latin typeface="Times New Roman"/>
                <a:cs typeface="Times New Roman"/>
              </a:rPr>
              <a:t>25)-based estimation of genome size using TDr96_F1 PE reads by ALLPATHS-LG [11]. (</a:t>
            </a:r>
            <a:r>
              <a:rPr lang="en-US" altLang="ja-JP" sz="1200" b="1" dirty="0" smtClean="0">
                <a:latin typeface="Times New Roman"/>
                <a:cs typeface="Times New Roman"/>
              </a:rPr>
              <a:t>a</a:t>
            </a:r>
            <a:r>
              <a:rPr lang="en-US" altLang="ja-JP" sz="1200" dirty="0" smtClean="0">
                <a:latin typeface="Times New Roman"/>
                <a:cs typeface="Times New Roman"/>
              </a:rPr>
              <a:t>) </a:t>
            </a:r>
            <a:r>
              <a:rPr lang="en-US" altLang="ja-JP" sz="1200" i="1" dirty="0" smtClean="0">
                <a:latin typeface="Times New Roman"/>
                <a:cs typeface="Times New Roman"/>
              </a:rPr>
              <a:t>k</a:t>
            </a:r>
            <a:r>
              <a:rPr lang="en-US" altLang="ja-JP" sz="1200" dirty="0" smtClean="0">
                <a:latin typeface="Times New Roman"/>
                <a:cs typeface="Times New Roman"/>
              </a:rPr>
              <a:t>-</a:t>
            </a:r>
            <a:r>
              <a:rPr lang="en-US" altLang="ja-JP" sz="1200" dirty="0" err="1" smtClean="0">
                <a:latin typeface="Times New Roman"/>
                <a:cs typeface="Times New Roman"/>
              </a:rPr>
              <a:t>mer</a:t>
            </a:r>
            <a:r>
              <a:rPr lang="en-US" altLang="ja-JP" sz="1200" dirty="0" smtClean="0">
                <a:latin typeface="Times New Roman"/>
                <a:cs typeface="Times New Roman"/>
              </a:rPr>
              <a:t> frequency distribution of TDr96_F1 </a:t>
            </a:r>
            <a:r>
              <a:rPr lang="en-US" altLang="ja-JP" sz="1200" dirty="0" err="1" smtClean="0">
                <a:latin typeface="Times New Roman"/>
                <a:cs typeface="Times New Roman"/>
              </a:rPr>
              <a:t>Illumina</a:t>
            </a:r>
            <a:r>
              <a:rPr lang="en-US" altLang="ja-JP" sz="1200" dirty="0" smtClean="0">
                <a:latin typeface="Times New Roman"/>
                <a:cs typeface="Times New Roman"/>
              </a:rPr>
              <a:t> PE reads. (</a:t>
            </a:r>
            <a:r>
              <a:rPr lang="en-US" altLang="ja-JP" sz="1200" b="1" dirty="0" smtClean="0">
                <a:latin typeface="Times New Roman"/>
                <a:cs typeface="Times New Roman"/>
              </a:rPr>
              <a:t>b</a:t>
            </a:r>
            <a:r>
              <a:rPr lang="en-US" altLang="ja-JP" sz="1200" dirty="0" smtClean="0">
                <a:latin typeface="Times New Roman"/>
                <a:cs typeface="Times New Roman"/>
              </a:rPr>
              <a:t>) A magnified version of the region between </a:t>
            </a:r>
            <a:r>
              <a:rPr lang="en-US" altLang="ja-JP" sz="1200" i="1" dirty="0" smtClean="0">
                <a:latin typeface="Times New Roman"/>
                <a:cs typeface="Times New Roman"/>
              </a:rPr>
              <a:t>k</a:t>
            </a:r>
            <a:r>
              <a:rPr lang="en-US" altLang="ja-JP" sz="1200" dirty="0" smtClean="0">
                <a:latin typeface="Times New Roman"/>
                <a:cs typeface="Times New Roman"/>
              </a:rPr>
              <a:t>-</a:t>
            </a:r>
            <a:r>
              <a:rPr lang="en-US" altLang="ja-JP" sz="1200" dirty="0" err="1" smtClean="0">
                <a:latin typeface="Times New Roman"/>
                <a:cs typeface="Times New Roman"/>
              </a:rPr>
              <a:t>mer</a:t>
            </a:r>
            <a:r>
              <a:rPr lang="en-US" altLang="ja-JP" sz="1200" dirty="0" smtClean="0">
                <a:latin typeface="Times New Roman"/>
                <a:cs typeface="Times New Roman"/>
              </a:rPr>
              <a:t> frequencies of 1 and 45 in (</a:t>
            </a:r>
            <a:r>
              <a:rPr lang="en-US" altLang="ja-JP" sz="1200" b="1" dirty="0" smtClean="0">
                <a:latin typeface="Times New Roman"/>
                <a:cs typeface="Times New Roman"/>
              </a:rPr>
              <a:t>a</a:t>
            </a:r>
            <a:r>
              <a:rPr lang="en-US" altLang="ja-JP" sz="1200" dirty="0" smtClean="0">
                <a:latin typeface="Times New Roman"/>
                <a:cs typeface="Times New Roman"/>
              </a:rPr>
              <a:t>) showing two distinct peaks, suggesting a highly heterozygous genome. Additionally, ALLPATHS-LG reported over 1.4M ambiguous bases that maybe polymorphic or heterozygous sites.</a:t>
            </a:r>
          </a:p>
          <a:p>
            <a:endParaRPr lang="en-US" altLang="ja-JP" sz="1200" dirty="0">
              <a:latin typeface="Times New Roman"/>
              <a:cs typeface="Times New Roman"/>
            </a:endParaRPr>
          </a:p>
          <a:p>
            <a:r>
              <a:rPr lang="en-US" altLang="ja-JP" sz="1200" dirty="0" smtClean="0">
                <a:latin typeface="Times New Roman"/>
                <a:cs typeface="Times New Roman"/>
              </a:rPr>
              <a:t>TDr96_F1 genome size was calculated by dividing total length of PE reads in </a:t>
            </a:r>
            <a:r>
              <a:rPr lang="en-US" altLang="ja-JP" sz="1200" dirty="0" err="1" smtClean="0">
                <a:latin typeface="Times New Roman"/>
                <a:cs typeface="Times New Roman"/>
              </a:rPr>
              <a:t>bp</a:t>
            </a:r>
            <a:r>
              <a:rPr lang="en-US" altLang="ja-JP" sz="1200" dirty="0" smtClean="0">
                <a:latin typeface="Times New Roman"/>
                <a:cs typeface="Times New Roman"/>
              </a:rPr>
              <a:t> </a:t>
            </a:r>
            <a:r>
              <a:rPr lang="en-US" altLang="ja-JP" sz="1200" dirty="0">
                <a:latin typeface="Times New Roman"/>
                <a:cs typeface="Times New Roman"/>
              </a:rPr>
              <a:t>(16,771,579,510 </a:t>
            </a:r>
            <a:r>
              <a:rPr lang="en-US" altLang="ja-JP" sz="1200" dirty="0" err="1" smtClean="0">
                <a:latin typeface="Times New Roman"/>
                <a:cs typeface="Times New Roman"/>
              </a:rPr>
              <a:t>bp</a:t>
            </a:r>
            <a:r>
              <a:rPr lang="en-US" altLang="ja-JP" sz="1200" dirty="0" smtClean="0">
                <a:latin typeface="Times New Roman"/>
                <a:cs typeface="Times New Roman"/>
              </a:rPr>
              <a:t>) by read coverage (</a:t>
            </a:r>
            <a:r>
              <a:rPr lang="en-US" altLang="ja-JP" sz="1200" dirty="0" err="1" smtClean="0">
                <a:latin typeface="Times New Roman"/>
                <a:cs typeface="Times New Roman"/>
              </a:rPr>
              <a:t>Rc</a:t>
            </a:r>
            <a:r>
              <a:rPr lang="en-US" altLang="ja-JP" sz="1200" dirty="0" smtClean="0">
                <a:latin typeface="Times New Roman"/>
                <a:cs typeface="Times New Roman"/>
              </a:rPr>
              <a:t> = 28.95). Read coverage was calculated as follows:</a:t>
            </a:r>
          </a:p>
          <a:p>
            <a:endParaRPr lang="en-US" altLang="ja-JP" sz="1200" dirty="0" smtClean="0">
              <a:latin typeface="Times New Roman"/>
              <a:cs typeface="Times New Roman"/>
            </a:endParaRPr>
          </a:p>
          <a:p>
            <a:pPr algn="just"/>
            <a:r>
              <a:rPr lang="en-US" altLang="ja-JP" sz="1200" dirty="0" err="1" smtClean="0">
                <a:latin typeface="Times New Roman"/>
                <a:cs typeface="Times New Roman"/>
              </a:rPr>
              <a:t>Rc</a:t>
            </a:r>
            <a:r>
              <a:rPr lang="en-US" altLang="ja-JP" sz="1200" dirty="0" smtClean="0">
                <a:latin typeface="Times New Roman"/>
                <a:cs typeface="Times New Roman"/>
              </a:rPr>
              <a:t> = [</a:t>
            </a:r>
            <a:r>
              <a:rPr lang="en-US" altLang="ja-JP" sz="1200" i="1" dirty="0" smtClean="0">
                <a:latin typeface="Times New Roman"/>
                <a:cs typeface="Times New Roman"/>
              </a:rPr>
              <a:t>k</a:t>
            </a:r>
            <a:r>
              <a:rPr lang="en-US" altLang="ja-JP" sz="1200" dirty="0" smtClean="0">
                <a:latin typeface="Times New Roman"/>
                <a:cs typeface="Times New Roman"/>
              </a:rPr>
              <a:t>-</a:t>
            </a:r>
            <a:r>
              <a:rPr lang="en-US" altLang="ja-JP" sz="1200" dirty="0" err="1" smtClean="0">
                <a:latin typeface="Times New Roman"/>
                <a:cs typeface="Times New Roman"/>
              </a:rPr>
              <a:t>mer</a:t>
            </a:r>
            <a:r>
              <a:rPr lang="en-US" altLang="ja-JP" sz="1200" dirty="0" smtClean="0">
                <a:latin typeface="Times New Roman"/>
                <a:cs typeface="Times New Roman"/>
              </a:rPr>
              <a:t> coverage (</a:t>
            </a:r>
            <a:r>
              <a:rPr lang="en-US" altLang="ja-JP" sz="1200" b="1" dirty="0" smtClean="0">
                <a:latin typeface="Times New Roman"/>
                <a:cs typeface="Times New Roman"/>
              </a:rPr>
              <a:t>25.66</a:t>
            </a:r>
            <a:r>
              <a:rPr lang="en-US" altLang="ja-JP" sz="1200" dirty="0" smtClean="0">
                <a:latin typeface="Times New Roman"/>
                <a:cs typeface="Times New Roman"/>
              </a:rPr>
              <a:t>) × read length (</a:t>
            </a:r>
            <a:r>
              <a:rPr lang="en-US" altLang="ja-JP" sz="1200" b="1" dirty="0" smtClean="0">
                <a:latin typeface="Times New Roman"/>
                <a:cs typeface="Times New Roman"/>
              </a:rPr>
              <a:t>228.8</a:t>
            </a:r>
            <a:r>
              <a:rPr lang="en-US" altLang="ja-JP" sz="1200" dirty="0" smtClean="0">
                <a:latin typeface="Times New Roman"/>
                <a:cs typeface="Times New Roman"/>
              </a:rPr>
              <a:t>)</a:t>
            </a:r>
            <a:r>
              <a:rPr lang="en-US" altLang="ja-JP" sz="1200" dirty="0">
                <a:latin typeface="Times New Roman"/>
                <a:cs typeface="Times New Roman"/>
              </a:rPr>
              <a:t>] </a:t>
            </a:r>
            <a:r>
              <a:rPr lang="en-US" altLang="ja-JP" sz="1200" dirty="0" smtClean="0">
                <a:latin typeface="Times New Roman"/>
                <a:cs typeface="Times New Roman"/>
              </a:rPr>
              <a:t>÷ </a:t>
            </a:r>
            <a:r>
              <a:rPr lang="en-US" sz="1200" dirty="0" smtClean="0">
                <a:latin typeface="Times New Roman"/>
                <a:cs typeface="Times New Roman"/>
              </a:rPr>
              <a:t>[Read length (</a:t>
            </a:r>
            <a:r>
              <a:rPr lang="en-US" sz="1200" b="1" dirty="0" smtClean="0">
                <a:latin typeface="Times New Roman"/>
                <a:cs typeface="Times New Roman"/>
              </a:rPr>
              <a:t>228.8</a:t>
            </a:r>
            <a:r>
              <a:rPr lang="en-US" sz="1200" dirty="0" smtClean="0">
                <a:latin typeface="Times New Roman"/>
                <a:cs typeface="Times New Roman"/>
              </a:rPr>
              <a:t>)] – [</a:t>
            </a:r>
            <a:r>
              <a:rPr lang="en-US" sz="1200" i="1" dirty="0" smtClean="0">
                <a:latin typeface="Times New Roman"/>
                <a:cs typeface="Times New Roman"/>
              </a:rPr>
              <a:t>k</a:t>
            </a:r>
            <a:r>
              <a:rPr lang="en-US" sz="1200" dirty="0" smtClean="0">
                <a:latin typeface="Times New Roman"/>
                <a:cs typeface="Times New Roman"/>
              </a:rPr>
              <a:t>-</a:t>
            </a:r>
            <a:r>
              <a:rPr lang="en-US" sz="1200" dirty="0" err="1" smtClean="0">
                <a:latin typeface="Times New Roman"/>
                <a:cs typeface="Times New Roman"/>
              </a:rPr>
              <a:t>mer</a:t>
            </a:r>
            <a:r>
              <a:rPr lang="en-US" sz="1200" dirty="0" smtClean="0">
                <a:latin typeface="Times New Roman"/>
                <a:cs typeface="Times New Roman"/>
              </a:rPr>
              <a:t> length (25) + 1]         = 5,871</a:t>
            </a:r>
            <a:r>
              <a:rPr lang="en-US" altLang="ja-JP" sz="1200" dirty="0" smtClean="0">
                <a:latin typeface="Times New Roman"/>
                <a:cs typeface="Times New Roman"/>
              </a:rPr>
              <a:t> ÷ 202.8</a:t>
            </a:r>
          </a:p>
          <a:p>
            <a:pPr algn="just"/>
            <a:r>
              <a:rPr lang="en-US" altLang="ja-JP" sz="1200" dirty="0" smtClean="0">
                <a:latin typeface="Times New Roman"/>
                <a:cs typeface="Times New Roman"/>
              </a:rPr>
              <a:t>= 28.95</a:t>
            </a:r>
          </a:p>
          <a:p>
            <a:pPr algn="just"/>
            <a:endParaRPr lang="en-US" altLang="ja-JP" sz="1200" dirty="0" smtClean="0">
              <a:latin typeface="Times New Roman"/>
              <a:cs typeface="Times New Roman"/>
            </a:endParaRPr>
          </a:p>
          <a:p>
            <a:pPr algn="just"/>
            <a:r>
              <a:rPr lang="en-US" altLang="ja-JP" sz="1200" b="1" dirty="0" smtClean="0">
                <a:latin typeface="Times New Roman"/>
                <a:cs typeface="Times New Roman"/>
              </a:rPr>
              <a:t>Genome size </a:t>
            </a:r>
            <a:r>
              <a:rPr lang="en-US" altLang="ja-JP" sz="1200" dirty="0" smtClean="0">
                <a:latin typeface="Times New Roman"/>
                <a:cs typeface="Times New Roman"/>
              </a:rPr>
              <a:t>= 16,771,579,510 </a:t>
            </a:r>
            <a:r>
              <a:rPr lang="en-US" altLang="ja-JP" sz="1200" dirty="0" err="1">
                <a:latin typeface="Times New Roman"/>
                <a:cs typeface="Times New Roman"/>
              </a:rPr>
              <a:t>bp</a:t>
            </a:r>
            <a:r>
              <a:rPr lang="en-US" altLang="ja-JP" sz="1200" dirty="0" smtClean="0">
                <a:latin typeface="Times New Roman"/>
                <a:cs typeface="Times New Roman"/>
              </a:rPr>
              <a:t> ÷ 28.95 = 579,329,171 </a:t>
            </a:r>
            <a:r>
              <a:rPr lang="en-US" altLang="ja-JP" sz="1200" dirty="0" err="1" smtClean="0">
                <a:latin typeface="Times New Roman"/>
                <a:cs typeface="Times New Roman"/>
              </a:rPr>
              <a:t>bp</a:t>
            </a:r>
            <a:r>
              <a:rPr lang="en-US" altLang="ja-JP" sz="1200" dirty="0" smtClean="0">
                <a:latin typeface="Times New Roman"/>
                <a:cs typeface="Times New Roman"/>
              </a:rPr>
              <a:t> = </a:t>
            </a:r>
            <a:r>
              <a:rPr lang="en-US" altLang="ja-JP" sz="1200" b="1" dirty="0" smtClean="0">
                <a:latin typeface="Times New Roman"/>
                <a:cs typeface="Times New Roman"/>
              </a:rPr>
              <a:t>~579 Mb</a:t>
            </a:r>
          </a:p>
          <a:p>
            <a:pPr algn="just"/>
            <a:endParaRPr lang="en-US" altLang="ja-JP" sz="1200" dirty="0">
              <a:latin typeface="Times New Roman"/>
              <a:cs typeface="Times New Roman"/>
            </a:endParaRPr>
          </a:p>
          <a:p>
            <a:pPr algn="just"/>
            <a:r>
              <a:rPr lang="en-US" altLang="ja-JP" sz="1200" dirty="0" smtClean="0">
                <a:latin typeface="Times New Roman"/>
                <a:cs typeface="Times New Roman"/>
              </a:rPr>
              <a:t>Values shown in bold were obtained from</a:t>
            </a:r>
            <a:r>
              <a:rPr lang="en-US" altLang="ja-JP" sz="1200" i="1" dirty="0" smtClean="0">
                <a:latin typeface="Times New Roman"/>
                <a:cs typeface="Times New Roman"/>
              </a:rPr>
              <a:t> k</a:t>
            </a:r>
            <a:r>
              <a:rPr lang="en-US" altLang="ja-JP" sz="1200" dirty="0" smtClean="0">
                <a:latin typeface="Times New Roman"/>
                <a:cs typeface="Times New Roman"/>
              </a:rPr>
              <a:t>-</a:t>
            </a:r>
            <a:r>
              <a:rPr lang="en-US" altLang="ja-JP" sz="1200" dirty="0" err="1" smtClean="0">
                <a:latin typeface="Times New Roman"/>
                <a:cs typeface="Times New Roman"/>
              </a:rPr>
              <a:t>mer</a:t>
            </a:r>
            <a:r>
              <a:rPr lang="en-US" altLang="ja-JP" sz="1200" dirty="0" smtClean="0">
                <a:latin typeface="Times New Roman"/>
                <a:cs typeface="Times New Roman"/>
              </a:rPr>
              <a:t> analysis. </a:t>
            </a:r>
          </a:p>
        </p:txBody>
      </p:sp>
      <p:sp>
        <p:nvSpPr>
          <p:cNvPr id="12" name="Rectangle 11"/>
          <p:cNvSpPr/>
          <p:nvPr/>
        </p:nvSpPr>
        <p:spPr>
          <a:xfrm>
            <a:off x="246701" y="1043608"/>
            <a:ext cx="466782" cy="369332"/>
          </a:xfrm>
          <a:prstGeom prst="rect">
            <a:avLst/>
          </a:prstGeom>
        </p:spPr>
        <p:txBody>
          <a:bodyPr wrap="none">
            <a:spAutoFit/>
          </a:bodyPr>
          <a:lstStyle/>
          <a:p>
            <a:r>
              <a:rPr lang="en-US" b="1" dirty="0" smtClean="0">
                <a:latin typeface="Helvetica"/>
                <a:cs typeface="Helvetica"/>
              </a:rPr>
              <a:t>(a)</a:t>
            </a:r>
            <a:endParaRPr lang="en-US" b="1" dirty="0">
              <a:latin typeface="Helvetica"/>
              <a:cs typeface="Helvetica"/>
            </a:endParaRPr>
          </a:p>
        </p:txBody>
      </p:sp>
      <p:sp>
        <p:nvSpPr>
          <p:cNvPr id="13" name="Rectangle 12"/>
          <p:cNvSpPr/>
          <p:nvPr/>
        </p:nvSpPr>
        <p:spPr>
          <a:xfrm>
            <a:off x="3369626" y="1043608"/>
            <a:ext cx="479406" cy="369332"/>
          </a:xfrm>
          <a:prstGeom prst="rect">
            <a:avLst/>
          </a:prstGeom>
        </p:spPr>
        <p:txBody>
          <a:bodyPr wrap="none">
            <a:spAutoFit/>
          </a:bodyPr>
          <a:lstStyle/>
          <a:p>
            <a:r>
              <a:rPr lang="en-US" b="1" dirty="0" smtClean="0">
                <a:latin typeface="Helvetica"/>
                <a:cs typeface="Helvetica"/>
              </a:rPr>
              <a:t>(b)</a:t>
            </a:r>
            <a:endParaRPr lang="en-US" b="1" dirty="0">
              <a:latin typeface="Helvetica"/>
              <a:cs typeface="Helvetica"/>
            </a:endParaRPr>
          </a:p>
        </p:txBody>
      </p:sp>
    </p:spTree>
    <p:extLst>
      <p:ext uri="{BB962C8B-B14F-4D97-AF65-F5344CB8AC3E}">
        <p14:creationId xmlns:p14="http://schemas.microsoft.com/office/powerpoint/2010/main" val="22355018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テキスト ボックス 76"/>
          <p:cNvSpPr txBox="1"/>
          <p:nvPr/>
        </p:nvSpPr>
        <p:spPr>
          <a:xfrm>
            <a:off x="897697" y="6523155"/>
            <a:ext cx="4888733" cy="461665"/>
          </a:xfrm>
          <a:prstGeom prst="rect">
            <a:avLst/>
          </a:prstGeom>
          <a:noFill/>
        </p:spPr>
        <p:txBody>
          <a:bodyPr wrap="square" rtlCol="0">
            <a:spAutoFit/>
          </a:bodyPr>
          <a:lstStyle/>
          <a:p>
            <a:r>
              <a:rPr lang="en-US" altLang="ja-JP" sz="1200" b="1" dirty="0" smtClean="0">
                <a:solidFill>
                  <a:srgbClr val="000000"/>
                </a:solidFill>
                <a:latin typeface="Times New Roman"/>
                <a:cs typeface="Times New Roman"/>
              </a:rPr>
              <a:t>Figure S4</a:t>
            </a:r>
            <a:r>
              <a:rPr lang="en-US" altLang="ja-JP" sz="1200" dirty="0" smtClean="0">
                <a:solidFill>
                  <a:srgbClr val="000000"/>
                </a:solidFill>
                <a:latin typeface="Times New Roman"/>
                <a:cs typeface="Times New Roman"/>
              </a:rPr>
              <a:t>.   Flow chart of </a:t>
            </a:r>
            <a:r>
              <a:rPr kumimoji="1" lang="en-US" altLang="ja-JP" sz="1200" i="1" dirty="0" smtClean="0">
                <a:latin typeface="Times New Roman"/>
                <a:ea typeface="ヒラギノ角ゴ Pro W3"/>
                <a:cs typeface="Times New Roman"/>
              </a:rPr>
              <a:t>D. </a:t>
            </a:r>
            <a:r>
              <a:rPr kumimoji="1" lang="en-US" altLang="ja-JP" sz="1200" i="1" dirty="0" err="1">
                <a:latin typeface="Times New Roman"/>
                <a:ea typeface="ヒラギノ角ゴ Pro W3"/>
                <a:cs typeface="Times New Roman"/>
              </a:rPr>
              <a:t>rotundata</a:t>
            </a:r>
            <a:r>
              <a:rPr kumimoji="1" lang="en-US" altLang="ja-JP" sz="1200" i="1" dirty="0">
                <a:latin typeface="Times New Roman"/>
                <a:ea typeface="ヒラギノ角ゴ Pro W3"/>
                <a:cs typeface="Times New Roman"/>
              </a:rPr>
              <a:t> </a:t>
            </a:r>
            <a:r>
              <a:rPr kumimoji="1" lang="en-US" altLang="ja-JP" sz="1200" dirty="0" smtClean="0">
                <a:latin typeface="Times New Roman"/>
                <a:ea typeface="ヒラギノ角ゴ Pro W3"/>
                <a:cs typeface="Times New Roman"/>
              </a:rPr>
              <a:t>genome assembly carried out by </a:t>
            </a:r>
          </a:p>
          <a:p>
            <a:r>
              <a:rPr kumimoji="1" lang="en-US" altLang="ja-JP" sz="1200" dirty="0" smtClean="0">
                <a:latin typeface="Times New Roman"/>
                <a:ea typeface="ヒラギノ角ゴ Pro W3"/>
                <a:cs typeface="Times New Roman"/>
              </a:rPr>
              <a:t>ALLPATHS-LG [11] and SSPACE [13]. PE, paired-end; MP, mate-pair.</a:t>
            </a:r>
            <a:endParaRPr kumimoji="1" lang="ja-JP" altLang="en-US" sz="1200" dirty="0">
              <a:latin typeface="Times New Roman"/>
              <a:ea typeface="ヒラギノ角ゴ Pro W3"/>
              <a:cs typeface="Times New Roman"/>
            </a:endParaRPr>
          </a:p>
        </p:txBody>
      </p:sp>
      <p:grpSp>
        <p:nvGrpSpPr>
          <p:cNvPr id="2" name="Group 1"/>
          <p:cNvGrpSpPr/>
          <p:nvPr/>
        </p:nvGrpSpPr>
        <p:grpSpPr>
          <a:xfrm>
            <a:off x="693854" y="1043608"/>
            <a:ext cx="5471450" cy="5184576"/>
            <a:chOff x="693854" y="937898"/>
            <a:chExt cx="5471450" cy="5184576"/>
          </a:xfrm>
        </p:grpSpPr>
        <p:cxnSp>
          <p:nvCxnSpPr>
            <p:cNvPr id="4" name="直線矢印コネクタ 52"/>
            <p:cNvCxnSpPr/>
            <p:nvPr/>
          </p:nvCxnSpPr>
          <p:spPr>
            <a:xfrm rot="5400000">
              <a:off x="1526096" y="1849231"/>
              <a:ext cx="566473" cy="1588"/>
            </a:xfrm>
            <a:prstGeom prst="straightConnector1">
              <a:avLst/>
            </a:prstGeom>
            <a:ln w="508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 name="正方形/長方形 30"/>
            <p:cNvSpPr/>
            <p:nvPr/>
          </p:nvSpPr>
          <p:spPr>
            <a:xfrm>
              <a:off x="1376739" y="5344296"/>
              <a:ext cx="4165599" cy="778178"/>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b="1" dirty="0">
                  <a:solidFill>
                    <a:schemeClr val="tx1"/>
                  </a:solidFill>
                  <a:latin typeface="Helvetica"/>
                  <a:cs typeface="Helvetica"/>
                </a:rPr>
                <a:t>Reference Genome</a:t>
              </a:r>
            </a:p>
            <a:p>
              <a:pPr algn="ctr"/>
              <a:r>
                <a:rPr kumimoji="1" lang="en-US" altLang="ja-JP" sz="1200" dirty="0">
                  <a:solidFill>
                    <a:schemeClr val="tx1"/>
                  </a:solidFill>
                  <a:latin typeface="Helvetica"/>
                  <a:cs typeface="Helvetica"/>
                </a:rPr>
                <a:t>(</a:t>
              </a:r>
              <a:r>
                <a:rPr lang="en-US" altLang="ja-JP" sz="1200" dirty="0" smtClean="0">
                  <a:solidFill>
                    <a:srgbClr val="000000"/>
                  </a:solidFill>
                  <a:latin typeface="Helvetica"/>
                  <a:cs typeface="Helvetica"/>
                </a:rPr>
                <a:t>TDr96_F1</a:t>
              </a:r>
              <a:r>
                <a:rPr kumimoji="1" lang="en-US" altLang="ja-JP" sz="1200" dirty="0" smtClean="0">
                  <a:solidFill>
                    <a:schemeClr val="tx1"/>
                  </a:solidFill>
                  <a:latin typeface="Helvetica"/>
                  <a:cs typeface="Helvetica"/>
                </a:rPr>
                <a:t>)</a:t>
              </a:r>
              <a:endParaRPr kumimoji="1" lang="en-US" altLang="ja-JP" sz="1200" dirty="0">
                <a:solidFill>
                  <a:schemeClr val="tx1"/>
                </a:solidFill>
                <a:latin typeface="Helvetica"/>
                <a:cs typeface="Helvetica"/>
              </a:endParaRPr>
            </a:p>
            <a:p>
              <a:pPr algn="ctr"/>
              <a:r>
                <a:rPr lang="en-US" altLang="ja-JP" sz="1200" dirty="0" smtClean="0">
                  <a:solidFill>
                    <a:schemeClr val="tx1"/>
                  </a:solidFill>
                  <a:latin typeface="Helvetica"/>
                  <a:cs typeface="Helvetica"/>
                </a:rPr>
                <a:t>(Accession No.: DF933857-DF938579; 4,723 entries)</a:t>
              </a:r>
              <a:endParaRPr kumimoji="1" lang="ja-JP" altLang="en-US" sz="1200" dirty="0">
                <a:solidFill>
                  <a:schemeClr val="tx1"/>
                </a:solidFill>
                <a:latin typeface="Helvetica"/>
                <a:cs typeface="Helvetica"/>
              </a:endParaRPr>
            </a:p>
          </p:txBody>
        </p:sp>
        <p:cxnSp>
          <p:nvCxnSpPr>
            <p:cNvPr id="6" name="直線矢印コネクタ 34"/>
            <p:cNvCxnSpPr/>
            <p:nvPr/>
          </p:nvCxnSpPr>
          <p:spPr>
            <a:xfrm rot="5400000">
              <a:off x="4480026" y="5048850"/>
              <a:ext cx="510689" cy="1313"/>
            </a:xfrm>
            <a:prstGeom prst="straightConnector1">
              <a:avLst/>
            </a:prstGeom>
            <a:ln w="508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 name="直線矢印コネクタ 39"/>
            <p:cNvCxnSpPr/>
            <p:nvPr/>
          </p:nvCxnSpPr>
          <p:spPr>
            <a:xfrm rot="5400000">
              <a:off x="4315873" y="3736529"/>
              <a:ext cx="838994" cy="1588"/>
            </a:xfrm>
            <a:prstGeom prst="straightConnector1">
              <a:avLst/>
            </a:prstGeom>
            <a:ln w="508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9" name="正方形/長方形 1"/>
            <p:cNvSpPr/>
            <p:nvPr/>
          </p:nvSpPr>
          <p:spPr>
            <a:xfrm>
              <a:off x="904722" y="937898"/>
              <a:ext cx="5260582" cy="797984"/>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latin typeface="Helvetica"/>
                <a:cs typeface="Helvetica"/>
              </a:endParaRPr>
            </a:p>
          </p:txBody>
        </p:sp>
        <p:sp>
          <p:nvSpPr>
            <p:cNvPr id="10" name="テキスト ボックス 2"/>
            <p:cNvSpPr txBox="1"/>
            <p:nvPr/>
          </p:nvSpPr>
          <p:spPr>
            <a:xfrm>
              <a:off x="986633" y="1380979"/>
              <a:ext cx="1576077" cy="276999"/>
            </a:xfrm>
            <a:prstGeom prst="rect">
              <a:avLst/>
            </a:prstGeom>
            <a:noFill/>
          </p:spPr>
          <p:txBody>
            <a:bodyPr wrap="square" rtlCol="0">
              <a:spAutoFit/>
            </a:bodyPr>
            <a:lstStyle/>
            <a:p>
              <a:r>
                <a:rPr lang="en-US" altLang="ja-JP" sz="1200" dirty="0" smtClean="0">
                  <a:latin typeface="Helvetica"/>
                  <a:ea typeface="ヒラギノ角ゴ Pro W3"/>
                  <a:cs typeface="Helvetica"/>
                </a:rPr>
                <a:t>PE short reads</a:t>
              </a:r>
              <a:endParaRPr kumimoji="1" lang="ja-JP" altLang="en-US" sz="1200" dirty="0">
                <a:latin typeface="Helvetica"/>
                <a:ea typeface="ヒラギノ角ゴ Pro W3"/>
                <a:cs typeface="Helvetica"/>
              </a:endParaRPr>
            </a:p>
          </p:txBody>
        </p:sp>
        <p:sp>
          <p:nvSpPr>
            <p:cNvPr id="11" name="テキスト ボックス 3"/>
            <p:cNvSpPr txBox="1"/>
            <p:nvPr/>
          </p:nvSpPr>
          <p:spPr>
            <a:xfrm>
              <a:off x="2991756" y="1380979"/>
              <a:ext cx="3173548" cy="276999"/>
            </a:xfrm>
            <a:prstGeom prst="rect">
              <a:avLst/>
            </a:prstGeom>
            <a:noFill/>
          </p:spPr>
          <p:txBody>
            <a:bodyPr wrap="square" rtlCol="0">
              <a:spAutoFit/>
            </a:bodyPr>
            <a:lstStyle/>
            <a:p>
              <a:r>
                <a:rPr kumimoji="1" lang="en-US" altLang="ja-JP" sz="1200" dirty="0" smtClean="0">
                  <a:latin typeface="Helvetica"/>
                  <a:ea typeface="ヒラギノ角ゴ Pro W3"/>
                  <a:cs typeface="Helvetica"/>
                </a:rPr>
                <a:t>MP jump reads (2, 3, 4, 5, 6, 8, 20 &amp; 40 Kb)</a:t>
              </a:r>
              <a:endParaRPr kumimoji="1" lang="ja-JP" altLang="en-US" sz="1200" dirty="0">
                <a:latin typeface="Helvetica"/>
                <a:ea typeface="ヒラギノ角ゴ Pro W3"/>
                <a:cs typeface="Helvetica"/>
              </a:endParaRPr>
            </a:p>
          </p:txBody>
        </p:sp>
        <p:sp>
          <p:nvSpPr>
            <p:cNvPr id="13" name="テキスト ボックス 20"/>
            <p:cNvSpPr txBox="1"/>
            <p:nvPr/>
          </p:nvSpPr>
          <p:spPr>
            <a:xfrm>
              <a:off x="1913704" y="984796"/>
              <a:ext cx="2880000" cy="338554"/>
            </a:xfrm>
            <a:prstGeom prst="rect">
              <a:avLst/>
            </a:prstGeom>
            <a:noFill/>
          </p:spPr>
          <p:txBody>
            <a:bodyPr wrap="square" rtlCol="0">
              <a:spAutoFit/>
            </a:bodyPr>
            <a:lstStyle/>
            <a:p>
              <a:pPr algn="ctr"/>
              <a:r>
                <a:rPr kumimoji="1" lang="en-US" altLang="ja-JP" sz="1600" b="1" dirty="0">
                  <a:latin typeface="Helvetica"/>
                  <a:ea typeface="ヒラギノ角ゴ Pro W3"/>
                  <a:cs typeface="Helvetica"/>
                </a:rPr>
                <a:t>Sequence Reads</a:t>
              </a:r>
              <a:endParaRPr kumimoji="1" lang="ja-JP" altLang="en-US" sz="1600" b="1" dirty="0">
                <a:latin typeface="Helvetica"/>
                <a:ea typeface="ヒラギノ角ゴ Pro W3"/>
                <a:cs typeface="Helvetica"/>
              </a:endParaRPr>
            </a:p>
          </p:txBody>
        </p:sp>
        <p:cxnSp>
          <p:nvCxnSpPr>
            <p:cNvPr id="14" name="直線矢印コネクタ 47"/>
            <p:cNvCxnSpPr/>
            <p:nvPr/>
          </p:nvCxnSpPr>
          <p:spPr>
            <a:xfrm>
              <a:off x="2484814" y="2468476"/>
              <a:ext cx="857250" cy="6879"/>
            </a:xfrm>
            <a:prstGeom prst="straightConnector1">
              <a:avLst/>
            </a:prstGeom>
            <a:ln w="508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5" name="正方形/長方形 27"/>
            <p:cNvSpPr/>
            <p:nvPr/>
          </p:nvSpPr>
          <p:spPr>
            <a:xfrm>
              <a:off x="3643689" y="3098138"/>
              <a:ext cx="2203451" cy="621165"/>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400" b="1" dirty="0">
                  <a:solidFill>
                    <a:schemeClr val="tx1"/>
                  </a:solidFill>
                  <a:latin typeface="Helvetica"/>
                  <a:cs typeface="Helvetica"/>
                </a:rPr>
                <a:t>S</a:t>
              </a:r>
              <a:r>
                <a:rPr kumimoji="1" lang="en-US" altLang="ja-JP" sz="1400" b="1" dirty="0" smtClean="0">
                  <a:solidFill>
                    <a:schemeClr val="tx1"/>
                  </a:solidFill>
                  <a:latin typeface="Helvetica"/>
                  <a:cs typeface="Helvetica"/>
                </a:rPr>
                <a:t>caffolds (</a:t>
              </a:r>
              <a:r>
                <a:rPr kumimoji="1" lang="en-US" altLang="ja-JP" sz="1400" b="1" dirty="0" err="1" smtClean="0">
                  <a:solidFill>
                    <a:schemeClr val="tx1"/>
                  </a:solidFill>
                  <a:latin typeface="Helvetica"/>
                  <a:cs typeface="Helvetica"/>
                </a:rPr>
                <a:t>fasta</a:t>
              </a:r>
              <a:r>
                <a:rPr kumimoji="1" lang="en-US" altLang="ja-JP" sz="1400" b="1" dirty="0" smtClean="0">
                  <a:solidFill>
                    <a:schemeClr val="tx1"/>
                  </a:solidFill>
                  <a:latin typeface="Helvetica"/>
                  <a:cs typeface="Helvetica"/>
                </a:rPr>
                <a:t> file)</a:t>
              </a:r>
              <a:endParaRPr kumimoji="1" lang="en-US" altLang="ja-JP" sz="1400" b="1" dirty="0">
                <a:solidFill>
                  <a:schemeClr val="tx1"/>
                </a:solidFill>
                <a:latin typeface="Helvetica"/>
                <a:cs typeface="Helvetica"/>
              </a:endParaRPr>
            </a:p>
          </p:txBody>
        </p:sp>
        <p:sp>
          <p:nvSpPr>
            <p:cNvPr id="16" name="角丸四角形 29"/>
            <p:cNvSpPr/>
            <p:nvPr/>
          </p:nvSpPr>
          <p:spPr>
            <a:xfrm>
              <a:off x="3353704" y="4106250"/>
              <a:ext cx="2811600" cy="760320"/>
            </a:xfrm>
            <a:prstGeom prst="roundRect">
              <a:avLst>
                <a:gd name="adj" fmla="val 31961"/>
              </a:avLst>
            </a:prstGeom>
            <a:solidFill>
              <a:schemeClr val="bg1"/>
            </a:solidFill>
            <a:ln w="158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b="1" dirty="0" smtClean="0">
                  <a:solidFill>
                    <a:srgbClr val="000000"/>
                  </a:solidFill>
                  <a:latin typeface="Helvetica"/>
                  <a:cs typeface="Helvetica"/>
                </a:rPr>
                <a:t>SSPACE</a:t>
              </a:r>
              <a:endParaRPr kumimoji="1" lang="en-US" altLang="ja-JP" sz="1400" b="1" baseline="30000" dirty="0">
                <a:solidFill>
                  <a:srgbClr val="000000"/>
                </a:solidFill>
                <a:latin typeface="Helvetica"/>
                <a:cs typeface="Helvetica"/>
              </a:endParaRPr>
            </a:p>
            <a:p>
              <a:pPr algn="ctr"/>
              <a:r>
                <a:rPr lang="en-US" altLang="ja-JP" sz="1200" dirty="0" smtClean="0">
                  <a:solidFill>
                    <a:srgbClr val="000000"/>
                  </a:solidFill>
                  <a:latin typeface="Helvetica"/>
                  <a:cs typeface="Helvetica"/>
                </a:rPr>
                <a:t>(scaffolding tool)</a:t>
              </a:r>
              <a:endParaRPr kumimoji="1" lang="ja-JP" altLang="en-US" sz="1200" dirty="0">
                <a:solidFill>
                  <a:srgbClr val="000000"/>
                </a:solidFill>
                <a:latin typeface="Helvetica"/>
                <a:cs typeface="Helvetica"/>
              </a:endParaRPr>
            </a:p>
          </p:txBody>
        </p:sp>
        <p:cxnSp>
          <p:nvCxnSpPr>
            <p:cNvPr id="17" name="直線矢印コネクタ 54"/>
            <p:cNvCxnSpPr/>
            <p:nvPr/>
          </p:nvCxnSpPr>
          <p:spPr>
            <a:xfrm rot="5400000">
              <a:off x="4452134" y="2812316"/>
              <a:ext cx="566473" cy="1588"/>
            </a:xfrm>
            <a:prstGeom prst="straightConnector1">
              <a:avLst/>
            </a:prstGeom>
            <a:ln w="508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8" name="角丸四角形 9"/>
            <p:cNvSpPr/>
            <p:nvPr/>
          </p:nvSpPr>
          <p:spPr>
            <a:xfrm>
              <a:off x="811589" y="2138805"/>
              <a:ext cx="2180167" cy="670226"/>
            </a:xfrm>
            <a:prstGeom prst="roundRect">
              <a:avLst>
                <a:gd name="adj" fmla="val 31961"/>
              </a:avLst>
            </a:prstGeom>
            <a:solidFill>
              <a:schemeClr val="bg1"/>
            </a:solidFill>
            <a:ln w="158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dirty="0">
                  <a:solidFill>
                    <a:srgbClr val="000000"/>
                  </a:solidFill>
                  <a:latin typeface="Helvetica"/>
                  <a:cs typeface="Helvetica"/>
                </a:rPr>
                <a:t>A</a:t>
              </a:r>
              <a:r>
                <a:rPr kumimoji="1" lang="en-US" altLang="ja-JP" sz="1200" dirty="0" smtClean="0">
                  <a:solidFill>
                    <a:srgbClr val="000000"/>
                  </a:solidFill>
                  <a:latin typeface="Helvetica"/>
                  <a:cs typeface="Helvetica"/>
                </a:rPr>
                <a:t>dapter </a:t>
              </a:r>
              <a:r>
                <a:rPr kumimoji="1" lang="en-US" altLang="ja-JP" sz="1200" dirty="0">
                  <a:solidFill>
                    <a:srgbClr val="000000"/>
                  </a:solidFill>
                  <a:latin typeface="Helvetica"/>
                  <a:cs typeface="Helvetica"/>
                </a:rPr>
                <a:t>trimming and</a:t>
              </a:r>
            </a:p>
            <a:p>
              <a:pPr algn="ctr"/>
              <a:r>
                <a:rPr kumimoji="1" lang="en-US" altLang="ja-JP" sz="1200" dirty="0">
                  <a:solidFill>
                    <a:srgbClr val="000000"/>
                  </a:solidFill>
                  <a:latin typeface="Helvetica"/>
                  <a:cs typeface="Helvetica"/>
                </a:rPr>
                <a:t>quality filtering</a:t>
              </a:r>
            </a:p>
          </p:txBody>
        </p:sp>
        <p:sp>
          <p:nvSpPr>
            <p:cNvPr id="20" name="正方形/長方形 15"/>
            <p:cNvSpPr/>
            <p:nvPr/>
          </p:nvSpPr>
          <p:spPr>
            <a:xfrm>
              <a:off x="693854" y="4145938"/>
              <a:ext cx="2015066" cy="752400"/>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latin typeface="Helvetica"/>
                <a:cs typeface="Helvetica"/>
              </a:endParaRPr>
            </a:p>
          </p:txBody>
        </p:sp>
        <p:sp>
          <p:nvSpPr>
            <p:cNvPr id="21" name="テキスト ボックス 19"/>
            <p:cNvSpPr txBox="1"/>
            <p:nvPr/>
          </p:nvSpPr>
          <p:spPr>
            <a:xfrm>
              <a:off x="765861" y="4503940"/>
              <a:ext cx="1693385" cy="276999"/>
            </a:xfrm>
            <a:prstGeom prst="rect">
              <a:avLst/>
            </a:prstGeom>
            <a:noFill/>
          </p:spPr>
          <p:txBody>
            <a:bodyPr wrap="square" rtlCol="0">
              <a:spAutoFit/>
            </a:bodyPr>
            <a:lstStyle/>
            <a:p>
              <a:pPr algn="ctr"/>
              <a:r>
                <a:rPr kumimoji="1" lang="en-US" altLang="ja-JP" sz="1200" dirty="0" smtClean="0">
                  <a:latin typeface="Helvetica"/>
                  <a:ea typeface="ヒラギノ角ゴ Pro W3"/>
                  <a:cs typeface="Helvetica"/>
                </a:rPr>
                <a:t>Long </a:t>
              </a:r>
              <a:r>
                <a:rPr kumimoji="1" lang="en-US" altLang="ja-JP" sz="1200" dirty="0">
                  <a:latin typeface="Helvetica"/>
                  <a:ea typeface="ヒラギノ角ゴ Pro W3"/>
                  <a:cs typeface="Helvetica"/>
                </a:rPr>
                <a:t>jump </a:t>
              </a:r>
              <a:r>
                <a:rPr kumimoji="1" lang="en-US" altLang="ja-JP" sz="1200" dirty="0" smtClean="0">
                  <a:latin typeface="Helvetica"/>
                  <a:ea typeface="ヒラギノ角ゴ Pro W3"/>
                  <a:cs typeface="Helvetica"/>
                </a:rPr>
                <a:t>(100 Kb)</a:t>
              </a:r>
              <a:endParaRPr kumimoji="1" lang="ja-JP" altLang="en-US" sz="1200" dirty="0">
                <a:latin typeface="Helvetica"/>
                <a:ea typeface="ヒラギノ角ゴ Pro W3"/>
                <a:cs typeface="Helvetica"/>
              </a:endParaRPr>
            </a:p>
          </p:txBody>
        </p:sp>
        <p:sp>
          <p:nvSpPr>
            <p:cNvPr id="22" name="テキスト ボックス 46"/>
            <p:cNvSpPr txBox="1"/>
            <p:nvPr/>
          </p:nvSpPr>
          <p:spPr>
            <a:xfrm>
              <a:off x="765861" y="4211665"/>
              <a:ext cx="1786466" cy="307777"/>
            </a:xfrm>
            <a:prstGeom prst="rect">
              <a:avLst/>
            </a:prstGeom>
            <a:noFill/>
          </p:spPr>
          <p:txBody>
            <a:bodyPr wrap="square" rtlCol="0">
              <a:spAutoFit/>
            </a:bodyPr>
            <a:lstStyle/>
            <a:p>
              <a:pPr algn="ctr"/>
              <a:r>
                <a:rPr kumimoji="1" lang="en-US" altLang="ja-JP" sz="1400" b="1">
                  <a:latin typeface="Helvetica"/>
                  <a:ea typeface="ヒラギノ角ゴ Pro W3"/>
                  <a:cs typeface="Helvetica"/>
                </a:rPr>
                <a:t>Sequence Reads</a:t>
              </a:r>
              <a:endParaRPr kumimoji="1" lang="ja-JP" altLang="en-US" sz="1400" b="1">
                <a:latin typeface="Helvetica"/>
                <a:ea typeface="ヒラギノ角ゴ Pro W3"/>
                <a:cs typeface="Helvetica"/>
              </a:endParaRPr>
            </a:p>
          </p:txBody>
        </p:sp>
        <p:sp>
          <p:nvSpPr>
            <p:cNvPr id="23" name="角丸四角形 13"/>
            <p:cNvSpPr/>
            <p:nvPr/>
          </p:nvSpPr>
          <p:spPr>
            <a:xfrm>
              <a:off x="3353704" y="2138805"/>
              <a:ext cx="2811600" cy="691200"/>
            </a:xfrm>
            <a:prstGeom prst="roundRect">
              <a:avLst>
                <a:gd name="adj" fmla="val 31961"/>
              </a:avLst>
            </a:prstGeom>
            <a:solidFill>
              <a:schemeClr val="bg1"/>
            </a:solidFill>
            <a:ln w="158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b="1" dirty="0" smtClean="0">
                  <a:solidFill>
                    <a:srgbClr val="000000"/>
                  </a:solidFill>
                  <a:latin typeface="Helvetica"/>
                  <a:cs typeface="Helvetica"/>
                </a:rPr>
                <a:t>ALLPATHS-LG</a:t>
              </a:r>
              <a:endParaRPr kumimoji="1" lang="en-US" altLang="ja-JP" sz="1400" b="1" baseline="30000" dirty="0">
                <a:solidFill>
                  <a:srgbClr val="000000"/>
                </a:solidFill>
                <a:latin typeface="Helvetica"/>
                <a:cs typeface="Helvetica"/>
              </a:endParaRPr>
            </a:p>
            <a:p>
              <a:pPr algn="ctr"/>
              <a:r>
                <a:rPr lang="en-US" altLang="ja-JP" sz="1200" dirty="0" smtClean="0">
                  <a:solidFill>
                    <a:srgbClr val="000000"/>
                  </a:solidFill>
                  <a:latin typeface="Helvetica"/>
                  <a:cs typeface="Helvetica"/>
                </a:rPr>
                <a:t>(</a:t>
              </a:r>
              <a:r>
                <a:rPr lang="en-US" altLang="ja-JP" sz="1200" i="1" dirty="0" smtClean="0">
                  <a:solidFill>
                    <a:srgbClr val="000000"/>
                  </a:solidFill>
                  <a:latin typeface="Helvetica"/>
                  <a:cs typeface="Helvetica"/>
                </a:rPr>
                <a:t>de </a:t>
              </a:r>
              <a:r>
                <a:rPr lang="en-US" altLang="ja-JP" sz="1200" i="1" dirty="0">
                  <a:solidFill>
                    <a:srgbClr val="000000"/>
                  </a:solidFill>
                  <a:latin typeface="Helvetica"/>
                  <a:cs typeface="Helvetica"/>
                </a:rPr>
                <a:t>novo </a:t>
              </a:r>
              <a:r>
                <a:rPr lang="en-US" altLang="ja-JP" sz="1200" dirty="0" smtClean="0">
                  <a:solidFill>
                    <a:srgbClr val="000000"/>
                  </a:solidFill>
                  <a:latin typeface="Helvetica"/>
                  <a:cs typeface="Helvetica"/>
                </a:rPr>
                <a:t>assembler)</a:t>
              </a:r>
              <a:endParaRPr kumimoji="1" lang="ja-JP" altLang="en-US" sz="1200" dirty="0">
                <a:solidFill>
                  <a:srgbClr val="000000"/>
                </a:solidFill>
                <a:latin typeface="Helvetica"/>
                <a:cs typeface="Helvetica"/>
              </a:endParaRPr>
            </a:p>
          </p:txBody>
        </p:sp>
        <p:cxnSp>
          <p:nvCxnSpPr>
            <p:cNvPr id="24" name="直線矢印コネクタ 55"/>
            <p:cNvCxnSpPr/>
            <p:nvPr/>
          </p:nvCxnSpPr>
          <p:spPr>
            <a:xfrm>
              <a:off x="2708920" y="4524288"/>
              <a:ext cx="558264" cy="1588"/>
            </a:xfrm>
            <a:prstGeom prst="straightConnector1">
              <a:avLst/>
            </a:prstGeom>
            <a:ln w="508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9024757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76"/>
          <p:cNvSpPr txBox="1"/>
          <p:nvPr/>
        </p:nvSpPr>
        <p:spPr>
          <a:xfrm>
            <a:off x="305060" y="6525714"/>
            <a:ext cx="6294710" cy="1938992"/>
          </a:xfrm>
          <a:prstGeom prst="rect">
            <a:avLst/>
          </a:prstGeom>
          <a:noFill/>
        </p:spPr>
        <p:txBody>
          <a:bodyPr wrap="square" rtlCol="0">
            <a:spAutoFit/>
          </a:bodyPr>
          <a:lstStyle/>
          <a:p>
            <a:r>
              <a:rPr lang="en-US" altLang="ja-JP" sz="1200" b="1" dirty="0" smtClean="0">
                <a:solidFill>
                  <a:srgbClr val="000000"/>
                </a:solidFill>
                <a:latin typeface="Times New Roman"/>
                <a:cs typeface="Times New Roman"/>
              </a:rPr>
              <a:t>Figure </a:t>
            </a:r>
            <a:r>
              <a:rPr lang="en-US" altLang="ja-JP" sz="1200" b="1" dirty="0">
                <a:solidFill>
                  <a:srgbClr val="000000"/>
                </a:solidFill>
                <a:latin typeface="Times New Roman"/>
                <a:cs typeface="Times New Roman"/>
              </a:rPr>
              <a:t>S</a:t>
            </a:r>
            <a:r>
              <a:rPr lang="en-US" altLang="ja-JP" sz="1200" b="1" dirty="0" smtClean="0">
                <a:solidFill>
                  <a:srgbClr val="000000"/>
                </a:solidFill>
                <a:latin typeface="Times New Roman"/>
                <a:cs typeface="Times New Roman"/>
              </a:rPr>
              <a:t>5. </a:t>
            </a:r>
            <a:r>
              <a:rPr lang="en-US" altLang="ja-JP" sz="1200" dirty="0" smtClean="0">
                <a:solidFill>
                  <a:srgbClr val="000000"/>
                </a:solidFill>
                <a:latin typeface="Times New Roman"/>
                <a:cs typeface="Times New Roman"/>
              </a:rPr>
              <a:t>A flow chart showing the reconstructing of </a:t>
            </a:r>
            <a:r>
              <a:rPr lang="en-US" altLang="ja-JP" sz="1200" i="1" dirty="0" smtClean="0">
                <a:solidFill>
                  <a:srgbClr val="000000"/>
                </a:solidFill>
                <a:latin typeface="Times New Roman"/>
                <a:cs typeface="Times New Roman"/>
              </a:rPr>
              <a:t>D. rotundata</a:t>
            </a:r>
            <a:r>
              <a:rPr lang="en-US" altLang="ja-JP" sz="1200" dirty="0">
                <a:solidFill>
                  <a:srgbClr val="000000"/>
                </a:solidFill>
                <a:latin typeface="Times New Roman"/>
                <a:cs typeface="Times New Roman"/>
              </a:rPr>
              <a:t> </a:t>
            </a:r>
            <a:r>
              <a:rPr lang="en-US" altLang="ja-JP" sz="1200" dirty="0" smtClean="0">
                <a:solidFill>
                  <a:srgbClr val="000000"/>
                </a:solidFill>
                <a:latin typeface="Times New Roman"/>
                <a:cs typeface="Times New Roman"/>
              </a:rPr>
              <a:t>mitochondrial genome. </a:t>
            </a:r>
          </a:p>
          <a:p>
            <a:r>
              <a:rPr lang="en-US" altLang="ja-JP" sz="1200" dirty="0" smtClean="0">
                <a:solidFill>
                  <a:srgbClr val="000000"/>
                </a:solidFill>
                <a:latin typeface="Times New Roman"/>
                <a:cs typeface="Times New Roman"/>
              </a:rPr>
              <a:t>A total of 9.30-Gb </a:t>
            </a:r>
            <a:r>
              <a:rPr lang="en-US" sz="1200" i="1" dirty="0" smtClean="0">
                <a:solidFill>
                  <a:srgbClr val="000000"/>
                </a:solidFill>
                <a:latin typeface="Times New Roman"/>
                <a:cs typeface="Times New Roman"/>
              </a:rPr>
              <a:t>D</a:t>
            </a:r>
            <a:r>
              <a:rPr lang="en-US" sz="1200" i="1" dirty="0">
                <a:solidFill>
                  <a:srgbClr val="000000"/>
                </a:solidFill>
                <a:latin typeface="Times New Roman"/>
                <a:cs typeface="Times New Roman"/>
              </a:rPr>
              <a:t>. </a:t>
            </a:r>
            <a:r>
              <a:rPr lang="en-US" sz="1200" i="1" dirty="0" err="1">
                <a:solidFill>
                  <a:srgbClr val="000000"/>
                </a:solidFill>
                <a:latin typeface="Times New Roman"/>
                <a:cs typeface="Times New Roman"/>
              </a:rPr>
              <a:t>rotundata</a:t>
            </a:r>
            <a:r>
              <a:rPr lang="en-US" sz="1200" i="1" dirty="0">
                <a:solidFill>
                  <a:srgbClr val="000000"/>
                </a:solidFill>
                <a:latin typeface="Times New Roman"/>
                <a:cs typeface="Times New Roman"/>
              </a:rPr>
              <a:t> </a:t>
            </a:r>
            <a:r>
              <a:rPr lang="en-US" sz="1200" dirty="0" smtClean="0">
                <a:solidFill>
                  <a:srgbClr val="000000"/>
                </a:solidFill>
                <a:latin typeface="Times New Roman"/>
                <a:cs typeface="Times New Roman"/>
              </a:rPr>
              <a:t>PE</a:t>
            </a:r>
            <a:r>
              <a:rPr lang="en-US" sz="1200" i="1" dirty="0" smtClean="0">
                <a:solidFill>
                  <a:srgbClr val="000000"/>
                </a:solidFill>
                <a:latin typeface="Times New Roman"/>
                <a:cs typeface="Times New Roman"/>
              </a:rPr>
              <a:t> </a:t>
            </a:r>
            <a:r>
              <a:rPr lang="en-US" altLang="ja-JP" sz="1200" dirty="0" smtClean="0">
                <a:solidFill>
                  <a:srgbClr val="000000"/>
                </a:solidFill>
                <a:latin typeface="Times New Roman"/>
                <a:cs typeface="Times New Roman"/>
              </a:rPr>
              <a:t>reads with insert size and read length of 400-bp and 251-bp, respectively were generated (</a:t>
            </a:r>
            <a:r>
              <a:rPr lang="en-US" altLang="ja-JP" sz="1200" b="1" dirty="0" err="1" smtClean="0">
                <a:solidFill>
                  <a:srgbClr val="000000"/>
                </a:solidFill>
                <a:latin typeface="Times New Roman"/>
                <a:cs typeface="Times New Roman"/>
              </a:rPr>
              <a:t>GenBank</a:t>
            </a:r>
            <a:r>
              <a:rPr lang="en-US" altLang="ja-JP" sz="1200" b="1" dirty="0" smtClean="0">
                <a:solidFill>
                  <a:srgbClr val="000000"/>
                </a:solidFill>
                <a:latin typeface="Times New Roman"/>
                <a:cs typeface="Times New Roman"/>
              </a:rPr>
              <a:t> Access No: </a:t>
            </a:r>
            <a:r>
              <a:rPr lang="en-US" altLang="ja-JP" sz="1200" b="1" dirty="0">
                <a:solidFill>
                  <a:srgbClr val="000000"/>
                </a:solidFill>
                <a:latin typeface="Times New Roman"/>
                <a:cs typeface="Times New Roman"/>
              </a:rPr>
              <a:t>DRX057351</a:t>
            </a:r>
            <a:r>
              <a:rPr lang="en-US" altLang="ja-JP" sz="1200" dirty="0" smtClean="0">
                <a:solidFill>
                  <a:srgbClr val="000000"/>
                </a:solidFill>
                <a:latin typeface="Times New Roman"/>
                <a:cs typeface="Times New Roman"/>
              </a:rPr>
              <a:t>) </a:t>
            </a:r>
            <a:r>
              <a:rPr lang="en-US" sz="1200" dirty="0" smtClean="0">
                <a:solidFill>
                  <a:srgbClr val="000000"/>
                </a:solidFill>
                <a:latin typeface="Times New Roman"/>
                <a:cs typeface="Times New Roman"/>
              </a:rPr>
              <a:t>and used for </a:t>
            </a:r>
            <a:r>
              <a:rPr lang="en-US" sz="1200" i="1" dirty="0" smtClean="0">
                <a:solidFill>
                  <a:srgbClr val="000000"/>
                </a:solidFill>
                <a:latin typeface="Times New Roman"/>
                <a:cs typeface="Times New Roman"/>
              </a:rPr>
              <a:t>de novo </a:t>
            </a:r>
            <a:r>
              <a:rPr lang="en-US" sz="1200" dirty="0" smtClean="0">
                <a:solidFill>
                  <a:srgbClr val="000000"/>
                </a:solidFill>
                <a:latin typeface="Times New Roman"/>
                <a:cs typeface="Times New Roman"/>
              </a:rPr>
              <a:t>assembly by DISCOVAR </a:t>
            </a:r>
            <a:r>
              <a:rPr lang="en-US" sz="1200" i="1" dirty="0" smtClean="0">
                <a:solidFill>
                  <a:srgbClr val="000000"/>
                </a:solidFill>
                <a:latin typeface="Times New Roman"/>
                <a:cs typeface="Times New Roman"/>
              </a:rPr>
              <a:t>de novo </a:t>
            </a:r>
            <a:r>
              <a:rPr lang="en-US" sz="1200" dirty="0" smtClean="0">
                <a:solidFill>
                  <a:srgbClr val="000000"/>
                </a:solidFill>
                <a:latin typeface="Times New Roman"/>
                <a:cs typeface="Times New Roman"/>
              </a:rPr>
              <a:t>software [</a:t>
            </a:r>
            <a:r>
              <a:rPr lang="en-US" sz="1200" dirty="0" smtClean="0">
                <a:solidFill>
                  <a:srgbClr val="000000"/>
                </a:solidFill>
                <a:latin typeface="Times New Roman"/>
                <a:cs typeface="Times New Roman"/>
              </a:rPr>
              <a:t>29]. </a:t>
            </a:r>
            <a:r>
              <a:rPr lang="en-US" sz="1200" dirty="0" smtClean="0">
                <a:solidFill>
                  <a:srgbClr val="000000"/>
                </a:solidFill>
                <a:latin typeface="Times New Roman"/>
                <a:cs typeface="Times New Roman"/>
              </a:rPr>
              <a:t>Scaffolding of </a:t>
            </a:r>
            <a:r>
              <a:rPr lang="en-US" sz="1200" dirty="0" err="1" smtClean="0">
                <a:solidFill>
                  <a:srgbClr val="000000"/>
                </a:solidFill>
                <a:latin typeface="Times New Roman"/>
                <a:cs typeface="Times New Roman"/>
              </a:rPr>
              <a:t>contigs</a:t>
            </a:r>
            <a:r>
              <a:rPr lang="en-US" sz="1200" dirty="0" smtClean="0">
                <a:solidFill>
                  <a:srgbClr val="000000"/>
                </a:solidFill>
                <a:latin typeface="Times New Roman"/>
                <a:cs typeface="Times New Roman"/>
              </a:rPr>
              <a:t> was carried out by </a:t>
            </a:r>
            <a:r>
              <a:rPr lang="en-US" sz="1200" dirty="0">
                <a:solidFill>
                  <a:srgbClr val="000000"/>
                </a:solidFill>
                <a:latin typeface="Times New Roman"/>
                <a:cs typeface="Times New Roman"/>
              </a:rPr>
              <a:t>SSPACE </a:t>
            </a:r>
            <a:r>
              <a:rPr lang="en-US" sz="1200" dirty="0" smtClean="0">
                <a:solidFill>
                  <a:srgbClr val="000000"/>
                </a:solidFill>
                <a:latin typeface="Times New Roman"/>
                <a:cs typeface="Times New Roman"/>
              </a:rPr>
              <a:t>[13] using MP </a:t>
            </a:r>
            <a:r>
              <a:rPr lang="en-US" sz="1200" dirty="0">
                <a:solidFill>
                  <a:srgbClr val="000000"/>
                </a:solidFill>
                <a:latin typeface="Times New Roman"/>
                <a:cs typeface="Times New Roman"/>
              </a:rPr>
              <a:t>reads of different insert </a:t>
            </a:r>
            <a:r>
              <a:rPr lang="en-US" sz="1200" dirty="0" smtClean="0">
                <a:solidFill>
                  <a:srgbClr val="000000"/>
                </a:solidFill>
                <a:latin typeface="Times New Roman"/>
                <a:cs typeface="Times New Roman"/>
              </a:rPr>
              <a:t>sizes to construct the </a:t>
            </a:r>
            <a:r>
              <a:rPr lang="en-US" altLang="ja-JP" sz="1200" i="1" dirty="0">
                <a:solidFill>
                  <a:srgbClr val="000000"/>
                </a:solidFill>
                <a:latin typeface="Times New Roman"/>
                <a:cs typeface="Times New Roman"/>
              </a:rPr>
              <a:t>D. </a:t>
            </a:r>
            <a:r>
              <a:rPr lang="en-US" altLang="ja-JP" sz="1200" i="1" dirty="0" smtClean="0">
                <a:solidFill>
                  <a:srgbClr val="000000"/>
                </a:solidFill>
                <a:latin typeface="Times New Roman"/>
                <a:cs typeface="Times New Roman"/>
              </a:rPr>
              <a:t>rotundata</a:t>
            </a:r>
            <a:r>
              <a:rPr lang="en-US" altLang="ja-JP" sz="1200" dirty="0" smtClean="0">
                <a:solidFill>
                  <a:srgbClr val="000000"/>
                </a:solidFill>
                <a:latin typeface="Times New Roman"/>
                <a:cs typeface="Times New Roman"/>
              </a:rPr>
              <a:t> </a:t>
            </a:r>
            <a:r>
              <a:rPr lang="en-US" sz="1200" dirty="0" smtClean="0">
                <a:solidFill>
                  <a:srgbClr val="000000"/>
                </a:solidFill>
                <a:latin typeface="Times New Roman"/>
                <a:cs typeface="Times New Roman"/>
              </a:rPr>
              <a:t>mitochondrial </a:t>
            </a:r>
            <a:r>
              <a:rPr lang="en-US" sz="1200" dirty="0">
                <a:solidFill>
                  <a:srgbClr val="000000"/>
                </a:solidFill>
                <a:latin typeface="Times New Roman"/>
                <a:cs typeface="Times New Roman"/>
              </a:rPr>
              <a:t>genome </a:t>
            </a:r>
            <a:r>
              <a:rPr lang="en-US" sz="1200" dirty="0" smtClean="0">
                <a:solidFill>
                  <a:srgbClr val="000000"/>
                </a:solidFill>
                <a:latin typeface="Times New Roman"/>
                <a:cs typeface="Times New Roman"/>
              </a:rPr>
              <a:t>sequence.</a:t>
            </a:r>
          </a:p>
          <a:p>
            <a:endParaRPr lang="en-US" sz="1200" dirty="0" smtClean="0">
              <a:solidFill>
                <a:srgbClr val="000000"/>
              </a:solidFill>
              <a:latin typeface="Times New Roman"/>
              <a:cs typeface="Times New Roman"/>
            </a:endParaRPr>
          </a:p>
          <a:p>
            <a:r>
              <a:rPr lang="en-US" altLang="ja-JP" sz="1200" dirty="0" smtClean="0">
                <a:solidFill>
                  <a:srgbClr val="000000"/>
                </a:solidFill>
                <a:latin typeface="Times New Roman"/>
                <a:cs typeface="Times New Roman"/>
              </a:rPr>
              <a:t>*the MP reads, which were generated from genomic DNA, were aligned to the </a:t>
            </a:r>
            <a:r>
              <a:rPr lang="en-US" altLang="ja-JP" sz="1200" i="1" dirty="0" smtClean="0">
                <a:solidFill>
                  <a:srgbClr val="000000"/>
                </a:solidFill>
                <a:latin typeface="Times New Roman"/>
                <a:cs typeface="Times New Roman"/>
              </a:rPr>
              <a:t>de novo </a:t>
            </a:r>
            <a:r>
              <a:rPr lang="en-US" altLang="ja-JP" sz="1200" dirty="0" smtClean="0">
                <a:solidFill>
                  <a:srgbClr val="000000"/>
                </a:solidFill>
                <a:latin typeface="Times New Roman"/>
                <a:cs typeface="Times New Roman"/>
              </a:rPr>
              <a:t>assembled contigs of </a:t>
            </a:r>
            <a:r>
              <a:rPr lang="en-US" altLang="ja-JP" sz="1200" i="1" dirty="0" smtClean="0">
                <a:solidFill>
                  <a:srgbClr val="000000"/>
                </a:solidFill>
                <a:latin typeface="Times New Roman"/>
                <a:ea typeface="ヒラギノ角ゴ Pro W3"/>
                <a:cs typeface="Times New Roman"/>
              </a:rPr>
              <a:t>D</a:t>
            </a:r>
            <a:r>
              <a:rPr lang="en-US" altLang="ja-JP" sz="1200" i="1" dirty="0">
                <a:solidFill>
                  <a:srgbClr val="000000"/>
                </a:solidFill>
                <a:latin typeface="Times New Roman"/>
                <a:ea typeface="ヒラギノ角ゴ Pro W3"/>
                <a:cs typeface="Times New Roman"/>
              </a:rPr>
              <a:t>. rotundata </a:t>
            </a:r>
            <a:r>
              <a:rPr lang="en-US" altLang="ja-JP" sz="1200" dirty="0">
                <a:solidFill>
                  <a:srgbClr val="000000"/>
                </a:solidFill>
                <a:latin typeface="Times New Roman"/>
                <a:ea typeface="ヒラギノ角ゴ Pro W3"/>
                <a:cs typeface="Times New Roman"/>
              </a:rPr>
              <a:t>mitochondrial </a:t>
            </a:r>
            <a:r>
              <a:rPr lang="en-US" altLang="ja-JP" sz="1200" dirty="0" smtClean="0">
                <a:solidFill>
                  <a:srgbClr val="000000"/>
                </a:solidFill>
                <a:latin typeface="Times New Roman"/>
                <a:ea typeface="ヒラギノ角ゴ Pro W3"/>
                <a:cs typeface="Times New Roman"/>
              </a:rPr>
              <a:t>DNA </a:t>
            </a:r>
            <a:r>
              <a:rPr lang="en-US" altLang="ja-JP" sz="1200" dirty="0" smtClean="0">
                <a:solidFill>
                  <a:srgbClr val="000000"/>
                </a:solidFill>
                <a:latin typeface="Times New Roman"/>
                <a:cs typeface="Times New Roman"/>
              </a:rPr>
              <a:t>and those reads with 100% alignment (or without mismatch reads) were selected and used for scaffolding. </a:t>
            </a:r>
          </a:p>
        </p:txBody>
      </p:sp>
      <p:sp>
        <p:nvSpPr>
          <p:cNvPr id="11" name="下矢印 6"/>
          <p:cNvSpPr/>
          <p:nvPr/>
        </p:nvSpPr>
        <p:spPr>
          <a:xfrm>
            <a:off x="4470203" y="3149040"/>
            <a:ext cx="654539" cy="677894"/>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1600">
              <a:latin typeface="Helvetica" charset="0"/>
              <a:ea typeface="Helvetica" charset="0"/>
              <a:cs typeface="Helvetica" charset="0"/>
            </a:endParaRPr>
          </a:p>
        </p:txBody>
      </p:sp>
      <p:sp>
        <p:nvSpPr>
          <p:cNvPr id="12" name="テキスト ボックス 1"/>
          <p:cNvSpPr txBox="1"/>
          <p:nvPr/>
        </p:nvSpPr>
        <p:spPr>
          <a:xfrm>
            <a:off x="3044384" y="755577"/>
            <a:ext cx="3470716" cy="1938992"/>
          </a:xfrm>
          <a:prstGeom prst="rect">
            <a:avLst/>
          </a:prstGeom>
          <a:noFill/>
          <a:ln>
            <a:solidFill>
              <a:schemeClr val="tx1">
                <a:lumMod val="75000"/>
                <a:lumOff val="25000"/>
              </a:schemeClr>
            </a:solidFill>
          </a:ln>
        </p:spPr>
        <p:txBody>
          <a:bodyPr wrap="square" rtlCol="0">
            <a:spAutoFit/>
          </a:bodyPr>
          <a:lstStyle/>
          <a:p>
            <a:r>
              <a:rPr lang="en-US" altLang="ja-JP" sz="1200" dirty="0" smtClean="0">
                <a:latin typeface="Helvetica" charset="0"/>
                <a:ea typeface="Helvetica" charset="0"/>
                <a:cs typeface="Helvetica" charset="0"/>
              </a:rPr>
              <a:t>Summary of </a:t>
            </a:r>
            <a:r>
              <a:rPr lang="en-US" altLang="ja-JP" sz="1200" dirty="0">
                <a:latin typeface="Helvetica" charset="0"/>
                <a:ea typeface="Helvetica" charset="0"/>
                <a:cs typeface="Helvetica" charset="0"/>
              </a:rPr>
              <a:t>DISCOVAR </a:t>
            </a:r>
            <a:r>
              <a:rPr lang="en-US" altLang="ja-JP" sz="1200" i="1" dirty="0" smtClean="0">
                <a:latin typeface="Helvetica" charset="0"/>
                <a:ea typeface="Helvetica" charset="0"/>
                <a:cs typeface="Helvetica" charset="0"/>
              </a:rPr>
              <a:t>de novo </a:t>
            </a:r>
            <a:r>
              <a:rPr lang="en-US" altLang="ja-JP" sz="1200" dirty="0" smtClean="0">
                <a:latin typeface="Helvetica" charset="0"/>
                <a:ea typeface="Helvetica" charset="0"/>
                <a:cs typeface="Helvetica" charset="0"/>
              </a:rPr>
              <a:t>assembly:</a:t>
            </a:r>
            <a:endParaRPr lang="en-US" altLang="ja-JP" sz="1200" dirty="0">
              <a:latin typeface="Helvetica" charset="0"/>
              <a:ea typeface="Helvetica" charset="0"/>
              <a:cs typeface="Helvetica" charset="0"/>
            </a:endParaRPr>
          </a:p>
          <a:p>
            <a:r>
              <a:rPr lang="en-US" altLang="ja-JP" sz="1200" dirty="0" smtClean="0">
                <a:latin typeface="Helvetica" charset="0"/>
                <a:ea typeface="Helvetica" charset="0"/>
                <a:cs typeface="Helvetica" charset="0"/>
              </a:rPr>
              <a:t>	Total No. of </a:t>
            </a:r>
            <a:r>
              <a:rPr lang="en-US" altLang="ja-JP" sz="1200" dirty="0" err="1" smtClean="0">
                <a:latin typeface="Helvetica" charset="0"/>
                <a:ea typeface="Helvetica" charset="0"/>
                <a:cs typeface="Helvetica" charset="0"/>
              </a:rPr>
              <a:t>contigs</a:t>
            </a:r>
            <a:r>
              <a:rPr lang="en-US" altLang="ja-JP" sz="1200" dirty="0" smtClean="0">
                <a:latin typeface="Helvetica" charset="0"/>
                <a:ea typeface="Helvetica" charset="0"/>
                <a:cs typeface="Helvetica" charset="0"/>
              </a:rPr>
              <a:t>:		151</a:t>
            </a:r>
            <a:endParaRPr lang="en-US" altLang="ja-JP" sz="1200" dirty="0">
              <a:latin typeface="Helvetica" charset="0"/>
              <a:ea typeface="Helvetica" charset="0"/>
              <a:cs typeface="Helvetica" charset="0"/>
            </a:endParaRPr>
          </a:p>
          <a:p>
            <a:r>
              <a:rPr lang="en-US" altLang="ja-JP" sz="1200" dirty="0" smtClean="0">
                <a:latin typeface="Helvetica" charset="0"/>
                <a:ea typeface="Helvetica" charset="0"/>
                <a:cs typeface="Helvetica" charset="0"/>
              </a:rPr>
              <a:t>	Sum of </a:t>
            </a:r>
            <a:r>
              <a:rPr lang="en-US" altLang="ja-JP" sz="1200" dirty="0" err="1" smtClean="0">
                <a:latin typeface="Helvetica" charset="0"/>
                <a:ea typeface="Helvetica" charset="0"/>
                <a:cs typeface="Helvetica" charset="0"/>
              </a:rPr>
              <a:t>contigs</a:t>
            </a:r>
            <a:r>
              <a:rPr lang="en-US" altLang="ja-JP" sz="1200" dirty="0" smtClean="0">
                <a:latin typeface="Helvetica" charset="0"/>
                <a:ea typeface="Helvetica" charset="0"/>
                <a:cs typeface="Helvetica" charset="0"/>
              </a:rPr>
              <a:t>:		423528-bp</a:t>
            </a:r>
            <a:endParaRPr lang="en-US" altLang="ja-JP" sz="1200" dirty="0">
              <a:latin typeface="Helvetica" charset="0"/>
              <a:ea typeface="Helvetica" charset="0"/>
              <a:cs typeface="Helvetica" charset="0"/>
            </a:endParaRPr>
          </a:p>
          <a:p>
            <a:r>
              <a:rPr lang="en-US" altLang="ja-JP" sz="1200" dirty="0">
                <a:latin typeface="Helvetica" charset="0"/>
                <a:ea typeface="Helvetica" charset="0"/>
                <a:cs typeface="Helvetica" charset="0"/>
              </a:rPr>
              <a:t>  </a:t>
            </a:r>
            <a:r>
              <a:rPr lang="en-US" altLang="ja-JP" sz="1200" dirty="0" smtClean="0">
                <a:latin typeface="Helvetica" charset="0"/>
                <a:ea typeface="Helvetica" charset="0"/>
                <a:cs typeface="Helvetica" charset="0"/>
              </a:rPr>
              <a:t>  	Total </a:t>
            </a:r>
            <a:r>
              <a:rPr lang="en-US" altLang="ja-JP" sz="1200" dirty="0">
                <a:latin typeface="Helvetica" charset="0"/>
                <a:ea typeface="Helvetica" charset="0"/>
                <a:cs typeface="Helvetica" charset="0"/>
              </a:rPr>
              <a:t>number of </a:t>
            </a:r>
            <a:r>
              <a:rPr lang="en-US" altLang="ja-JP" sz="1200" dirty="0" smtClean="0">
                <a:latin typeface="Helvetica" charset="0"/>
                <a:ea typeface="Helvetica" charset="0"/>
                <a:cs typeface="Helvetica" charset="0"/>
              </a:rPr>
              <a:t>N's:		0</a:t>
            </a:r>
            <a:endParaRPr lang="en-US" altLang="ja-JP" sz="1200" dirty="0">
              <a:latin typeface="Helvetica" charset="0"/>
              <a:ea typeface="Helvetica" charset="0"/>
              <a:cs typeface="Helvetica" charset="0"/>
            </a:endParaRPr>
          </a:p>
          <a:p>
            <a:r>
              <a:rPr lang="en-US" altLang="ja-JP" sz="1200" dirty="0">
                <a:latin typeface="Helvetica" charset="0"/>
                <a:ea typeface="Helvetica" charset="0"/>
                <a:cs typeface="Helvetica" charset="0"/>
              </a:rPr>
              <a:t>  </a:t>
            </a:r>
            <a:r>
              <a:rPr lang="en-US" altLang="ja-JP" sz="1200" dirty="0" smtClean="0">
                <a:latin typeface="Helvetica" charset="0"/>
                <a:ea typeface="Helvetica" charset="0"/>
                <a:cs typeface="Helvetica" charset="0"/>
              </a:rPr>
              <a:t>  	Sum </a:t>
            </a:r>
            <a:r>
              <a:rPr lang="en-US" altLang="ja-JP" sz="1200" dirty="0">
                <a:latin typeface="Helvetica" charset="0"/>
                <a:ea typeface="Helvetica" charset="0"/>
                <a:cs typeface="Helvetica" charset="0"/>
              </a:rPr>
              <a:t>(</a:t>
            </a:r>
            <a:r>
              <a:rPr lang="en-US" altLang="ja-JP" sz="1200" dirty="0" err="1">
                <a:latin typeface="Helvetica" charset="0"/>
                <a:ea typeface="Helvetica" charset="0"/>
                <a:cs typeface="Helvetica" charset="0"/>
              </a:rPr>
              <a:t>bp</a:t>
            </a:r>
            <a:r>
              <a:rPr lang="en-US" altLang="ja-JP" sz="1200" dirty="0">
                <a:latin typeface="Helvetica" charset="0"/>
                <a:ea typeface="Helvetica" charset="0"/>
                <a:cs typeface="Helvetica" charset="0"/>
              </a:rPr>
              <a:t>) no </a:t>
            </a:r>
            <a:r>
              <a:rPr lang="en-US" altLang="ja-JP" sz="1200" dirty="0" smtClean="0">
                <a:latin typeface="Helvetica" charset="0"/>
                <a:ea typeface="Helvetica" charset="0"/>
                <a:cs typeface="Helvetica" charset="0"/>
              </a:rPr>
              <a:t>N's:		423528</a:t>
            </a:r>
            <a:endParaRPr lang="en-US" altLang="ja-JP" sz="1200" dirty="0">
              <a:latin typeface="Helvetica" charset="0"/>
              <a:ea typeface="Helvetica" charset="0"/>
              <a:cs typeface="Helvetica" charset="0"/>
            </a:endParaRPr>
          </a:p>
          <a:p>
            <a:r>
              <a:rPr lang="en-US" altLang="ja-JP" sz="1200" dirty="0" smtClean="0">
                <a:latin typeface="Helvetica" charset="0"/>
                <a:ea typeface="Helvetica" charset="0"/>
                <a:cs typeface="Helvetica" charset="0"/>
              </a:rPr>
              <a:t>	GC Content:			42.09</a:t>
            </a:r>
            <a:r>
              <a:rPr lang="en-US" altLang="ja-JP" sz="1200" dirty="0">
                <a:latin typeface="Helvetica" charset="0"/>
                <a:ea typeface="Helvetica" charset="0"/>
                <a:cs typeface="Helvetica" charset="0"/>
              </a:rPr>
              <a:t>%</a:t>
            </a:r>
          </a:p>
          <a:p>
            <a:r>
              <a:rPr lang="en-US" altLang="ja-JP" sz="1200" dirty="0" smtClean="0">
                <a:latin typeface="Helvetica" charset="0"/>
                <a:ea typeface="Helvetica" charset="0"/>
                <a:cs typeface="Helvetica" charset="0"/>
              </a:rPr>
              <a:t>	Longest </a:t>
            </a:r>
            <a:r>
              <a:rPr lang="en-US" altLang="ja-JP" sz="1200" dirty="0" err="1" smtClean="0">
                <a:latin typeface="Helvetica" charset="0"/>
                <a:ea typeface="Helvetica" charset="0"/>
                <a:cs typeface="Helvetica" charset="0"/>
              </a:rPr>
              <a:t>contig</a:t>
            </a:r>
            <a:r>
              <a:rPr lang="en-US" altLang="ja-JP" sz="1200" dirty="0" smtClean="0">
                <a:latin typeface="Helvetica" charset="0"/>
                <a:ea typeface="Helvetica" charset="0"/>
                <a:cs typeface="Helvetica" charset="0"/>
              </a:rPr>
              <a:t>:		13096-bp</a:t>
            </a:r>
            <a:endParaRPr lang="en-US" altLang="ja-JP" sz="1200" dirty="0">
              <a:latin typeface="Helvetica" charset="0"/>
              <a:ea typeface="Helvetica" charset="0"/>
              <a:cs typeface="Helvetica" charset="0"/>
            </a:endParaRPr>
          </a:p>
          <a:p>
            <a:r>
              <a:rPr lang="en-US" altLang="ja-JP" sz="1200" dirty="0" smtClean="0">
                <a:latin typeface="Helvetica" charset="0"/>
                <a:ea typeface="Helvetica" charset="0"/>
                <a:cs typeface="Helvetica" charset="0"/>
              </a:rPr>
              <a:t>	Shortest </a:t>
            </a:r>
            <a:r>
              <a:rPr lang="en-US" altLang="ja-JP" sz="1200" dirty="0" err="1" smtClean="0">
                <a:latin typeface="Helvetica" charset="0"/>
                <a:ea typeface="Helvetica" charset="0"/>
                <a:cs typeface="Helvetica" charset="0"/>
              </a:rPr>
              <a:t>contig</a:t>
            </a:r>
            <a:r>
              <a:rPr lang="en-US" altLang="ja-JP" sz="1200" dirty="0" smtClean="0">
                <a:latin typeface="Helvetica" charset="0"/>
                <a:ea typeface="Helvetica" charset="0"/>
                <a:cs typeface="Helvetica" charset="0"/>
              </a:rPr>
              <a:t>:		1006-bp</a:t>
            </a:r>
            <a:endParaRPr lang="en-US" altLang="ja-JP" sz="1200" dirty="0">
              <a:latin typeface="Helvetica" charset="0"/>
              <a:ea typeface="Helvetica" charset="0"/>
              <a:cs typeface="Helvetica" charset="0"/>
            </a:endParaRPr>
          </a:p>
          <a:p>
            <a:r>
              <a:rPr lang="en-US" altLang="ja-JP" sz="1200" dirty="0" smtClean="0">
                <a:latin typeface="Helvetica" charset="0"/>
                <a:ea typeface="Helvetica" charset="0"/>
                <a:cs typeface="Helvetica" charset="0"/>
              </a:rPr>
              <a:t>	Average </a:t>
            </a:r>
            <a:r>
              <a:rPr lang="en-US" altLang="ja-JP" sz="1200" dirty="0" err="1">
                <a:latin typeface="Helvetica" charset="0"/>
                <a:ea typeface="Helvetica" charset="0"/>
                <a:cs typeface="Helvetica" charset="0"/>
              </a:rPr>
              <a:t>contig</a:t>
            </a:r>
            <a:r>
              <a:rPr lang="en-US" altLang="ja-JP" sz="1200" dirty="0">
                <a:latin typeface="Helvetica" charset="0"/>
                <a:ea typeface="Helvetica" charset="0"/>
                <a:cs typeface="Helvetica" charset="0"/>
              </a:rPr>
              <a:t> </a:t>
            </a:r>
            <a:r>
              <a:rPr lang="en-US" altLang="ja-JP" sz="1200" dirty="0" smtClean="0">
                <a:latin typeface="Helvetica" charset="0"/>
                <a:ea typeface="Helvetica" charset="0"/>
                <a:cs typeface="Helvetica" charset="0"/>
              </a:rPr>
              <a:t>size:		2804-bp</a:t>
            </a:r>
            <a:endParaRPr lang="en-US" altLang="ja-JP" sz="1200" dirty="0">
              <a:latin typeface="Helvetica" charset="0"/>
              <a:ea typeface="Helvetica" charset="0"/>
              <a:cs typeface="Helvetica" charset="0"/>
            </a:endParaRPr>
          </a:p>
          <a:p>
            <a:r>
              <a:rPr lang="en-US" altLang="ja-JP" sz="1200" dirty="0" smtClean="0">
                <a:latin typeface="Helvetica" charset="0"/>
                <a:ea typeface="Helvetica" charset="0"/>
                <a:cs typeface="Helvetica" charset="0"/>
              </a:rPr>
              <a:t>	</a:t>
            </a:r>
            <a:r>
              <a:rPr lang="en-US" altLang="ja-JP" sz="1200" dirty="0" err="1" smtClean="0">
                <a:latin typeface="Helvetica" charset="0"/>
                <a:ea typeface="Helvetica" charset="0"/>
                <a:cs typeface="Helvetica" charset="0"/>
              </a:rPr>
              <a:t>Contig</a:t>
            </a:r>
            <a:r>
              <a:rPr lang="en-US" altLang="ja-JP" sz="1200" dirty="0" smtClean="0">
                <a:latin typeface="Helvetica" charset="0"/>
                <a:ea typeface="Helvetica" charset="0"/>
                <a:cs typeface="Helvetica" charset="0"/>
              </a:rPr>
              <a:t> N50:			4334-bp</a:t>
            </a:r>
            <a:endParaRPr lang="en-US" altLang="ja-JP" sz="1200" dirty="0">
              <a:latin typeface="Helvetica" charset="0"/>
              <a:ea typeface="Helvetica" charset="0"/>
              <a:cs typeface="Helvetica" charset="0"/>
            </a:endParaRPr>
          </a:p>
        </p:txBody>
      </p:sp>
      <p:sp>
        <p:nvSpPr>
          <p:cNvPr id="13" name="テキスト ボックス 2"/>
          <p:cNvSpPr txBox="1"/>
          <p:nvPr/>
        </p:nvSpPr>
        <p:spPr>
          <a:xfrm>
            <a:off x="3044384" y="3939012"/>
            <a:ext cx="3470716" cy="1938992"/>
          </a:xfrm>
          <a:prstGeom prst="rect">
            <a:avLst/>
          </a:prstGeom>
          <a:noFill/>
          <a:ln>
            <a:solidFill>
              <a:schemeClr val="tx1">
                <a:lumMod val="75000"/>
                <a:lumOff val="25000"/>
              </a:schemeClr>
            </a:solidFill>
          </a:ln>
        </p:spPr>
        <p:txBody>
          <a:bodyPr wrap="square" rtlCol="0">
            <a:spAutoFit/>
          </a:bodyPr>
          <a:lstStyle/>
          <a:p>
            <a:r>
              <a:rPr lang="en-US" altLang="ja-JP" sz="1200" dirty="0" smtClean="0">
                <a:latin typeface="Helvetica" charset="0"/>
                <a:ea typeface="Helvetica" charset="0"/>
                <a:cs typeface="Helvetica" charset="0"/>
              </a:rPr>
              <a:t>Summary of scaffolding using SSPACE:</a:t>
            </a:r>
            <a:endParaRPr lang="en-US" altLang="ja-JP" sz="1200" dirty="0">
              <a:latin typeface="Helvetica" charset="0"/>
              <a:ea typeface="Helvetica" charset="0"/>
              <a:cs typeface="Helvetica" charset="0"/>
            </a:endParaRPr>
          </a:p>
          <a:p>
            <a:r>
              <a:rPr lang="en-US" altLang="ja-JP" sz="1200" dirty="0" smtClean="0">
                <a:latin typeface="Helvetica" charset="0"/>
                <a:ea typeface="Helvetica" charset="0"/>
                <a:cs typeface="Helvetica" charset="0"/>
              </a:rPr>
              <a:t>	Total No. of scaffolds:	76</a:t>
            </a:r>
            <a:endParaRPr lang="en-US" altLang="ja-JP" sz="1200" dirty="0">
              <a:latin typeface="Helvetica" charset="0"/>
              <a:ea typeface="Helvetica" charset="0"/>
              <a:cs typeface="Helvetica" charset="0"/>
            </a:endParaRPr>
          </a:p>
          <a:p>
            <a:r>
              <a:rPr lang="en-US" altLang="ja-JP" sz="1200" dirty="0" smtClean="0">
                <a:latin typeface="Helvetica" charset="0"/>
                <a:ea typeface="Helvetica" charset="0"/>
                <a:cs typeface="Helvetica" charset="0"/>
              </a:rPr>
              <a:t>	Sum of scaffolds:		564005-bp</a:t>
            </a:r>
            <a:endParaRPr lang="en-US" altLang="ja-JP" sz="1200" dirty="0">
              <a:latin typeface="Helvetica" charset="0"/>
              <a:ea typeface="Helvetica" charset="0"/>
              <a:cs typeface="Helvetica" charset="0"/>
            </a:endParaRPr>
          </a:p>
          <a:p>
            <a:r>
              <a:rPr lang="en-US" altLang="ja-JP" sz="1200" dirty="0">
                <a:latin typeface="Helvetica" charset="0"/>
                <a:ea typeface="Helvetica" charset="0"/>
                <a:cs typeface="Helvetica" charset="0"/>
              </a:rPr>
              <a:t>    </a:t>
            </a:r>
            <a:r>
              <a:rPr lang="en-US" altLang="ja-JP" sz="1200" dirty="0" smtClean="0">
                <a:latin typeface="Helvetica" charset="0"/>
                <a:ea typeface="Helvetica" charset="0"/>
                <a:cs typeface="Helvetica" charset="0"/>
              </a:rPr>
              <a:t>	Total </a:t>
            </a:r>
            <a:r>
              <a:rPr lang="en-US" altLang="ja-JP" sz="1200" dirty="0">
                <a:latin typeface="Helvetica" charset="0"/>
                <a:ea typeface="Helvetica" charset="0"/>
                <a:cs typeface="Helvetica" charset="0"/>
              </a:rPr>
              <a:t>number of </a:t>
            </a:r>
            <a:r>
              <a:rPr lang="en-US" altLang="ja-JP" sz="1200" dirty="0" smtClean="0">
                <a:latin typeface="Helvetica" charset="0"/>
                <a:ea typeface="Helvetica" charset="0"/>
                <a:cs typeface="Helvetica" charset="0"/>
              </a:rPr>
              <a:t>N's:		140477</a:t>
            </a:r>
            <a:endParaRPr lang="en-US" altLang="ja-JP" sz="1200" dirty="0">
              <a:latin typeface="Helvetica" charset="0"/>
              <a:ea typeface="Helvetica" charset="0"/>
              <a:cs typeface="Helvetica" charset="0"/>
            </a:endParaRPr>
          </a:p>
          <a:p>
            <a:r>
              <a:rPr lang="en-US" altLang="ja-JP" sz="1200" dirty="0">
                <a:latin typeface="Helvetica" charset="0"/>
                <a:ea typeface="Helvetica" charset="0"/>
                <a:cs typeface="Helvetica" charset="0"/>
              </a:rPr>
              <a:t>    </a:t>
            </a:r>
            <a:r>
              <a:rPr lang="en-US" altLang="ja-JP" sz="1200" dirty="0" smtClean="0">
                <a:latin typeface="Helvetica" charset="0"/>
                <a:ea typeface="Helvetica" charset="0"/>
                <a:cs typeface="Helvetica" charset="0"/>
              </a:rPr>
              <a:t>	Sum </a:t>
            </a:r>
            <a:r>
              <a:rPr lang="en-US" altLang="ja-JP" sz="1200" dirty="0">
                <a:latin typeface="Helvetica" charset="0"/>
                <a:ea typeface="Helvetica" charset="0"/>
                <a:cs typeface="Helvetica" charset="0"/>
              </a:rPr>
              <a:t>(</a:t>
            </a:r>
            <a:r>
              <a:rPr lang="en-US" altLang="ja-JP" sz="1200" dirty="0" err="1">
                <a:latin typeface="Helvetica" charset="0"/>
                <a:ea typeface="Helvetica" charset="0"/>
                <a:cs typeface="Helvetica" charset="0"/>
              </a:rPr>
              <a:t>bp</a:t>
            </a:r>
            <a:r>
              <a:rPr lang="en-US" altLang="ja-JP" sz="1200" dirty="0">
                <a:latin typeface="Helvetica" charset="0"/>
                <a:ea typeface="Helvetica" charset="0"/>
                <a:cs typeface="Helvetica" charset="0"/>
              </a:rPr>
              <a:t>) no N's</a:t>
            </a:r>
            <a:r>
              <a:rPr lang="en-US" altLang="ja-JP" sz="1200" dirty="0" smtClean="0">
                <a:latin typeface="Helvetica" charset="0"/>
                <a:ea typeface="Helvetica" charset="0"/>
                <a:cs typeface="Helvetica" charset="0"/>
              </a:rPr>
              <a:t>:		423528</a:t>
            </a:r>
            <a:endParaRPr lang="en-US" altLang="ja-JP" sz="1200" dirty="0">
              <a:latin typeface="Helvetica" charset="0"/>
              <a:ea typeface="Helvetica" charset="0"/>
              <a:cs typeface="Helvetica" charset="0"/>
            </a:endParaRPr>
          </a:p>
          <a:p>
            <a:r>
              <a:rPr lang="en-US" altLang="ja-JP" sz="1200" dirty="0" smtClean="0">
                <a:latin typeface="Helvetica" charset="0"/>
                <a:ea typeface="Helvetica" charset="0"/>
                <a:cs typeface="Helvetica" charset="0"/>
              </a:rPr>
              <a:t>	GC Content:			42.09</a:t>
            </a:r>
            <a:r>
              <a:rPr lang="en-US" altLang="ja-JP" sz="1200" dirty="0">
                <a:latin typeface="Helvetica" charset="0"/>
                <a:ea typeface="Helvetica" charset="0"/>
                <a:cs typeface="Helvetica" charset="0"/>
              </a:rPr>
              <a:t>%</a:t>
            </a:r>
          </a:p>
          <a:p>
            <a:r>
              <a:rPr lang="en-US" altLang="ja-JP" sz="1200" dirty="0" smtClean="0">
                <a:latin typeface="Helvetica" charset="0"/>
                <a:ea typeface="Helvetica" charset="0"/>
                <a:cs typeface="Helvetica" charset="0"/>
              </a:rPr>
              <a:t>	Longest scaffold:		116301-bp</a:t>
            </a:r>
            <a:endParaRPr lang="en-US" altLang="ja-JP" sz="1200" dirty="0">
              <a:latin typeface="Helvetica" charset="0"/>
              <a:ea typeface="Helvetica" charset="0"/>
              <a:cs typeface="Helvetica" charset="0"/>
            </a:endParaRPr>
          </a:p>
          <a:p>
            <a:r>
              <a:rPr lang="en-US" altLang="ja-JP" sz="1200" dirty="0" smtClean="0">
                <a:latin typeface="Helvetica" charset="0"/>
                <a:ea typeface="Helvetica" charset="0"/>
                <a:cs typeface="Helvetica" charset="0"/>
              </a:rPr>
              <a:t>	Shortest scaffold:		1056-bp</a:t>
            </a:r>
            <a:endParaRPr lang="en-US" altLang="ja-JP" sz="1200" dirty="0">
              <a:latin typeface="Helvetica" charset="0"/>
              <a:ea typeface="Helvetica" charset="0"/>
              <a:cs typeface="Helvetica" charset="0"/>
            </a:endParaRPr>
          </a:p>
          <a:p>
            <a:r>
              <a:rPr lang="en-US" altLang="ja-JP" sz="1200" dirty="0" smtClean="0">
                <a:latin typeface="Helvetica" charset="0"/>
                <a:ea typeface="Helvetica" charset="0"/>
                <a:cs typeface="Helvetica" charset="0"/>
              </a:rPr>
              <a:t>	Average </a:t>
            </a:r>
            <a:r>
              <a:rPr lang="en-US" altLang="ja-JP" sz="1200" dirty="0">
                <a:latin typeface="Helvetica" charset="0"/>
                <a:ea typeface="Helvetica" charset="0"/>
                <a:cs typeface="Helvetica" charset="0"/>
              </a:rPr>
              <a:t>scaffold </a:t>
            </a:r>
            <a:r>
              <a:rPr lang="en-US" altLang="ja-JP" sz="1200" dirty="0" smtClean="0">
                <a:latin typeface="Helvetica" charset="0"/>
                <a:ea typeface="Helvetica" charset="0"/>
                <a:cs typeface="Helvetica" charset="0"/>
              </a:rPr>
              <a:t>size:	7421-bp</a:t>
            </a:r>
            <a:endParaRPr lang="en-US" altLang="ja-JP" sz="1200" dirty="0">
              <a:latin typeface="Helvetica" charset="0"/>
              <a:ea typeface="Helvetica" charset="0"/>
              <a:cs typeface="Helvetica" charset="0"/>
            </a:endParaRPr>
          </a:p>
          <a:p>
            <a:r>
              <a:rPr lang="en-US" altLang="ja-JP" sz="1200" dirty="0" smtClean="0">
                <a:latin typeface="Helvetica" charset="0"/>
                <a:ea typeface="Helvetica" charset="0"/>
                <a:cs typeface="Helvetica" charset="0"/>
              </a:rPr>
              <a:t>	Scaffold N50:			13096-bp</a:t>
            </a:r>
            <a:endParaRPr lang="en-US" altLang="ja-JP" sz="1200" dirty="0">
              <a:latin typeface="Helvetica" charset="0"/>
              <a:ea typeface="Helvetica" charset="0"/>
              <a:cs typeface="Helvetica" charset="0"/>
            </a:endParaRPr>
          </a:p>
        </p:txBody>
      </p:sp>
      <p:sp>
        <p:nvSpPr>
          <p:cNvPr id="14" name="テキスト ボックス 3"/>
          <p:cNvSpPr txBox="1"/>
          <p:nvPr/>
        </p:nvSpPr>
        <p:spPr>
          <a:xfrm>
            <a:off x="93133" y="4385816"/>
            <a:ext cx="2819400" cy="954107"/>
          </a:xfrm>
          <a:prstGeom prst="rect">
            <a:avLst/>
          </a:prstGeom>
          <a:noFill/>
        </p:spPr>
        <p:txBody>
          <a:bodyPr wrap="square" rtlCol="0">
            <a:spAutoFit/>
          </a:bodyPr>
          <a:lstStyle/>
          <a:p>
            <a:pPr algn="ctr"/>
            <a:r>
              <a:rPr kumimoji="1" lang="en-US" altLang="ja-JP" sz="1400" dirty="0" smtClean="0">
                <a:latin typeface="Helvetica" charset="0"/>
                <a:ea typeface="Helvetica" charset="0"/>
                <a:cs typeface="Helvetica" charset="0"/>
              </a:rPr>
              <a:t>Scaffolding by SSPACE</a:t>
            </a:r>
            <a:r>
              <a:rPr lang="en-US" altLang="ja-JP" sz="1400" baseline="30000" dirty="0">
                <a:latin typeface="Helvetica" charset="0"/>
                <a:ea typeface="Helvetica" charset="0"/>
                <a:cs typeface="Helvetica" charset="0"/>
              </a:rPr>
              <a:t>1</a:t>
            </a:r>
            <a:r>
              <a:rPr kumimoji="1" lang="en-US" altLang="ja-JP" sz="1400" dirty="0" smtClean="0">
                <a:latin typeface="Helvetica" charset="0"/>
                <a:ea typeface="Helvetica" charset="0"/>
                <a:cs typeface="Helvetica" charset="0"/>
              </a:rPr>
              <a:t> using </a:t>
            </a:r>
            <a:r>
              <a:rPr kumimoji="1" lang="en-US" altLang="ja-JP" sz="1400" dirty="0" err="1" smtClean="0">
                <a:latin typeface="Helvetica" charset="0"/>
                <a:ea typeface="Helvetica" charset="0"/>
                <a:cs typeface="Helvetica" charset="0"/>
              </a:rPr>
              <a:t>Illumina</a:t>
            </a:r>
            <a:r>
              <a:rPr kumimoji="1" lang="en-US" altLang="ja-JP" sz="1400" dirty="0" smtClean="0">
                <a:latin typeface="Helvetica" charset="0"/>
                <a:ea typeface="Helvetica" charset="0"/>
                <a:cs typeface="Helvetica" charset="0"/>
              </a:rPr>
              <a:t> MP reads* with insert sizes of 2 kb, 3 kb, 4 kb, 5 kb, 6 kb, 8 kb, and 20 kb</a:t>
            </a:r>
            <a:endParaRPr kumimoji="1" lang="ja-JP" altLang="en-US" sz="1400" dirty="0">
              <a:latin typeface="Helvetica" charset="0"/>
              <a:ea typeface="Helvetica" charset="0"/>
              <a:cs typeface="Helvetica" charset="0"/>
            </a:endParaRPr>
          </a:p>
        </p:txBody>
      </p:sp>
      <p:sp>
        <p:nvSpPr>
          <p:cNvPr id="15" name="テキスト ボックス 5"/>
          <p:cNvSpPr txBox="1"/>
          <p:nvPr/>
        </p:nvSpPr>
        <p:spPr>
          <a:xfrm>
            <a:off x="93133" y="1115616"/>
            <a:ext cx="2819400" cy="954107"/>
          </a:xfrm>
          <a:prstGeom prst="rect">
            <a:avLst/>
          </a:prstGeom>
          <a:noFill/>
        </p:spPr>
        <p:txBody>
          <a:bodyPr wrap="square" rtlCol="0">
            <a:spAutoFit/>
          </a:bodyPr>
          <a:lstStyle/>
          <a:p>
            <a:pPr algn="ctr"/>
            <a:r>
              <a:rPr kumimoji="1" lang="en-US" altLang="ja-JP" sz="1400" dirty="0" smtClean="0">
                <a:latin typeface="Helvetica" charset="0"/>
                <a:ea typeface="Helvetica" charset="0"/>
                <a:cs typeface="Helvetica" charset="0"/>
              </a:rPr>
              <a:t>Assembly of </a:t>
            </a:r>
            <a:r>
              <a:rPr kumimoji="1" lang="en-US" altLang="ja-JP" sz="1400" dirty="0" err="1" smtClean="0">
                <a:latin typeface="Helvetica" charset="0"/>
                <a:ea typeface="Helvetica" charset="0"/>
                <a:cs typeface="Helvetica" charset="0"/>
              </a:rPr>
              <a:t>contigs</a:t>
            </a:r>
            <a:r>
              <a:rPr kumimoji="1" lang="en-US" altLang="ja-JP" sz="1400" dirty="0" smtClean="0">
                <a:latin typeface="Helvetica" charset="0"/>
                <a:ea typeface="Helvetica" charset="0"/>
                <a:cs typeface="Helvetica" charset="0"/>
              </a:rPr>
              <a:t> by DISCOVAR </a:t>
            </a:r>
            <a:r>
              <a:rPr lang="en-US" altLang="ja-JP" sz="1400" i="1" dirty="0">
                <a:latin typeface="Helvetica" charset="0"/>
                <a:ea typeface="Helvetica" charset="0"/>
                <a:cs typeface="Helvetica" charset="0"/>
              </a:rPr>
              <a:t>d</a:t>
            </a:r>
            <a:r>
              <a:rPr lang="en-US" altLang="ja-JP" sz="1400" i="1" dirty="0" smtClean="0">
                <a:latin typeface="Helvetica" charset="0"/>
                <a:ea typeface="Helvetica" charset="0"/>
                <a:cs typeface="Helvetica" charset="0"/>
              </a:rPr>
              <a:t>e novo </a:t>
            </a:r>
            <a:r>
              <a:rPr lang="en-US" altLang="ja-JP" sz="1400" dirty="0" smtClean="0">
                <a:latin typeface="Helvetica" charset="0"/>
                <a:ea typeface="Helvetica" charset="0"/>
                <a:cs typeface="Helvetica" charset="0"/>
              </a:rPr>
              <a:t>u</a:t>
            </a:r>
            <a:r>
              <a:rPr kumimoji="1" lang="en-US" altLang="ja-JP" sz="1400" dirty="0" smtClean="0">
                <a:latin typeface="Helvetica" charset="0"/>
                <a:ea typeface="Helvetica" charset="0"/>
                <a:cs typeface="Helvetica" charset="0"/>
              </a:rPr>
              <a:t>sing </a:t>
            </a:r>
            <a:r>
              <a:rPr kumimoji="1" lang="en-US" altLang="ja-JP" sz="1400" dirty="0" err="1" smtClean="0">
                <a:latin typeface="Helvetica" charset="0"/>
                <a:ea typeface="Helvetica" charset="0"/>
                <a:cs typeface="Helvetica" charset="0"/>
              </a:rPr>
              <a:t>MiSeq</a:t>
            </a:r>
            <a:r>
              <a:rPr kumimoji="1" lang="en-US" altLang="ja-JP" sz="1400" dirty="0" smtClean="0">
                <a:latin typeface="Helvetica" charset="0"/>
                <a:ea typeface="Helvetica" charset="0"/>
                <a:cs typeface="Helvetica" charset="0"/>
              </a:rPr>
              <a:t> fragment reads generated from </a:t>
            </a:r>
            <a:r>
              <a:rPr kumimoji="1" lang="en-US" altLang="ja-JP" sz="1400" i="1" dirty="0" smtClean="0">
                <a:latin typeface="Helvetica" charset="0"/>
                <a:ea typeface="Helvetica" charset="0"/>
                <a:cs typeface="Helvetica" charset="0"/>
              </a:rPr>
              <a:t>D. </a:t>
            </a:r>
            <a:r>
              <a:rPr kumimoji="1" lang="en-US" altLang="ja-JP" sz="1400" i="1" dirty="0" err="1" smtClean="0">
                <a:latin typeface="Helvetica" charset="0"/>
                <a:ea typeface="Helvetica" charset="0"/>
                <a:cs typeface="Helvetica" charset="0"/>
              </a:rPr>
              <a:t>rotundata</a:t>
            </a:r>
            <a:r>
              <a:rPr kumimoji="1" lang="en-US" altLang="ja-JP" sz="1400" i="1" dirty="0" smtClean="0">
                <a:latin typeface="Helvetica" charset="0"/>
                <a:ea typeface="Helvetica" charset="0"/>
                <a:cs typeface="Helvetica" charset="0"/>
              </a:rPr>
              <a:t> </a:t>
            </a:r>
            <a:r>
              <a:rPr kumimoji="1" lang="en-US" altLang="ja-JP" sz="1400" dirty="0" smtClean="0">
                <a:latin typeface="Helvetica" charset="0"/>
                <a:ea typeface="Helvetica" charset="0"/>
                <a:cs typeface="Helvetica" charset="0"/>
              </a:rPr>
              <a:t>mitochondrial DNA</a:t>
            </a:r>
            <a:endParaRPr kumimoji="1" lang="ja-JP" altLang="en-US" sz="1400" dirty="0">
              <a:latin typeface="Helvetica" charset="0"/>
              <a:ea typeface="Helvetica" charset="0"/>
              <a:cs typeface="Helvetica" charset="0"/>
            </a:endParaRPr>
          </a:p>
        </p:txBody>
      </p:sp>
    </p:spTree>
    <p:extLst>
      <p:ext uri="{BB962C8B-B14F-4D97-AF65-F5344CB8AC3E}">
        <p14:creationId xmlns:p14="http://schemas.microsoft.com/office/powerpoint/2010/main" val="39123884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59"/>
          <p:cNvSpPr txBox="1">
            <a:spLocks noChangeArrowheads="1"/>
          </p:cNvSpPr>
          <p:nvPr/>
        </p:nvSpPr>
        <p:spPr bwMode="auto">
          <a:xfrm>
            <a:off x="59268" y="7878004"/>
            <a:ext cx="6798732" cy="461665"/>
          </a:xfrm>
          <a:prstGeom prst="rect">
            <a:avLst/>
          </a:prstGeom>
          <a:noFill/>
          <a:ln w="9525">
            <a:noFill/>
            <a:miter lim="800000"/>
            <a:headEnd/>
            <a:tailEnd/>
          </a:ln>
        </p:spPr>
        <p:txBody>
          <a:bodyPr wrap="square">
            <a:prstTxWarp prst="textNoShape">
              <a:avLst/>
            </a:prstTxWarp>
            <a:spAutoFit/>
          </a:bodyPr>
          <a:lstStyle/>
          <a:p>
            <a:r>
              <a:rPr lang="en-US" altLang="ja-JP" sz="1200" b="1" dirty="0" smtClean="0">
                <a:latin typeface="Times New Roman"/>
                <a:cs typeface="Times New Roman"/>
              </a:rPr>
              <a:t>Figure S6. </a:t>
            </a:r>
            <a:r>
              <a:rPr lang="cy-GB" altLang="ja-JP" sz="1200" dirty="0" smtClean="0">
                <a:latin typeface="Times New Roman"/>
                <a:ea typeface="Helvetica CY" pitchFamily="-1" charset="-52"/>
                <a:cs typeface="Times New Roman"/>
              </a:rPr>
              <a:t>A flow chart of RAD-seq. A detailed description of the protocol is given in the Methods section. For sequences of the P7 and P5 primers, see </a:t>
            </a:r>
            <a:r>
              <a:rPr lang="cy-GB" altLang="ja-JP" sz="1200" b="1" dirty="0" smtClean="0">
                <a:latin typeface="Times New Roman"/>
                <a:ea typeface="Helvetica CY" pitchFamily="-1" charset="-52"/>
                <a:cs typeface="Times New Roman"/>
              </a:rPr>
              <a:t>Table S</a:t>
            </a:r>
            <a:r>
              <a:rPr lang="en-US" altLang="ja-JP" sz="1200" b="1" dirty="0" smtClean="0">
                <a:latin typeface="Times New Roman"/>
                <a:ea typeface="Helvetica CY" pitchFamily="-1" charset="-52"/>
                <a:cs typeface="Times New Roman"/>
              </a:rPr>
              <a:t>20</a:t>
            </a:r>
            <a:r>
              <a:rPr lang="cy-GB" altLang="ja-JP" sz="1200" dirty="0" smtClean="0">
                <a:latin typeface="Times New Roman"/>
                <a:ea typeface="Helvetica CY" pitchFamily="-1" charset="-52"/>
                <a:cs typeface="Times New Roman"/>
              </a:rPr>
              <a:t>.</a:t>
            </a:r>
            <a:endParaRPr lang="en-US" altLang="ja-JP" sz="1200" i="1" dirty="0" smtClean="0">
              <a:latin typeface="Times New Roman"/>
              <a:ea typeface="Helvetica CY" pitchFamily="-1" charset="-52"/>
              <a:cs typeface="Times New Roman"/>
            </a:endParaRPr>
          </a:p>
        </p:txBody>
      </p:sp>
      <p:grpSp>
        <p:nvGrpSpPr>
          <p:cNvPr id="15" name="図形グループ 14"/>
          <p:cNvGrpSpPr/>
          <p:nvPr/>
        </p:nvGrpSpPr>
        <p:grpSpPr>
          <a:xfrm>
            <a:off x="770379" y="460079"/>
            <a:ext cx="5682956" cy="7055992"/>
            <a:chOff x="770379" y="460079"/>
            <a:chExt cx="5682956" cy="7055992"/>
          </a:xfrm>
        </p:grpSpPr>
        <p:grpSp>
          <p:nvGrpSpPr>
            <p:cNvPr id="117" name="Group 116"/>
            <p:cNvGrpSpPr>
              <a:grpSpLocks noChangeAspect="1"/>
            </p:cNvGrpSpPr>
            <p:nvPr/>
          </p:nvGrpSpPr>
          <p:grpSpPr>
            <a:xfrm>
              <a:off x="770379" y="460079"/>
              <a:ext cx="5682956" cy="7055992"/>
              <a:chOff x="689481" y="251520"/>
              <a:chExt cx="6182175" cy="7675817"/>
            </a:xfrm>
          </p:grpSpPr>
          <p:cxnSp>
            <p:nvCxnSpPr>
              <p:cNvPr id="4" name="直線コネクタ 91"/>
              <p:cNvCxnSpPr/>
              <p:nvPr/>
            </p:nvCxnSpPr>
            <p:spPr bwMode="auto">
              <a:xfrm flipH="1">
                <a:off x="2324333" y="6704208"/>
                <a:ext cx="315472" cy="0"/>
              </a:xfrm>
              <a:prstGeom prst="line">
                <a:avLst/>
              </a:prstGeom>
              <a:ln w="38100" cap="flat" cmpd="sng" algn="ctr">
                <a:solidFill>
                  <a:srgbClr val="000000"/>
                </a:solidFill>
                <a:prstDash val="solid"/>
                <a:bevel/>
                <a:headEnd type="none" w="med" len="med"/>
                <a:tailEnd type="triangle" w="sm" len="lg"/>
              </a:ln>
              <a:effectLst/>
            </p:spPr>
            <p:style>
              <a:lnRef idx="2">
                <a:schemeClr val="accent1"/>
              </a:lnRef>
              <a:fillRef idx="0">
                <a:schemeClr val="accent1"/>
              </a:fillRef>
              <a:effectRef idx="1">
                <a:schemeClr val="accent1"/>
              </a:effectRef>
              <a:fontRef idx="minor">
                <a:schemeClr val="tx1"/>
              </a:fontRef>
            </p:style>
          </p:cxnSp>
          <p:cxnSp>
            <p:nvCxnSpPr>
              <p:cNvPr id="5" name="直線コネクタ 90"/>
              <p:cNvCxnSpPr/>
              <p:nvPr/>
            </p:nvCxnSpPr>
            <p:spPr bwMode="auto">
              <a:xfrm>
                <a:off x="1504016" y="6404417"/>
                <a:ext cx="315472" cy="0"/>
              </a:xfrm>
              <a:prstGeom prst="line">
                <a:avLst/>
              </a:prstGeom>
              <a:ln w="38100" cap="flat" cmpd="sng" algn="ctr">
                <a:solidFill>
                  <a:srgbClr val="000000"/>
                </a:solidFill>
                <a:prstDash val="solid"/>
                <a:bevel/>
                <a:headEnd type="none" w="med" len="med"/>
                <a:tailEnd type="triangle" w="sm" len="lg"/>
              </a:ln>
              <a:effectLst/>
            </p:spPr>
            <p:style>
              <a:lnRef idx="2">
                <a:schemeClr val="accent1"/>
              </a:lnRef>
              <a:fillRef idx="0">
                <a:schemeClr val="accent1"/>
              </a:fillRef>
              <a:effectRef idx="1">
                <a:schemeClr val="accent1"/>
              </a:effectRef>
              <a:fontRef idx="minor">
                <a:schemeClr val="tx1"/>
              </a:fontRef>
            </p:style>
          </p:cxnSp>
          <p:sp>
            <p:nvSpPr>
              <p:cNvPr id="6" name="Freeform 5"/>
              <p:cNvSpPr>
                <a:spLocks/>
              </p:cNvSpPr>
              <p:nvPr/>
            </p:nvSpPr>
            <p:spPr bwMode="auto">
              <a:xfrm flipV="1">
                <a:off x="1513319" y="899014"/>
                <a:ext cx="1621077" cy="267695"/>
              </a:xfrm>
              <a:custGeom>
                <a:avLst/>
                <a:gdLst>
                  <a:gd name="T0" fmla="*/ 0 w 624"/>
                  <a:gd name="T1" fmla="*/ 2147483647 h 96"/>
                  <a:gd name="T2" fmla="*/ 2147483647 w 624"/>
                  <a:gd name="T3" fmla="*/ 0 h 96"/>
                  <a:gd name="T4" fmla="*/ 2147483647 w 624"/>
                  <a:gd name="T5" fmla="*/ 2147483647 h 96"/>
                  <a:gd name="T6" fmla="*/ 2147483647 w 624"/>
                  <a:gd name="T7" fmla="*/ 0 h 96"/>
                  <a:gd name="T8" fmla="*/ 0 60000 65536"/>
                  <a:gd name="T9" fmla="*/ 0 60000 65536"/>
                  <a:gd name="T10" fmla="*/ 0 60000 65536"/>
                  <a:gd name="T11" fmla="*/ 0 60000 65536"/>
                  <a:gd name="T12" fmla="*/ 0 w 624"/>
                  <a:gd name="T13" fmla="*/ 0 h 96"/>
                  <a:gd name="T14" fmla="*/ 624 w 624"/>
                  <a:gd name="T15" fmla="*/ 96 h 96"/>
                </a:gdLst>
                <a:ahLst/>
                <a:cxnLst>
                  <a:cxn ang="T8">
                    <a:pos x="T0" y="T1"/>
                  </a:cxn>
                  <a:cxn ang="T9">
                    <a:pos x="T2" y="T3"/>
                  </a:cxn>
                  <a:cxn ang="T10">
                    <a:pos x="T4" y="T5"/>
                  </a:cxn>
                  <a:cxn ang="T11">
                    <a:pos x="T6" y="T7"/>
                  </a:cxn>
                </a:cxnLst>
                <a:rect l="T12" t="T13" r="T14" b="T15"/>
                <a:pathLst>
                  <a:path w="624" h="96">
                    <a:moveTo>
                      <a:pt x="0" y="96"/>
                    </a:moveTo>
                    <a:cubicBezTo>
                      <a:pt x="64" y="48"/>
                      <a:pt x="128" y="0"/>
                      <a:pt x="192" y="0"/>
                    </a:cubicBezTo>
                    <a:cubicBezTo>
                      <a:pt x="256" y="0"/>
                      <a:pt x="312" y="96"/>
                      <a:pt x="384" y="96"/>
                    </a:cubicBezTo>
                    <a:cubicBezTo>
                      <a:pt x="456" y="96"/>
                      <a:pt x="584" y="16"/>
                      <a:pt x="624" y="0"/>
                    </a:cubicBezTo>
                  </a:path>
                </a:pathLst>
              </a:custGeom>
              <a:noFill/>
              <a:ln w="38100">
                <a:solidFill>
                  <a:schemeClr val="tx1"/>
                </a:solidFill>
                <a:round/>
                <a:headEnd/>
                <a:tailEnd/>
              </a:ln>
            </p:spPr>
            <p:txBody>
              <a:bodyPr wrap="none" anchor="ctr">
                <a:prstTxWarp prst="textNoShape">
                  <a:avLst/>
                </a:prstTxWarp>
              </a:bodyPr>
              <a:lstStyle/>
              <a:p>
                <a:endParaRPr lang="ja-JP" altLang="en-US" sz="900">
                  <a:latin typeface="Helvetica"/>
                  <a:ea typeface="Helvetica CY" pitchFamily="-1" charset="-52"/>
                  <a:cs typeface="Helvetica"/>
                </a:endParaRPr>
              </a:p>
            </p:txBody>
          </p:sp>
          <p:grpSp>
            <p:nvGrpSpPr>
              <p:cNvPr id="8" name="図形グループ 27"/>
              <p:cNvGrpSpPr/>
              <p:nvPr/>
            </p:nvGrpSpPr>
            <p:grpSpPr>
              <a:xfrm>
                <a:off x="1258891" y="1901674"/>
                <a:ext cx="2178839" cy="424456"/>
                <a:chOff x="1891200" y="2627383"/>
                <a:chExt cx="718955" cy="484368"/>
              </a:xfrm>
            </p:grpSpPr>
            <p:cxnSp>
              <p:nvCxnSpPr>
                <p:cNvPr id="106" name="直線コネクタ 6"/>
                <p:cNvCxnSpPr/>
                <p:nvPr/>
              </p:nvCxnSpPr>
              <p:spPr bwMode="auto">
                <a:xfrm>
                  <a:off x="1942000" y="2627383"/>
                  <a:ext cx="654363" cy="1086"/>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7" name="直線コネクタ 9"/>
                <p:cNvCxnSpPr/>
                <p:nvPr/>
              </p:nvCxnSpPr>
              <p:spPr bwMode="auto">
                <a:xfrm>
                  <a:off x="1891200" y="2792459"/>
                  <a:ext cx="457200" cy="1086"/>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8" name="直線コネクタ 12"/>
                <p:cNvCxnSpPr/>
                <p:nvPr/>
              </p:nvCxnSpPr>
              <p:spPr bwMode="auto">
                <a:xfrm>
                  <a:off x="1891200" y="2957535"/>
                  <a:ext cx="673704" cy="1086"/>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9" name="直線コネクタ 22"/>
                <p:cNvCxnSpPr/>
                <p:nvPr/>
              </p:nvCxnSpPr>
              <p:spPr bwMode="auto">
                <a:xfrm>
                  <a:off x="1984862" y="3111751"/>
                  <a:ext cx="625293" cy="0"/>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9" name="テキスト ボックス 51"/>
              <p:cNvSpPr txBox="1">
                <a:spLocks noChangeArrowheads="1"/>
              </p:cNvSpPr>
              <p:nvPr/>
            </p:nvSpPr>
            <p:spPr bwMode="auto">
              <a:xfrm>
                <a:off x="1035243" y="591487"/>
                <a:ext cx="1634326" cy="301332"/>
              </a:xfrm>
              <a:prstGeom prst="rect">
                <a:avLst/>
              </a:prstGeom>
              <a:noFill/>
              <a:ln w="9525">
                <a:noFill/>
                <a:miter lim="800000"/>
                <a:headEnd/>
                <a:tailEnd/>
              </a:ln>
            </p:spPr>
            <p:txBody>
              <a:bodyPr wrap="square">
                <a:prstTxWarp prst="textNoShape">
                  <a:avLst/>
                </a:prstTxWarp>
                <a:spAutoFit/>
              </a:bodyPr>
              <a:lstStyle/>
              <a:p>
                <a:r>
                  <a:rPr lang="en-US" altLang="ja-JP" sz="1200" b="1" dirty="0">
                    <a:latin typeface="Helvetica"/>
                    <a:ea typeface="Helvetica CY" pitchFamily="-1" charset="-52"/>
                    <a:cs typeface="Helvetica"/>
                  </a:rPr>
                  <a:t>Genome DNA</a:t>
                </a:r>
                <a:endParaRPr lang="ja-JP" altLang="en-US" sz="1200" b="1" dirty="0">
                  <a:latin typeface="Helvetica"/>
                  <a:ea typeface="Helvetica CY" pitchFamily="-1" charset="-52"/>
                  <a:cs typeface="Helvetica"/>
                </a:endParaRPr>
              </a:p>
            </p:txBody>
          </p:sp>
          <p:sp>
            <p:nvSpPr>
              <p:cNvPr id="10" name="正方形/長方形 60"/>
              <p:cNvSpPr/>
              <p:nvPr/>
            </p:nvSpPr>
            <p:spPr>
              <a:xfrm>
                <a:off x="5333114" y="542907"/>
                <a:ext cx="1313209" cy="502219"/>
              </a:xfrm>
              <a:prstGeom prst="rect">
                <a:avLst/>
              </a:prstGeom>
            </p:spPr>
            <p:txBody>
              <a:bodyPr wrap="square">
                <a:spAutoFit/>
              </a:bodyPr>
              <a:lstStyle/>
              <a:p>
                <a:pPr lvl="0"/>
                <a:r>
                  <a:rPr lang="en-US" altLang="ja-JP" sz="1200" i="1" dirty="0" err="1" smtClean="0">
                    <a:solidFill>
                      <a:prstClr val="black"/>
                    </a:solidFill>
                    <a:latin typeface="Helvetica"/>
                    <a:ea typeface="Helvetica CY" pitchFamily="-1" charset="-52"/>
                    <a:cs typeface="Helvetica"/>
                  </a:rPr>
                  <a:t>Pac</a:t>
                </a:r>
                <a:r>
                  <a:rPr lang="en-US" altLang="ja-JP" sz="1200" dirty="0" err="1" smtClean="0">
                    <a:solidFill>
                      <a:prstClr val="black"/>
                    </a:solidFill>
                    <a:latin typeface="Helvetica"/>
                    <a:ea typeface="Helvetica CY" pitchFamily="-1" charset="-52"/>
                    <a:cs typeface="Helvetica"/>
                  </a:rPr>
                  <a:t>I</a:t>
                </a:r>
                <a:r>
                  <a:rPr lang="en-US" altLang="ja-JP" sz="1200" dirty="0" smtClean="0">
                    <a:solidFill>
                      <a:prstClr val="black"/>
                    </a:solidFill>
                    <a:latin typeface="Helvetica"/>
                    <a:ea typeface="Helvetica CY" pitchFamily="-1" charset="-52"/>
                    <a:cs typeface="Helvetica"/>
                  </a:rPr>
                  <a:t> restriction site</a:t>
                </a:r>
                <a:endParaRPr lang="en-US" altLang="ja-JP" sz="1200" dirty="0">
                  <a:solidFill>
                    <a:prstClr val="black"/>
                  </a:solidFill>
                  <a:latin typeface="Helvetica"/>
                  <a:ea typeface="Helvetica CY" pitchFamily="-1" charset="-52"/>
                  <a:cs typeface="Helvetica"/>
                </a:endParaRPr>
              </a:p>
            </p:txBody>
          </p:sp>
          <p:cxnSp>
            <p:nvCxnSpPr>
              <p:cNvPr id="11" name="直線矢印コネクタ 62"/>
              <p:cNvCxnSpPr>
                <a:cxnSpLocks noChangeAspect="1"/>
              </p:cNvCxnSpPr>
              <p:nvPr/>
            </p:nvCxnSpPr>
            <p:spPr bwMode="auto">
              <a:xfrm>
                <a:off x="5252768" y="652230"/>
                <a:ext cx="2426" cy="133414"/>
              </a:xfrm>
              <a:prstGeom prst="straightConnector1">
                <a:avLst/>
              </a:prstGeom>
              <a:ln w="50800" cmpd="sng">
                <a:solidFill>
                  <a:srgbClr val="008000"/>
                </a:solidFill>
                <a:tailEnd type="triangle" w="med" len="med"/>
              </a:ln>
              <a:effectLst/>
            </p:spPr>
            <p:style>
              <a:lnRef idx="2">
                <a:schemeClr val="accent1"/>
              </a:lnRef>
              <a:fillRef idx="0">
                <a:schemeClr val="accent1"/>
              </a:fillRef>
              <a:effectRef idx="1">
                <a:schemeClr val="accent1"/>
              </a:effectRef>
              <a:fontRef idx="minor">
                <a:schemeClr val="tx1"/>
              </a:fontRef>
            </p:style>
          </p:cxnSp>
          <p:grpSp>
            <p:nvGrpSpPr>
              <p:cNvPr id="111" name="Group 110"/>
              <p:cNvGrpSpPr>
                <a:grpSpLocks noChangeAspect="1"/>
              </p:cNvGrpSpPr>
              <p:nvPr/>
            </p:nvGrpSpPr>
            <p:grpSpPr>
              <a:xfrm>
                <a:off x="3563681" y="803821"/>
                <a:ext cx="1619999" cy="373480"/>
                <a:chOff x="3864553" y="1017947"/>
                <a:chExt cx="1650788" cy="380578"/>
              </a:xfrm>
            </p:grpSpPr>
            <p:sp>
              <p:nvSpPr>
                <p:cNvPr id="7" name="Freeform 5"/>
                <p:cNvSpPr>
                  <a:spLocks/>
                </p:cNvSpPr>
                <p:nvPr/>
              </p:nvSpPr>
              <p:spPr bwMode="auto">
                <a:xfrm flipV="1">
                  <a:off x="3864553" y="1153710"/>
                  <a:ext cx="1650788" cy="244815"/>
                </a:xfrm>
                <a:custGeom>
                  <a:avLst/>
                  <a:gdLst>
                    <a:gd name="T0" fmla="*/ 0 w 624"/>
                    <a:gd name="T1" fmla="*/ 2147483647 h 96"/>
                    <a:gd name="T2" fmla="*/ 2147483647 w 624"/>
                    <a:gd name="T3" fmla="*/ 0 h 96"/>
                    <a:gd name="T4" fmla="*/ 2147483647 w 624"/>
                    <a:gd name="T5" fmla="*/ 2147483647 h 96"/>
                    <a:gd name="T6" fmla="*/ 2147483647 w 624"/>
                    <a:gd name="T7" fmla="*/ 0 h 96"/>
                    <a:gd name="T8" fmla="*/ 0 60000 65536"/>
                    <a:gd name="T9" fmla="*/ 0 60000 65536"/>
                    <a:gd name="T10" fmla="*/ 0 60000 65536"/>
                    <a:gd name="T11" fmla="*/ 0 60000 65536"/>
                    <a:gd name="T12" fmla="*/ 0 w 624"/>
                    <a:gd name="T13" fmla="*/ 0 h 96"/>
                    <a:gd name="T14" fmla="*/ 624 w 624"/>
                    <a:gd name="T15" fmla="*/ 96 h 96"/>
                  </a:gdLst>
                  <a:ahLst/>
                  <a:cxnLst>
                    <a:cxn ang="T8">
                      <a:pos x="T0" y="T1"/>
                    </a:cxn>
                    <a:cxn ang="T9">
                      <a:pos x="T2" y="T3"/>
                    </a:cxn>
                    <a:cxn ang="T10">
                      <a:pos x="T4" y="T5"/>
                    </a:cxn>
                    <a:cxn ang="T11">
                      <a:pos x="T6" y="T7"/>
                    </a:cxn>
                  </a:cxnLst>
                  <a:rect l="T12" t="T13" r="T14" b="T15"/>
                  <a:pathLst>
                    <a:path w="624" h="96">
                      <a:moveTo>
                        <a:pt x="0" y="96"/>
                      </a:moveTo>
                      <a:cubicBezTo>
                        <a:pt x="64" y="48"/>
                        <a:pt x="128" y="0"/>
                        <a:pt x="192" y="0"/>
                      </a:cubicBezTo>
                      <a:cubicBezTo>
                        <a:pt x="256" y="0"/>
                        <a:pt x="312" y="96"/>
                        <a:pt x="384" y="96"/>
                      </a:cubicBezTo>
                      <a:cubicBezTo>
                        <a:pt x="456" y="96"/>
                        <a:pt x="584" y="16"/>
                        <a:pt x="624" y="0"/>
                      </a:cubicBezTo>
                    </a:path>
                  </a:pathLst>
                </a:custGeom>
                <a:noFill/>
                <a:ln w="38100">
                  <a:solidFill>
                    <a:schemeClr val="tx1"/>
                  </a:solidFill>
                  <a:prstDash val="lgDash"/>
                  <a:round/>
                  <a:headEnd/>
                  <a:tailEnd/>
                </a:ln>
              </p:spPr>
              <p:txBody>
                <a:bodyPr wrap="none" anchor="ctr">
                  <a:prstTxWarp prst="textNoShape">
                    <a:avLst/>
                  </a:prstTxWarp>
                </a:bodyPr>
                <a:lstStyle/>
                <a:p>
                  <a:endParaRPr lang="ja-JP" altLang="en-US" sz="900" dirty="0">
                    <a:latin typeface="Helvetica"/>
                    <a:ea typeface="Helvetica CY" pitchFamily="-1" charset="-52"/>
                    <a:cs typeface="Helvetica"/>
                  </a:endParaRPr>
                </a:p>
              </p:txBody>
            </p:sp>
            <p:cxnSp>
              <p:nvCxnSpPr>
                <p:cNvPr id="12" name="直線矢印コネクタ 65"/>
                <p:cNvCxnSpPr/>
                <p:nvPr/>
              </p:nvCxnSpPr>
              <p:spPr bwMode="auto">
                <a:xfrm flipH="1">
                  <a:off x="4219838" y="1192661"/>
                  <a:ext cx="1795" cy="189280"/>
                </a:xfrm>
                <a:prstGeom prst="straightConnector1">
                  <a:avLst/>
                </a:prstGeom>
                <a:ln w="50800" cmpd="sng">
                  <a:solidFill>
                    <a:srgbClr val="008000"/>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3" name="直線矢印コネクタ 66"/>
                <p:cNvCxnSpPr/>
                <p:nvPr/>
              </p:nvCxnSpPr>
              <p:spPr bwMode="auto">
                <a:xfrm flipH="1">
                  <a:off x="4616922" y="1098816"/>
                  <a:ext cx="1795" cy="189280"/>
                </a:xfrm>
                <a:prstGeom prst="straightConnector1">
                  <a:avLst/>
                </a:prstGeom>
                <a:ln w="50800" cmpd="sng">
                  <a:solidFill>
                    <a:srgbClr val="008000"/>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4" name="直線矢印コネクタ 67"/>
                <p:cNvCxnSpPr/>
                <p:nvPr/>
              </p:nvCxnSpPr>
              <p:spPr bwMode="auto">
                <a:xfrm flipH="1">
                  <a:off x="5060832" y="1017947"/>
                  <a:ext cx="1795" cy="189280"/>
                </a:xfrm>
                <a:prstGeom prst="straightConnector1">
                  <a:avLst/>
                </a:prstGeom>
                <a:ln w="50800" cmpd="sng">
                  <a:solidFill>
                    <a:srgbClr val="008000"/>
                  </a:solidFill>
                  <a:tailEnd type="triangle" w="med" len="med"/>
                </a:ln>
                <a:effectLst/>
              </p:spPr>
              <p:style>
                <a:lnRef idx="2">
                  <a:schemeClr val="accent1"/>
                </a:lnRef>
                <a:fillRef idx="0">
                  <a:schemeClr val="accent1"/>
                </a:fillRef>
                <a:effectRef idx="1">
                  <a:schemeClr val="accent1"/>
                </a:effectRef>
                <a:fontRef idx="minor">
                  <a:schemeClr val="tx1"/>
                </a:fontRef>
              </p:style>
            </p:cxnSp>
          </p:grpSp>
          <p:cxnSp>
            <p:nvCxnSpPr>
              <p:cNvPr id="16" name="直線矢印コネクタ 77"/>
              <p:cNvCxnSpPr/>
              <p:nvPr/>
            </p:nvCxnSpPr>
            <p:spPr bwMode="auto">
              <a:xfrm flipH="1">
                <a:off x="3422844" y="2493028"/>
                <a:ext cx="1795" cy="252376"/>
              </a:xfrm>
              <a:prstGeom prst="straightConnector1">
                <a:avLst/>
              </a:prstGeom>
              <a:ln w="76200" cmpd="sng">
                <a:solidFill>
                  <a:schemeClr val="tx1"/>
                </a:solidFill>
                <a:tailEnd type="triangle" w="med" len="sm"/>
              </a:ln>
              <a:effectLst/>
            </p:spPr>
            <p:style>
              <a:lnRef idx="2">
                <a:schemeClr val="accent1"/>
              </a:lnRef>
              <a:fillRef idx="0">
                <a:schemeClr val="accent1"/>
              </a:fillRef>
              <a:effectRef idx="1">
                <a:schemeClr val="accent1"/>
              </a:effectRef>
              <a:fontRef idx="minor">
                <a:schemeClr val="tx1"/>
              </a:fontRef>
            </p:style>
          </p:cxnSp>
          <p:cxnSp>
            <p:nvCxnSpPr>
              <p:cNvPr id="17" name="直線矢印コネクタ 63"/>
              <p:cNvCxnSpPr/>
              <p:nvPr/>
            </p:nvCxnSpPr>
            <p:spPr bwMode="auto">
              <a:xfrm flipH="1">
                <a:off x="3421049" y="1084511"/>
                <a:ext cx="1795" cy="252376"/>
              </a:xfrm>
              <a:prstGeom prst="straightConnector1">
                <a:avLst/>
              </a:prstGeom>
              <a:ln w="76200" cmpd="sng">
                <a:solidFill>
                  <a:schemeClr val="tx1"/>
                </a:solidFill>
                <a:tailEnd type="triangle" w="med" len="sm"/>
              </a:ln>
              <a:effectLst/>
            </p:spPr>
            <p:style>
              <a:lnRef idx="2">
                <a:schemeClr val="accent1"/>
              </a:lnRef>
              <a:fillRef idx="0">
                <a:schemeClr val="accent1"/>
              </a:fillRef>
              <a:effectRef idx="1">
                <a:schemeClr val="accent1"/>
              </a:effectRef>
              <a:fontRef idx="minor">
                <a:schemeClr val="tx1"/>
              </a:fontRef>
            </p:style>
          </p:cxnSp>
          <p:sp>
            <p:nvSpPr>
              <p:cNvPr id="18" name="角丸四角形 61"/>
              <p:cNvSpPr/>
              <p:nvPr/>
            </p:nvSpPr>
            <p:spPr>
              <a:xfrm>
                <a:off x="689481" y="251520"/>
                <a:ext cx="5688628" cy="268886"/>
              </a:xfrm>
              <a:prstGeom prst="round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dirty="0" smtClean="0">
                    <a:solidFill>
                      <a:srgbClr val="000000"/>
                    </a:solidFill>
                    <a:latin typeface="Helvetica"/>
                    <a:cs typeface="Helvetica"/>
                  </a:rPr>
                  <a:t>Digest genomic DNA with </a:t>
                </a:r>
                <a:r>
                  <a:rPr lang="en-US" altLang="ja-JP" sz="1200" i="1" dirty="0" err="1" smtClean="0">
                    <a:solidFill>
                      <a:srgbClr val="000000"/>
                    </a:solidFill>
                    <a:latin typeface="Helvetica"/>
                    <a:cs typeface="Helvetica"/>
                  </a:rPr>
                  <a:t>Pac</a:t>
                </a:r>
                <a:r>
                  <a:rPr lang="en-US" altLang="ja-JP" sz="1200" dirty="0" err="1" smtClean="0">
                    <a:solidFill>
                      <a:srgbClr val="000000"/>
                    </a:solidFill>
                    <a:latin typeface="Helvetica"/>
                    <a:cs typeface="Helvetica"/>
                  </a:rPr>
                  <a:t>I</a:t>
                </a:r>
                <a:r>
                  <a:rPr lang="en-US" altLang="ja-JP" sz="1200" dirty="0" smtClean="0">
                    <a:solidFill>
                      <a:srgbClr val="000000"/>
                    </a:solidFill>
                    <a:latin typeface="Helvetica"/>
                    <a:cs typeface="Helvetica"/>
                  </a:rPr>
                  <a:t> (5’-TTAATTAA-3’) </a:t>
                </a:r>
                <a:endParaRPr lang="en-US" altLang="ja-JP" sz="1200" dirty="0">
                  <a:solidFill>
                    <a:srgbClr val="000000"/>
                  </a:solidFill>
                  <a:latin typeface="Helvetica"/>
                  <a:cs typeface="Helvetica"/>
                </a:endParaRPr>
              </a:p>
            </p:txBody>
          </p:sp>
          <p:sp>
            <p:nvSpPr>
              <p:cNvPr id="19" name="角丸四角形 54"/>
              <p:cNvSpPr/>
              <p:nvPr/>
            </p:nvSpPr>
            <p:spPr>
              <a:xfrm>
                <a:off x="690668" y="1420305"/>
                <a:ext cx="5687442" cy="268886"/>
              </a:xfrm>
              <a:prstGeom prst="round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dirty="0" smtClean="0">
                    <a:solidFill>
                      <a:srgbClr val="000000"/>
                    </a:solidFill>
                    <a:latin typeface="Helvetica"/>
                    <a:cs typeface="Helvetica"/>
                  </a:rPr>
                  <a:t>Ligate adapter-1 to both ends of the </a:t>
                </a:r>
                <a:r>
                  <a:rPr lang="en-US" altLang="ja-JP" sz="1200" i="1" dirty="0" err="1" smtClean="0">
                    <a:solidFill>
                      <a:srgbClr val="000000"/>
                    </a:solidFill>
                    <a:latin typeface="Helvetica"/>
                    <a:cs typeface="Helvetica"/>
                  </a:rPr>
                  <a:t>Pac</a:t>
                </a:r>
                <a:r>
                  <a:rPr lang="en-US" altLang="ja-JP" sz="1200" dirty="0" err="1" smtClean="0">
                    <a:solidFill>
                      <a:srgbClr val="000000"/>
                    </a:solidFill>
                    <a:latin typeface="Helvetica"/>
                    <a:cs typeface="Helvetica"/>
                  </a:rPr>
                  <a:t>I</a:t>
                </a:r>
                <a:r>
                  <a:rPr lang="en-US" altLang="ja-JP" sz="1200" dirty="0" smtClean="0">
                    <a:solidFill>
                      <a:srgbClr val="000000"/>
                    </a:solidFill>
                    <a:latin typeface="Helvetica"/>
                    <a:cs typeface="Helvetica"/>
                  </a:rPr>
                  <a:t>-digested DNA fragments </a:t>
                </a:r>
                <a:endParaRPr lang="en-US" altLang="ja-JP" sz="1200" dirty="0">
                  <a:solidFill>
                    <a:srgbClr val="000000"/>
                  </a:solidFill>
                  <a:latin typeface="Helvetica"/>
                  <a:cs typeface="Helvetica"/>
                </a:endParaRPr>
              </a:p>
            </p:txBody>
          </p:sp>
          <p:sp>
            <p:nvSpPr>
              <p:cNvPr id="20" name="正方形/長方形 5"/>
              <p:cNvSpPr/>
              <p:nvPr/>
            </p:nvSpPr>
            <p:spPr bwMode="auto">
              <a:xfrm>
                <a:off x="1302957" y="1863606"/>
                <a:ext cx="126186"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21" name="正方形/長方形 8"/>
              <p:cNvSpPr/>
              <p:nvPr/>
            </p:nvSpPr>
            <p:spPr bwMode="auto">
              <a:xfrm>
                <a:off x="1258440" y="2008264"/>
                <a:ext cx="126186"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22" name="正方形/長方形 11"/>
              <p:cNvSpPr/>
              <p:nvPr/>
            </p:nvSpPr>
            <p:spPr bwMode="auto">
              <a:xfrm>
                <a:off x="1258440" y="2152921"/>
                <a:ext cx="126186"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23" name="正方形/長方形 21"/>
              <p:cNvSpPr/>
              <p:nvPr/>
            </p:nvSpPr>
            <p:spPr bwMode="auto">
              <a:xfrm>
                <a:off x="1466720" y="2288062"/>
                <a:ext cx="126186"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24" name="正方形/長方形 69"/>
              <p:cNvSpPr/>
              <p:nvPr/>
            </p:nvSpPr>
            <p:spPr bwMode="auto">
              <a:xfrm>
                <a:off x="3363700" y="1862014"/>
                <a:ext cx="126186"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25" name="正方形/長方形 70"/>
              <p:cNvSpPr/>
              <p:nvPr/>
            </p:nvSpPr>
            <p:spPr bwMode="auto">
              <a:xfrm>
                <a:off x="2543383" y="2006672"/>
                <a:ext cx="126186"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26" name="正方形/長方形 71"/>
              <p:cNvSpPr/>
              <p:nvPr/>
            </p:nvSpPr>
            <p:spPr bwMode="auto">
              <a:xfrm>
                <a:off x="3174396" y="2151330"/>
                <a:ext cx="126186"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27" name="正方形/長方形 72"/>
              <p:cNvSpPr/>
              <p:nvPr/>
            </p:nvSpPr>
            <p:spPr bwMode="auto">
              <a:xfrm>
                <a:off x="3378720" y="2286471"/>
                <a:ext cx="126186"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28" name="角丸四角形 75"/>
              <p:cNvSpPr/>
              <p:nvPr/>
            </p:nvSpPr>
            <p:spPr>
              <a:xfrm>
                <a:off x="689481" y="2761913"/>
                <a:ext cx="5688628" cy="268886"/>
              </a:xfrm>
              <a:prstGeom prst="round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dirty="0" smtClean="0">
                    <a:solidFill>
                      <a:srgbClr val="000000"/>
                    </a:solidFill>
                    <a:latin typeface="Helvetica"/>
                    <a:cs typeface="Helvetica"/>
                  </a:rPr>
                  <a:t>Digest the adapter-1-ligated </a:t>
                </a:r>
                <a:r>
                  <a:rPr lang="en-US" altLang="ja-JP" sz="1200" dirty="0">
                    <a:solidFill>
                      <a:srgbClr val="000000"/>
                    </a:solidFill>
                    <a:latin typeface="Helvetica"/>
                    <a:cs typeface="Helvetica"/>
                  </a:rPr>
                  <a:t>DNA </a:t>
                </a:r>
                <a:r>
                  <a:rPr lang="en-US" altLang="ja-JP" sz="1200" dirty="0" smtClean="0">
                    <a:solidFill>
                      <a:srgbClr val="000000"/>
                    </a:solidFill>
                    <a:latin typeface="Helvetica"/>
                    <a:cs typeface="Helvetica"/>
                  </a:rPr>
                  <a:t>fragment with </a:t>
                </a:r>
                <a:r>
                  <a:rPr lang="en-US" altLang="ja-JP" sz="1200" i="1" dirty="0" err="1" smtClean="0">
                    <a:solidFill>
                      <a:srgbClr val="000000"/>
                    </a:solidFill>
                    <a:latin typeface="Helvetica"/>
                    <a:cs typeface="Helvetica"/>
                  </a:rPr>
                  <a:t>Nla</a:t>
                </a:r>
                <a:r>
                  <a:rPr lang="en-US" altLang="ja-JP" sz="1200" dirty="0" err="1" smtClean="0">
                    <a:solidFill>
                      <a:srgbClr val="000000"/>
                    </a:solidFill>
                    <a:latin typeface="Helvetica"/>
                    <a:cs typeface="Helvetica"/>
                  </a:rPr>
                  <a:t>III</a:t>
                </a:r>
                <a:r>
                  <a:rPr lang="en-US" altLang="ja-JP" sz="1200" dirty="0" smtClean="0">
                    <a:solidFill>
                      <a:srgbClr val="000000"/>
                    </a:solidFill>
                    <a:latin typeface="Helvetica"/>
                    <a:cs typeface="Helvetica"/>
                  </a:rPr>
                  <a:t> (5’-CATG-3’)</a:t>
                </a:r>
                <a:endParaRPr lang="en-US" altLang="ja-JP" sz="1200" dirty="0">
                  <a:solidFill>
                    <a:srgbClr val="000000"/>
                  </a:solidFill>
                  <a:latin typeface="Helvetica"/>
                  <a:cs typeface="Helvetica"/>
                </a:endParaRPr>
              </a:p>
            </p:txBody>
          </p:sp>
          <p:cxnSp>
            <p:nvCxnSpPr>
              <p:cNvPr id="29" name="直線コネクタ 94"/>
              <p:cNvCxnSpPr/>
              <p:nvPr/>
            </p:nvCxnSpPr>
            <p:spPr bwMode="auto">
              <a:xfrm>
                <a:off x="1349743" y="3288438"/>
                <a:ext cx="1983089" cy="952"/>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0" name="直線コネクタ 95"/>
              <p:cNvCxnSpPr/>
              <p:nvPr/>
            </p:nvCxnSpPr>
            <p:spPr bwMode="auto">
              <a:xfrm>
                <a:off x="1195790" y="3559299"/>
                <a:ext cx="1385574" cy="952"/>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1" name="直線コネクタ 101"/>
              <p:cNvCxnSpPr/>
              <p:nvPr/>
            </p:nvCxnSpPr>
            <p:spPr bwMode="auto">
              <a:xfrm>
                <a:off x="1195790" y="3830159"/>
                <a:ext cx="2041703" cy="952"/>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2" name="正方形/長方形 106"/>
              <p:cNvSpPr/>
              <p:nvPr/>
            </p:nvSpPr>
            <p:spPr bwMode="auto">
              <a:xfrm>
                <a:off x="1239855" y="3250371"/>
                <a:ext cx="126186"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33" name="正方形/長方形 107"/>
              <p:cNvSpPr/>
              <p:nvPr/>
            </p:nvSpPr>
            <p:spPr bwMode="auto">
              <a:xfrm>
                <a:off x="1195339" y="3521231"/>
                <a:ext cx="126186"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34" name="正方形/長方形 108"/>
              <p:cNvSpPr/>
              <p:nvPr/>
            </p:nvSpPr>
            <p:spPr bwMode="auto">
              <a:xfrm>
                <a:off x="1195339" y="3792091"/>
                <a:ext cx="126186"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35" name="正方形/長方形 110"/>
              <p:cNvSpPr/>
              <p:nvPr/>
            </p:nvSpPr>
            <p:spPr bwMode="auto">
              <a:xfrm>
                <a:off x="3300598" y="3248779"/>
                <a:ext cx="126186"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36" name="正方形/長方形 111"/>
              <p:cNvSpPr/>
              <p:nvPr/>
            </p:nvSpPr>
            <p:spPr bwMode="auto">
              <a:xfrm>
                <a:off x="2480281" y="3519640"/>
                <a:ext cx="126186"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37" name="正方形/長方形 112"/>
              <p:cNvSpPr/>
              <p:nvPr/>
            </p:nvSpPr>
            <p:spPr bwMode="auto">
              <a:xfrm>
                <a:off x="3111294" y="3790500"/>
                <a:ext cx="126186"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38" name="正方形/長方形 30"/>
              <p:cNvSpPr/>
              <p:nvPr/>
            </p:nvSpPr>
            <p:spPr>
              <a:xfrm>
                <a:off x="2116192" y="3225337"/>
                <a:ext cx="241472" cy="9560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9" name="正方形/長方形 114"/>
              <p:cNvSpPr/>
              <p:nvPr/>
            </p:nvSpPr>
            <p:spPr>
              <a:xfrm>
                <a:off x="1726651" y="3521231"/>
                <a:ext cx="241472" cy="9560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0" name="正方形/長方形 115"/>
              <p:cNvSpPr/>
              <p:nvPr/>
            </p:nvSpPr>
            <p:spPr>
              <a:xfrm>
                <a:off x="2116192" y="3780983"/>
                <a:ext cx="241472" cy="9560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cxnSp>
            <p:nvCxnSpPr>
              <p:cNvPr id="41" name="直線矢印コネクタ 117"/>
              <p:cNvCxnSpPr/>
              <p:nvPr/>
            </p:nvCxnSpPr>
            <p:spPr bwMode="auto">
              <a:xfrm flipH="1">
                <a:off x="2253175" y="3100110"/>
                <a:ext cx="1795" cy="189280"/>
              </a:xfrm>
              <a:prstGeom prst="straightConnector1">
                <a:avLst/>
              </a:prstGeom>
              <a:ln w="50800" cmpd="sng">
                <a:solidFill>
                  <a:srgbClr val="FF6600"/>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2" name="直線矢印コネクタ 118"/>
              <p:cNvCxnSpPr/>
              <p:nvPr/>
            </p:nvCxnSpPr>
            <p:spPr bwMode="auto">
              <a:xfrm flipH="1">
                <a:off x="1852853" y="3406496"/>
                <a:ext cx="1795" cy="189280"/>
              </a:xfrm>
              <a:prstGeom prst="straightConnector1">
                <a:avLst/>
              </a:prstGeom>
              <a:ln w="50800" cmpd="sng">
                <a:solidFill>
                  <a:srgbClr val="FF6600"/>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3" name="直線矢印コネクタ 119"/>
              <p:cNvCxnSpPr/>
              <p:nvPr/>
            </p:nvCxnSpPr>
            <p:spPr bwMode="auto">
              <a:xfrm flipH="1">
                <a:off x="2248997" y="3641831"/>
                <a:ext cx="1795" cy="189280"/>
              </a:xfrm>
              <a:prstGeom prst="straightConnector1">
                <a:avLst/>
              </a:prstGeom>
              <a:ln w="50800" cmpd="sng">
                <a:solidFill>
                  <a:srgbClr val="FF6600"/>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44" name="角丸四角形 121"/>
              <p:cNvSpPr/>
              <p:nvPr/>
            </p:nvSpPr>
            <p:spPr>
              <a:xfrm>
                <a:off x="690668" y="4166623"/>
                <a:ext cx="5687442" cy="268886"/>
              </a:xfrm>
              <a:prstGeom prst="round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dirty="0" smtClean="0">
                    <a:solidFill>
                      <a:srgbClr val="000000"/>
                    </a:solidFill>
                    <a:latin typeface="Helvetica"/>
                    <a:cs typeface="Helvetica"/>
                  </a:rPr>
                  <a:t>Ligate adapter-2 to the </a:t>
                </a:r>
                <a:r>
                  <a:rPr lang="en-US" altLang="ja-JP" sz="1200" i="1" dirty="0" err="1" smtClean="0">
                    <a:solidFill>
                      <a:srgbClr val="000000"/>
                    </a:solidFill>
                    <a:latin typeface="Helvetica"/>
                    <a:cs typeface="Helvetica"/>
                  </a:rPr>
                  <a:t>Nla</a:t>
                </a:r>
                <a:r>
                  <a:rPr lang="en-US" altLang="ja-JP" sz="1200" dirty="0" err="1" smtClean="0">
                    <a:solidFill>
                      <a:srgbClr val="000000"/>
                    </a:solidFill>
                    <a:latin typeface="Helvetica"/>
                    <a:cs typeface="Helvetica"/>
                  </a:rPr>
                  <a:t>III</a:t>
                </a:r>
                <a:r>
                  <a:rPr lang="en-US" altLang="ja-JP" sz="1200" dirty="0" smtClean="0">
                    <a:solidFill>
                      <a:srgbClr val="000000"/>
                    </a:solidFill>
                    <a:latin typeface="Helvetica"/>
                    <a:cs typeface="Helvetica"/>
                  </a:rPr>
                  <a:t> digested end of the fragments</a:t>
                </a:r>
                <a:endParaRPr lang="en-US" altLang="ja-JP" sz="1200" dirty="0">
                  <a:solidFill>
                    <a:srgbClr val="000000"/>
                  </a:solidFill>
                  <a:latin typeface="Helvetica"/>
                  <a:cs typeface="Helvetica"/>
                </a:endParaRPr>
              </a:p>
            </p:txBody>
          </p:sp>
          <p:cxnSp>
            <p:nvCxnSpPr>
              <p:cNvPr id="45" name="直線矢印コネクタ 122"/>
              <p:cNvCxnSpPr/>
              <p:nvPr/>
            </p:nvCxnSpPr>
            <p:spPr bwMode="auto">
              <a:xfrm flipH="1">
                <a:off x="3424638" y="3881256"/>
                <a:ext cx="1795" cy="252376"/>
              </a:xfrm>
              <a:prstGeom prst="straightConnector1">
                <a:avLst/>
              </a:prstGeom>
              <a:ln w="76200" cmpd="sng">
                <a:solidFill>
                  <a:schemeClr val="tx1"/>
                </a:solidFill>
                <a:tailEnd type="triangle" w="med" len="sm"/>
              </a:ln>
              <a:effectLst/>
            </p:spPr>
            <p:style>
              <a:lnRef idx="2">
                <a:schemeClr val="accent1"/>
              </a:lnRef>
              <a:fillRef idx="0">
                <a:schemeClr val="accent1"/>
              </a:fillRef>
              <a:effectRef idx="1">
                <a:schemeClr val="accent1"/>
              </a:effectRef>
              <a:fontRef idx="minor">
                <a:schemeClr val="tx1"/>
              </a:fontRef>
            </p:style>
          </p:cxnSp>
          <p:cxnSp>
            <p:nvCxnSpPr>
              <p:cNvPr id="46" name="直線コネクタ 123"/>
              <p:cNvCxnSpPr/>
              <p:nvPr/>
            </p:nvCxnSpPr>
            <p:spPr bwMode="auto">
              <a:xfrm>
                <a:off x="1286641" y="4624813"/>
                <a:ext cx="1983089" cy="952"/>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7" name="直線コネクタ 124"/>
              <p:cNvCxnSpPr/>
              <p:nvPr/>
            </p:nvCxnSpPr>
            <p:spPr bwMode="auto">
              <a:xfrm>
                <a:off x="1132689" y="4822537"/>
                <a:ext cx="1385574" cy="952"/>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8" name="直線コネクタ 125"/>
              <p:cNvCxnSpPr/>
              <p:nvPr/>
            </p:nvCxnSpPr>
            <p:spPr bwMode="auto">
              <a:xfrm>
                <a:off x="1132689" y="5019937"/>
                <a:ext cx="2041703" cy="952"/>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9" name="直線コネクタ 126"/>
              <p:cNvCxnSpPr/>
              <p:nvPr/>
            </p:nvCxnSpPr>
            <p:spPr bwMode="auto">
              <a:xfrm>
                <a:off x="1416538" y="5205234"/>
                <a:ext cx="1894990" cy="0"/>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50" name="正方形/長方形 127"/>
              <p:cNvSpPr/>
              <p:nvPr/>
            </p:nvSpPr>
            <p:spPr bwMode="auto">
              <a:xfrm>
                <a:off x="1214312" y="4586745"/>
                <a:ext cx="126189"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51" name="正方形/長方形 128"/>
              <p:cNvSpPr/>
              <p:nvPr/>
            </p:nvSpPr>
            <p:spPr bwMode="auto">
              <a:xfrm>
                <a:off x="1069133" y="4784469"/>
                <a:ext cx="126189"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52" name="正方形/長方形 129"/>
              <p:cNvSpPr/>
              <p:nvPr/>
            </p:nvSpPr>
            <p:spPr bwMode="auto">
              <a:xfrm>
                <a:off x="1069133" y="4981869"/>
                <a:ext cx="126189"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53" name="正方形/長方形 130"/>
              <p:cNvSpPr/>
              <p:nvPr/>
            </p:nvSpPr>
            <p:spPr bwMode="auto">
              <a:xfrm>
                <a:off x="1340514" y="5167166"/>
                <a:ext cx="126189"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54" name="正方形/長方形 131"/>
              <p:cNvSpPr/>
              <p:nvPr/>
            </p:nvSpPr>
            <p:spPr bwMode="auto">
              <a:xfrm>
                <a:off x="3237495" y="4585153"/>
                <a:ext cx="126189"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55" name="正方形/長方形 132"/>
              <p:cNvSpPr/>
              <p:nvPr/>
            </p:nvSpPr>
            <p:spPr bwMode="auto">
              <a:xfrm>
                <a:off x="2417178" y="4782878"/>
                <a:ext cx="126189"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56" name="正方形/長方形 133"/>
              <p:cNvSpPr/>
              <p:nvPr/>
            </p:nvSpPr>
            <p:spPr bwMode="auto">
              <a:xfrm>
                <a:off x="3048191" y="4980278"/>
                <a:ext cx="126189"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57" name="正方形/長方形 134"/>
              <p:cNvSpPr/>
              <p:nvPr/>
            </p:nvSpPr>
            <p:spPr bwMode="auto">
              <a:xfrm>
                <a:off x="3252515" y="5165575"/>
                <a:ext cx="126189"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58" name="正方形/長方形 135"/>
              <p:cNvSpPr/>
              <p:nvPr/>
            </p:nvSpPr>
            <p:spPr>
              <a:xfrm>
                <a:off x="2053091" y="4561711"/>
                <a:ext cx="241472" cy="9560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59" name="正方形/長方形 136"/>
              <p:cNvSpPr/>
              <p:nvPr/>
            </p:nvSpPr>
            <p:spPr>
              <a:xfrm>
                <a:off x="1663549" y="4784469"/>
                <a:ext cx="241472" cy="9560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60" name="正方形/長方形 137"/>
              <p:cNvSpPr/>
              <p:nvPr/>
            </p:nvSpPr>
            <p:spPr>
              <a:xfrm>
                <a:off x="2053091" y="4970761"/>
                <a:ext cx="241472" cy="9560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61" name="正方形/長方形 138"/>
              <p:cNvSpPr/>
              <p:nvPr/>
            </p:nvSpPr>
            <p:spPr>
              <a:xfrm>
                <a:off x="2186640" y="5189981"/>
                <a:ext cx="241472" cy="9560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62" name="正方形/長方形 142"/>
              <p:cNvSpPr/>
              <p:nvPr/>
            </p:nvSpPr>
            <p:spPr bwMode="auto">
              <a:xfrm>
                <a:off x="1935066" y="4579644"/>
                <a:ext cx="126186" cy="76136"/>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63" name="正方形/長方形 143"/>
              <p:cNvSpPr/>
              <p:nvPr/>
            </p:nvSpPr>
            <p:spPr bwMode="auto">
              <a:xfrm>
                <a:off x="2258217" y="4586745"/>
                <a:ext cx="126186" cy="76136"/>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64" name="正方形/長方形 145"/>
              <p:cNvSpPr/>
              <p:nvPr/>
            </p:nvSpPr>
            <p:spPr bwMode="auto">
              <a:xfrm>
                <a:off x="1592906" y="4781457"/>
                <a:ext cx="126186" cy="76136"/>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65" name="正方形/長方形 146"/>
              <p:cNvSpPr/>
              <p:nvPr/>
            </p:nvSpPr>
            <p:spPr bwMode="auto">
              <a:xfrm>
                <a:off x="1902041" y="4788558"/>
                <a:ext cx="126186" cy="76136"/>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sp>
            <p:nvSpPr>
              <p:cNvPr id="66" name="正方形/長方形 147"/>
              <p:cNvSpPr/>
              <p:nvPr/>
            </p:nvSpPr>
            <p:spPr bwMode="auto">
              <a:xfrm>
                <a:off x="1971530" y="4982821"/>
                <a:ext cx="126186" cy="76136"/>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b="1">
                  <a:solidFill>
                    <a:srgbClr val="FFFFFF"/>
                  </a:solidFill>
                  <a:latin typeface="Helvetica"/>
                  <a:ea typeface="Helvetica CY" pitchFamily="-1" charset="-52"/>
                  <a:cs typeface="Helvetica"/>
                </a:endParaRPr>
              </a:p>
            </p:txBody>
          </p:sp>
          <p:sp>
            <p:nvSpPr>
              <p:cNvPr id="67" name="正方形/長方形 148"/>
              <p:cNvSpPr/>
              <p:nvPr/>
            </p:nvSpPr>
            <p:spPr bwMode="auto">
              <a:xfrm>
                <a:off x="2294681" y="4989922"/>
                <a:ext cx="126186" cy="76136"/>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b="1">
                  <a:solidFill>
                    <a:srgbClr val="FFFFFF"/>
                  </a:solidFill>
                  <a:latin typeface="Helvetica"/>
                  <a:ea typeface="Helvetica CY" pitchFamily="-1" charset="-52"/>
                  <a:cs typeface="Helvetica"/>
                </a:endParaRPr>
              </a:p>
            </p:txBody>
          </p:sp>
          <p:sp>
            <p:nvSpPr>
              <p:cNvPr id="68" name="正方形/長方形 149"/>
              <p:cNvSpPr/>
              <p:nvPr/>
            </p:nvSpPr>
            <p:spPr bwMode="auto">
              <a:xfrm>
                <a:off x="2097733" y="5160065"/>
                <a:ext cx="126186" cy="76136"/>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b="1">
                  <a:solidFill>
                    <a:srgbClr val="FFFFFF"/>
                  </a:solidFill>
                  <a:latin typeface="Helvetica"/>
                  <a:ea typeface="Helvetica CY" pitchFamily="-1" charset="-52"/>
                  <a:cs typeface="Helvetica"/>
                </a:endParaRPr>
              </a:p>
            </p:txBody>
          </p:sp>
          <p:sp>
            <p:nvSpPr>
              <p:cNvPr id="69" name="正方形/長方形 150"/>
              <p:cNvSpPr/>
              <p:nvPr/>
            </p:nvSpPr>
            <p:spPr bwMode="auto">
              <a:xfrm>
                <a:off x="2413223" y="5167166"/>
                <a:ext cx="126186" cy="76136"/>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b="1">
                  <a:solidFill>
                    <a:srgbClr val="FFFFFF"/>
                  </a:solidFill>
                  <a:latin typeface="Helvetica"/>
                  <a:ea typeface="Helvetica CY" pitchFamily="-1" charset="-52"/>
                  <a:cs typeface="Helvetica"/>
                </a:endParaRPr>
              </a:p>
            </p:txBody>
          </p:sp>
          <p:sp>
            <p:nvSpPr>
              <p:cNvPr id="70" name="角丸四角形 151"/>
              <p:cNvSpPr/>
              <p:nvPr/>
            </p:nvSpPr>
            <p:spPr>
              <a:xfrm>
                <a:off x="689482" y="7421216"/>
                <a:ext cx="5688628" cy="506121"/>
              </a:xfrm>
              <a:prstGeom prst="round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dirty="0" smtClean="0">
                    <a:solidFill>
                      <a:srgbClr val="000000"/>
                    </a:solidFill>
                    <a:latin typeface="Helvetica"/>
                    <a:cs typeface="Helvetica"/>
                  </a:rPr>
                  <a:t>Paired-end sequencing using the </a:t>
                </a:r>
                <a:r>
                  <a:rPr lang="en-US" altLang="ja-JP" sz="1200" dirty="0" err="1" smtClean="0">
                    <a:solidFill>
                      <a:srgbClr val="000000"/>
                    </a:solidFill>
                    <a:latin typeface="Helvetica"/>
                    <a:cs typeface="Helvetica"/>
                  </a:rPr>
                  <a:t>Illumina</a:t>
                </a:r>
                <a:r>
                  <a:rPr lang="en-US" altLang="ja-JP" sz="1200" dirty="0" smtClean="0">
                    <a:solidFill>
                      <a:srgbClr val="000000"/>
                    </a:solidFill>
                    <a:latin typeface="Helvetica"/>
                    <a:cs typeface="Helvetica"/>
                  </a:rPr>
                  <a:t> </a:t>
                </a:r>
                <a:r>
                  <a:rPr lang="en-US" altLang="ja-JP" sz="1200" dirty="0" err="1" smtClean="0">
                    <a:solidFill>
                      <a:srgbClr val="000000"/>
                    </a:solidFill>
                    <a:latin typeface="Helvetica"/>
                    <a:cs typeface="Helvetica"/>
                  </a:rPr>
                  <a:t>HiSeq</a:t>
                </a:r>
                <a:r>
                  <a:rPr lang="en-US" altLang="ja-JP" sz="1200" dirty="0" smtClean="0">
                    <a:solidFill>
                      <a:srgbClr val="000000"/>
                    </a:solidFill>
                    <a:latin typeface="Helvetica"/>
                    <a:cs typeface="Helvetica"/>
                  </a:rPr>
                  <a:t> 2500 platform</a:t>
                </a:r>
                <a:endParaRPr lang="en-US" altLang="ja-JP" sz="1200" dirty="0">
                  <a:solidFill>
                    <a:srgbClr val="000000"/>
                  </a:solidFill>
                  <a:latin typeface="Helvetica"/>
                  <a:cs typeface="Helvetica"/>
                </a:endParaRPr>
              </a:p>
            </p:txBody>
          </p:sp>
          <p:sp>
            <p:nvSpPr>
              <p:cNvPr id="71" name="正方形/長方形 153"/>
              <p:cNvSpPr/>
              <p:nvPr/>
            </p:nvSpPr>
            <p:spPr bwMode="auto">
              <a:xfrm>
                <a:off x="3859995" y="1907775"/>
                <a:ext cx="126186" cy="76136"/>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a:solidFill>
                    <a:srgbClr val="FFFFFF"/>
                  </a:solidFill>
                  <a:latin typeface="Helvetica"/>
                  <a:ea typeface="Helvetica CY" pitchFamily="-1" charset="-52"/>
                  <a:cs typeface="Helvetica"/>
                </a:endParaRPr>
              </a:p>
            </p:txBody>
          </p:sp>
          <p:cxnSp>
            <p:nvCxnSpPr>
              <p:cNvPr id="72" name="直線コネクタ 156"/>
              <p:cNvCxnSpPr/>
              <p:nvPr/>
            </p:nvCxnSpPr>
            <p:spPr bwMode="auto">
              <a:xfrm>
                <a:off x="1434840" y="6561765"/>
                <a:ext cx="1204964" cy="0"/>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3" name="正方形/長方形 157"/>
              <p:cNvSpPr/>
              <p:nvPr/>
            </p:nvSpPr>
            <p:spPr bwMode="auto">
              <a:xfrm>
                <a:off x="1377812" y="6499330"/>
                <a:ext cx="157733" cy="126189"/>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dirty="0">
                  <a:solidFill>
                    <a:srgbClr val="FFFFFF"/>
                  </a:solidFill>
                  <a:latin typeface="Helvetica"/>
                  <a:ea typeface="Helvetica CY" pitchFamily="-1" charset="-52"/>
                  <a:cs typeface="Helvetica"/>
                </a:endParaRPr>
              </a:p>
            </p:txBody>
          </p:sp>
          <p:sp>
            <p:nvSpPr>
              <p:cNvPr id="74" name="正方形/長方形 158"/>
              <p:cNvSpPr/>
              <p:nvPr/>
            </p:nvSpPr>
            <p:spPr bwMode="auto">
              <a:xfrm>
                <a:off x="2576720" y="6499330"/>
                <a:ext cx="157733" cy="126189"/>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b="1" dirty="0">
                  <a:solidFill>
                    <a:srgbClr val="FFFFFF"/>
                  </a:solidFill>
                  <a:latin typeface="Helvetica"/>
                  <a:ea typeface="Helvetica CY" pitchFamily="-1" charset="-52"/>
                  <a:cs typeface="Helvetica"/>
                </a:endParaRPr>
              </a:p>
            </p:txBody>
          </p:sp>
          <p:sp>
            <p:nvSpPr>
              <p:cNvPr id="75" name="正方形/長方形 159"/>
              <p:cNvSpPr/>
              <p:nvPr/>
            </p:nvSpPr>
            <p:spPr>
              <a:xfrm>
                <a:off x="4149080" y="3353039"/>
                <a:ext cx="1656184" cy="301332"/>
              </a:xfrm>
              <a:prstGeom prst="rect">
                <a:avLst/>
              </a:prstGeom>
            </p:spPr>
            <p:txBody>
              <a:bodyPr wrap="square">
                <a:spAutoFit/>
              </a:bodyPr>
              <a:lstStyle/>
              <a:p>
                <a:pPr lvl="0" algn="just"/>
                <a:r>
                  <a:rPr lang="en-US" altLang="ja-JP" sz="1200" i="1" dirty="0" err="1" smtClean="0">
                    <a:solidFill>
                      <a:prstClr val="black"/>
                    </a:solidFill>
                    <a:latin typeface="Helvetica"/>
                    <a:ea typeface="Helvetica CY" pitchFamily="-1" charset="-52"/>
                    <a:cs typeface="Helvetica"/>
                  </a:rPr>
                  <a:t>Nla</a:t>
                </a:r>
                <a:r>
                  <a:rPr lang="en-US" altLang="ja-JP" sz="1200" dirty="0" err="1" smtClean="0">
                    <a:solidFill>
                      <a:prstClr val="black"/>
                    </a:solidFill>
                    <a:latin typeface="Helvetica"/>
                    <a:ea typeface="Helvetica CY" pitchFamily="-1" charset="-52"/>
                    <a:cs typeface="Helvetica"/>
                  </a:rPr>
                  <a:t>III</a:t>
                </a:r>
                <a:r>
                  <a:rPr lang="en-US" altLang="ja-JP" sz="1200" dirty="0">
                    <a:solidFill>
                      <a:prstClr val="black"/>
                    </a:solidFill>
                    <a:latin typeface="Helvetica"/>
                    <a:ea typeface="Helvetica CY" pitchFamily="-1" charset="-52"/>
                    <a:cs typeface="Helvetica"/>
                  </a:rPr>
                  <a:t> </a:t>
                </a:r>
                <a:r>
                  <a:rPr lang="en-US" altLang="ja-JP" sz="1200" dirty="0" smtClean="0">
                    <a:solidFill>
                      <a:prstClr val="black"/>
                    </a:solidFill>
                    <a:latin typeface="Helvetica"/>
                    <a:ea typeface="Helvetica CY" pitchFamily="-1" charset="-52"/>
                    <a:cs typeface="Helvetica"/>
                  </a:rPr>
                  <a:t>restriction site</a:t>
                </a:r>
                <a:endParaRPr lang="en-US" altLang="ja-JP" sz="1200" dirty="0">
                  <a:solidFill>
                    <a:prstClr val="black"/>
                  </a:solidFill>
                  <a:latin typeface="Helvetica"/>
                  <a:ea typeface="Helvetica CY" pitchFamily="-1" charset="-52"/>
                  <a:cs typeface="Helvetica"/>
                </a:endParaRPr>
              </a:p>
            </p:txBody>
          </p:sp>
          <p:cxnSp>
            <p:nvCxnSpPr>
              <p:cNvPr id="76" name="直線矢印コネクタ 160"/>
              <p:cNvCxnSpPr/>
              <p:nvPr/>
            </p:nvCxnSpPr>
            <p:spPr bwMode="auto">
              <a:xfrm>
                <a:off x="4098240" y="3421753"/>
                <a:ext cx="0" cy="174023"/>
              </a:xfrm>
              <a:prstGeom prst="straightConnector1">
                <a:avLst/>
              </a:prstGeom>
              <a:ln w="50800" cmpd="sng">
                <a:solidFill>
                  <a:srgbClr val="FF6600"/>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77" name="正方形/長方形 31"/>
              <p:cNvSpPr/>
              <p:nvPr/>
            </p:nvSpPr>
            <p:spPr>
              <a:xfrm>
                <a:off x="4373681" y="2135805"/>
                <a:ext cx="1831083" cy="301332"/>
              </a:xfrm>
              <a:prstGeom prst="rect">
                <a:avLst/>
              </a:prstGeom>
            </p:spPr>
            <p:txBody>
              <a:bodyPr wrap="square">
                <a:spAutoFit/>
              </a:bodyPr>
              <a:lstStyle/>
              <a:p>
                <a:r>
                  <a:rPr lang="en-US" altLang="ja-JP" sz="1200" dirty="0" smtClean="0">
                    <a:solidFill>
                      <a:srgbClr val="000000"/>
                    </a:solidFill>
                    <a:latin typeface="Helvetica"/>
                    <a:cs typeface="Helvetica"/>
                  </a:rPr>
                  <a:t>adapter-1 sequence</a:t>
                </a:r>
                <a:endParaRPr lang="en-US" altLang="ja-JP" sz="1200" dirty="0">
                  <a:solidFill>
                    <a:srgbClr val="000000"/>
                  </a:solidFill>
                  <a:latin typeface="Helvetica"/>
                  <a:cs typeface="Helvetica"/>
                </a:endParaRPr>
              </a:p>
            </p:txBody>
          </p:sp>
          <p:sp>
            <p:nvSpPr>
              <p:cNvPr id="78" name="正方形/長方形 162"/>
              <p:cNvSpPr/>
              <p:nvPr/>
            </p:nvSpPr>
            <p:spPr bwMode="auto">
              <a:xfrm>
                <a:off x="3655669" y="4607604"/>
                <a:ext cx="126186" cy="76136"/>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b="1" dirty="0">
                  <a:solidFill>
                    <a:srgbClr val="FFFFFF"/>
                  </a:solidFill>
                  <a:latin typeface="Helvetica"/>
                  <a:ea typeface="Helvetica CY" pitchFamily="-1" charset="-52"/>
                  <a:cs typeface="Helvetica"/>
                </a:endParaRPr>
              </a:p>
            </p:txBody>
          </p:sp>
          <p:sp>
            <p:nvSpPr>
              <p:cNvPr id="80" name="角丸四角形 164"/>
              <p:cNvSpPr/>
              <p:nvPr/>
            </p:nvSpPr>
            <p:spPr>
              <a:xfrm>
                <a:off x="689482" y="5527070"/>
                <a:ext cx="5688628" cy="787484"/>
              </a:xfrm>
              <a:prstGeom prst="round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dirty="0" smtClean="0">
                    <a:solidFill>
                      <a:srgbClr val="000000"/>
                    </a:solidFill>
                    <a:latin typeface="Helvetica"/>
                    <a:cs typeface="Helvetica"/>
                  </a:rPr>
                  <a:t>PCR amplification with primer</a:t>
                </a:r>
                <a:r>
                  <a:rPr lang="ja-JP" altLang="en-US" sz="1200" dirty="0" smtClean="0">
                    <a:solidFill>
                      <a:srgbClr val="000000"/>
                    </a:solidFill>
                    <a:latin typeface="Helvetica"/>
                    <a:cs typeface="Helvetica"/>
                  </a:rPr>
                  <a:t> </a:t>
                </a:r>
                <a:r>
                  <a:rPr lang="en-US" altLang="ja-JP" sz="1200" dirty="0" smtClean="0">
                    <a:solidFill>
                      <a:srgbClr val="000000"/>
                    </a:solidFill>
                    <a:latin typeface="Helvetica"/>
                    <a:cs typeface="Helvetica"/>
                  </a:rPr>
                  <a:t>pairs containing index and adapter sequences, as well as sequences specific to primers used for </a:t>
                </a:r>
                <a:r>
                  <a:rPr lang="en-US" altLang="ja-JP" sz="1200" dirty="0" err="1" smtClean="0">
                    <a:solidFill>
                      <a:srgbClr val="000000"/>
                    </a:solidFill>
                    <a:latin typeface="Helvetica"/>
                    <a:cs typeface="Helvetica"/>
                  </a:rPr>
                  <a:t>Illumina</a:t>
                </a:r>
                <a:r>
                  <a:rPr lang="en-US" altLang="ja-JP" sz="1200" dirty="0" smtClean="0">
                    <a:solidFill>
                      <a:srgbClr val="000000"/>
                    </a:solidFill>
                    <a:latin typeface="Helvetica"/>
                    <a:cs typeface="Helvetica"/>
                  </a:rPr>
                  <a:t> library preparation (P7 and P5)</a:t>
                </a:r>
                <a:endParaRPr lang="en-US" altLang="ja-JP" sz="1200" dirty="0">
                  <a:solidFill>
                    <a:srgbClr val="000000"/>
                  </a:solidFill>
                  <a:latin typeface="Helvetica"/>
                  <a:cs typeface="Helvetica"/>
                </a:endParaRPr>
              </a:p>
            </p:txBody>
          </p:sp>
          <p:sp>
            <p:nvSpPr>
              <p:cNvPr id="81" name="正方形/長方形 81"/>
              <p:cNvSpPr/>
              <p:nvPr/>
            </p:nvSpPr>
            <p:spPr bwMode="auto">
              <a:xfrm>
                <a:off x="1372282" y="6374901"/>
                <a:ext cx="157736" cy="63094"/>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dirty="0">
                  <a:solidFill>
                    <a:srgbClr val="FFFFFF"/>
                  </a:solidFill>
                  <a:latin typeface="Helvetica"/>
                  <a:ea typeface="Helvetica CY" pitchFamily="-1" charset="-52"/>
                  <a:cs typeface="Helvetica"/>
                </a:endParaRPr>
              </a:p>
            </p:txBody>
          </p:sp>
          <p:sp>
            <p:nvSpPr>
              <p:cNvPr id="82" name="正方形/長方形 84"/>
              <p:cNvSpPr/>
              <p:nvPr/>
            </p:nvSpPr>
            <p:spPr bwMode="auto">
              <a:xfrm>
                <a:off x="1277413" y="6374901"/>
                <a:ext cx="94641" cy="63094"/>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dirty="0">
                  <a:solidFill>
                    <a:srgbClr val="FFFFFF"/>
                  </a:solidFill>
                  <a:latin typeface="Helvetica"/>
                  <a:ea typeface="Helvetica CY" pitchFamily="-1" charset="-52"/>
                  <a:cs typeface="Helvetica"/>
                </a:endParaRPr>
              </a:p>
            </p:txBody>
          </p:sp>
          <p:sp>
            <p:nvSpPr>
              <p:cNvPr id="83" name="正方形/長方形 85"/>
              <p:cNvSpPr/>
              <p:nvPr/>
            </p:nvSpPr>
            <p:spPr bwMode="auto">
              <a:xfrm>
                <a:off x="961892" y="6374901"/>
                <a:ext cx="313094" cy="63094"/>
              </a:xfrm>
              <a:prstGeom prst="rect">
                <a:avLst/>
              </a:prstGeom>
              <a:solidFill>
                <a:schemeClr val="accent4">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dirty="0">
                  <a:solidFill>
                    <a:srgbClr val="FFFFFF"/>
                  </a:solidFill>
                  <a:latin typeface="Helvetica"/>
                  <a:ea typeface="Helvetica CY" pitchFamily="-1" charset="-52"/>
                  <a:cs typeface="Helvetica"/>
                </a:endParaRPr>
              </a:p>
            </p:txBody>
          </p:sp>
          <p:grpSp>
            <p:nvGrpSpPr>
              <p:cNvPr id="84" name="図形グループ 1"/>
              <p:cNvGrpSpPr/>
              <p:nvPr/>
            </p:nvGrpSpPr>
            <p:grpSpPr>
              <a:xfrm flipH="1">
                <a:off x="2585447" y="6669933"/>
                <a:ext cx="568126" cy="63094"/>
                <a:chOff x="2242716" y="6727774"/>
                <a:chExt cx="648316" cy="72000"/>
              </a:xfrm>
            </p:grpSpPr>
            <p:sp>
              <p:nvSpPr>
                <p:cNvPr id="103" name="正方形/長方形 86"/>
                <p:cNvSpPr/>
                <p:nvPr/>
              </p:nvSpPr>
              <p:spPr bwMode="auto">
                <a:xfrm>
                  <a:off x="2711032" y="6727774"/>
                  <a:ext cx="180000" cy="72000"/>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dirty="0">
                    <a:solidFill>
                      <a:srgbClr val="FFFFFF"/>
                    </a:solidFill>
                    <a:latin typeface="Helvetica"/>
                    <a:ea typeface="Helvetica CY" pitchFamily="-1" charset="-52"/>
                    <a:cs typeface="Helvetica"/>
                  </a:endParaRPr>
                </a:p>
              </p:txBody>
            </p:sp>
            <p:sp>
              <p:nvSpPr>
                <p:cNvPr id="104" name="正方形/長方形 87"/>
                <p:cNvSpPr/>
                <p:nvPr/>
              </p:nvSpPr>
              <p:spPr bwMode="auto">
                <a:xfrm>
                  <a:off x="2602772" y="6727774"/>
                  <a:ext cx="107999" cy="72000"/>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dirty="0">
                    <a:solidFill>
                      <a:srgbClr val="FFFFFF"/>
                    </a:solidFill>
                    <a:latin typeface="Helvetica"/>
                    <a:ea typeface="Helvetica CY" pitchFamily="-1" charset="-52"/>
                    <a:cs typeface="Helvetica"/>
                  </a:endParaRPr>
                </a:p>
              </p:txBody>
            </p:sp>
            <p:sp>
              <p:nvSpPr>
                <p:cNvPr id="105" name="正方形/長方形 88"/>
                <p:cNvSpPr/>
                <p:nvPr/>
              </p:nvSpPr>
              <p:spPr bwMode="auto">
                <a:xfrm>
                  <a:off x="2242716" y="6727774"/>
                  <a:ext cx="357287" cy="72000"/>
                </a:xfrm>
                <a:prstGeom prst="rect">
                  <a:avLst/>
                </a:prstGeom>
                <a:solidFill>
                  <a:schemeClr val="accent2">
                    <a:lumMod val="60000"/>
                    <a:lumOff val="4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dirty="0">
                    <a:solidFill>
                      <a:srgbClr val="FFFFFF"/>
                    </a:solidFill>
                    <a:latin typeface="Helvetica"/>
                    <a:ea typeface="Helvetica CY" pitchFamily="-1" charset="-52"/>
                    <a:cs typeface="Helvetica"/>
                  </a:endParaRPr>
                </a:p>
              </p:txBody>
            </p:sp>
          </p:grpSp>
          <p:grpSp>
            <p:nvGrpSpPr>
              <p:cNvPr id="116" name="Group 115"/>
              <p:cNvGrpSpPr/>
              <p:nvPr/>
            </p:nvGrpSpPr>
            <p:grpSpPr>
              <a:xfrm>
                <a:off x="4274106" y="6630303"/>
                <a:ext cx="2187239" cy="127162"/>
                <a:chOff x="3965122" y="6867684"/>
                <a:chExt cx="2187239" cy="127162"/>
              </a:xfrm>
            </p:grpSpPr>
            <p:cxnSp>
              <p:nvCxnSpPr>
                <p:cNvPr id="85" name="直線コネクタ 92"/>
                <p:cNvCxnSpPr/>
                <p:nvPr/>
              </p:nvCxnSpPr>
              <p:spPr bwMode="auto">
                <a:xfrm>
                  <a:off x="4438004" y="6930778"/>
                  <a:ext cx="1204964" cy="0"/>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6" name="正方形/長方形 93"/>
                <p:cNvSpPr/>
                <p:nvPr/>
              </p:nvSpPr>
              <p:spPr bwMode="auto">
                <a:xfrm>
                  <a:off x="4380975" y="6868343"/>
                  <a:ext cx="157733" cy="126189"/>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dirty="0">
                    <a:solidFill>
                      <a:srgbClr val="FFFFFF"/>
                    </a:solidFill>
                    <a:latin typeface="Helvetica"/>
                    <a:ea typeface="Helvetica CY" pitchFamily="-1" charset="-52"/>
                    <a:cs typeface="Helvetica"/>
                  </a:endParaRPr>
                </a:p>
              </p:txBody>
            </p:sp>
            <p:sp>
              <p:nvSpPr>
                <p:cNvPr id="87" name="正方形/長方形 96"/>
                <p:cNvSpPr/>
                <p:nvPr/>
              </p:nvSpPr>
              <p:spPr bwMode="auto">
                <a:xfrm>
                  <a:off x="5579883" y="6868342"/>
                  <a:ext cx="157733" cy="126189"/>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b="1" dirty="0">
                    <a:solidFill>
                      <a:srgbClr val="FFFFFF"/>
                    </a:solidFill>
                    <a:latin typeface="Helvetica"/>
                    <a:ea typeface="Helvetica CY" pitchFamily="-1" charset="-52"/>
                    <a:cs typeface="Helvetica"/>
                  </a:endParaRPr>
                </a:p>
              </p:txBody>
            </p:sp>
            <p:sp>
              <p:nvSpPr>
                <p:cNvPr id="88" name="正方形/長方形 97"/>
                <p:cNvSpPr/>
                <p:nvPr/>
              </p:nvSpPr>
              <p:spPr bwMode="auto">
                <a:xfrm>
                  <a:off x="4280641" y="6868657"/>
                  <a:ext cx="94641" cy="12618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dirty="0">
                    <a:solidFill>
                      <a:srgbClr val="FFFFFF"/>
                    </a:solidFill>
                    <a:latin typeface="Helvetica"/>
                    <a:ea typeface="Helvetica CY" pitchFamily="-1" charset="-52"/>
                    <a:cs typeface="Helvetica"/>
                  </a:endParaRPr>
                </a:p>
              </p:txBody>
            </p:sp>
            <p:sp>
              <p:nvSpPr>
                <p:cNvPr id="89" name="正方形/長方形 98"/>
                <p:cNvSpPr/>
                <p:nvPr/>
              </p:nvSpPr>
              <p:spPr bwMode="auto">
                <a:xfrm>
                  <a:off x="3965122" y="6868657"/>
                  <a:ext cx="313094" cy="126189"/>
                </a:xfrm>
                <a:prstGeom prst="rect">
                  <a:avLst/>
                </a:prstGeom>
                <a:solidFill>
                  <a:schemeClr val="accent4">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dirty="0">
                    <a:solidFill>
                      <a:srgbClr val="FFFFFF"/>
                    </a:solidFill>
                    <a:latin typeface="Helvetica"/>
                    <a:ea typeface="Helvetica CY" pitchFamily="-1" charset="-52"/>
                    <a:cs typeface="Helvetica"/>
                  </a:endParaRPr>
                </a:p>
              </p:txBody>
            </p:sp>
            <p:sp>
              <p:nvSpPr>
                <p:cNvPr id="90" name="正方形/長方形 99"/>
                <p:cNvSpPr/>
                <p:nvPr/>
              </p:nvSpPr>
              <p:spPr bwMode="auto">
                <a:xfrm flipH="1">
                  <a:off x="5742200" y="6867684"/>
                  <a:ext cx="94641" cy="126188"/>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dirty="0">
                    <a:solidFill>
                      <a:srgbClr val="FFFFFF"/>
                    </a:solidFill>
                    <a:latin typeface="Helvetica"/>
                    <a:ea typeface="Helvetica CY" pitchFamily="-1" charset="-52"/>
                    <a:cs typeface="Helvetica"/>
                  </a:endParaRPr>
                </a:p>
              </p:txBody>
            </p:sp>
            <p:sp>
              <p:nvSpPr>
                <p:cNvPr id="91" name="正方形/長方形 100"/>
                <p:cNvSpPr/>
                <p:nvPr/>
              </p:nvSpPr>
              <p:spPr bwMode="auto">
                <a:xfrm flipH="1">
                  <a:off x="5839267" y="6867684"/>
                  <a:ext cx="313094" cy="126189"/>
                </a:xfrm>
                <a:prstGeom prst="rect">
                  <a:avLst/>
                </a:prstGeom>
                <a:solidFill>
                  <a:schemeClr val="accent2">
                    <a:lumMod val="60000"/>
                    <a:lumOff val="4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dirty="0">
                    <a:solidFill>
                      <a:srgbClr val="FFFFFF"/>
                    </a:solidFill>
                    <a:latin typeface="Helvetica"/>
                    <a:ea typeface="Helvetica CY" pitchFamily="-1" charset="-52"/>
                    <a:cs typeface="Helvetica"/>
                  </a:endParaRPr>
                </a:p>
              </p:txBody>
            </p:sp>
          </p:grpSp>
          <p:sp>
            <p:nvSpPr>
              <p:cNvPr id="92" name="正方形/長方形 2"/>
              <p:cNvSpPr/>
              <p:nvPr/>
            </p:nvSpPr>
            <p:spPr>
              <a:xfrm>
                <a:off x="4031251" y="1786031"/>
                <a:ext cx="2840405" cy="368294"/>
              </a:xfrm>
              <a:prstGeom prst="rect">
                <a:avLst/>
              </a:prstGeom>
            </p:spPr>
            <p:txBody>
              <a:bodyPr wrap="square">
                <a:spAutoFit/>
              </a:bodyPr>
              <a:lstStyle/>
              <a:p>
                <a:r>
                  <a:rPr lang="en-US" altLang="ja-JP" sz="800" dirty="0" err="1">
                    <a:latin typeface="Helvetica"/>
                    <a:cs typeface="Helvetica"/>
                  </a:rPr>
                  <a:t>TGACTGGAGTTCAGACGTGTGCTCTTCCGATCtAT</a:t>
                </a:r>
                <a:r>
                  <a:rPr lang="en-US" altLang="ja-JP" sz="800" dirty="0">
                    <a:latin typeface="Helvetica"/>
                    <a:cs typeface="Helvetica"/>
                  </a:rPr>
                  <a:t> </a:t>
                </a:r>
              </a:p>
              <a:p>
                <a:r>
                  <a:rPr lang="en-US" altLang="ja-JP" sz="800" dirty="0" err="1" smtClean="0">
                    <a:latin typeface="Helvetica"/>
                    <a:cs typeface="Helvetica"/>
                  </a:rPr>
                  <a:t>ACTGACCTCAAGTCTGCACACGAGAAGGCTAGa</a:t>
                </a:r>
                <a:endParaRPr lang="ja-JP" altLang="en-US" sz="800" dirty="0">
                  <a:latin typeface="Helvetica"/>
                  <a:cs typeface="Helvetica"/>
                </a:endParaRPr>
              </a:p>
            </p:txBody>
          </p:sp>
          <p:sp>
            <p:nvSpPr>
              <p:cNvPr id="93" name="正方形/長方形 7"/>
              <p:cNvSpPr/>
              <p:nvPr/>
            </p:nvSpPr>
            <p:spPr>
              <a:xfrm>
                <a:off x="3661851" y="4497331"/>
                <a:ext cx="2984472" cy="368294"/>
              </a:xfrm>
              <a:prstGeom prst="rect">
                <a:avLst/>
              </a:prstGeom>
            </p:spPr>
            <p:txBody>
              <a:bodyPr wrap="square">
                <a:spAutoFit/>
              </a:bodyPr>
              <a:lstStyle/>
              <a:p>
                <a:pPr algn="r"/>
                <a:r>
                  <a:rPr lang="en-US" altLang="ja-JP" sz="800" dirty="0" err="1" smtClean="0">
                    <a:latin typeface="Helvetica"/>
                    <a:cs typeface="Helvetica"/>
                  </a:rPr>
                  <a:t>aGATCGGAAGAGCGTCGTGTAGGGAAAGAGTGT</a:t>
                </a:r>
                <a:endParaRPr lang="en-US" altLang="ja-JP" sz="800" dirty="0" smtClean="0">
                  <a:latin typeface="Helvetica"/>
                  <a:cs typeface="Helvetica"/>
                </a:endParaRPr>
              </a:p>
              <a:p>
                <a:pPr algn="r"/>
                <a:r>
                  <a:rPr lang="en-US" altLang="ja-JP" sz="800" dirty="0" err="1" smtClean="0">
                    <a:latin typeface="Helvetica"/>
                    <a:cs typeface="Helvetica"/>
                  </a:rPr>
                  <a:t>GTACtCTAGCCTTCTCGCAGCACATCCCTTTCTCACA</a:t>
                </a:r>
                <a:endParaRPr lang="ja-JP" altLang="en-US" sz="800" dirty="0">
                  <a:latin typeface="Helvetica"/>
                  <a:cs typeface="Helvetica"/>
                </a:endParaRPr>
              </a:p>
            </p:txBody>
          </p:sp>
          <p:sp>
            <p:nvSpPr>
              <p:cNvPr id="94" name="正方形/長方形 102"/>
              <p:cNvSpPr/>
              <p:nvPr/>
            </p:nvSpPr>
            <p:spPr>
              <a:xfrm>
                <a:off x="4024102" y="6301392"/>
                <a:ext cx="2370264" cy="301332"/>
              </a:xfrm>
              <a:prstGeom prst="rect">
                <a:avLst/>
              </a:prstGeom>
            </p:spPr>
            <p:txBody>
              <a:bodyPr wrap="square">
                <a:spAutoFit/>
              </a:bodyPr>
              <a:lstStyle/>
              <a:p>
                <a:pPr algn="ctr"/>
                <a:r>
                  <a:rPr lang="en-US" altLang="ja-JP" sz="1200" dirty="0" smtClean="0">
                    <a:solidFill>
                      <a:srgbClr val="000000"/>
                    </a:solidFill>
                    <a:latin typeface="Helvetica"/>
                    <a:cs typeface="Helvetica"/>
                  </a:rPr>
                  <a:t>Final PCR product</a:t>
                </a:r>
                <a:endParaRPr lang="en-US" altLang="ja-JP" sz="1200" dirty="0">
                  <a:solidFill>
                    <a:srgbClr val="000000"/>
                  </a:solidFill>
                  <a:latin typeface="Helvetica"/>
                  <a:cs typeface="Helvetica"/>
                </a:endParaRPr>
              </a:p>
            </p:txBody>
          </p:sp>
          <p:cxnSp>
            <p:nvCxnSpPr>
              <p:cNvPr id="95" name="直線矢印コネクタ 103"/>
              <p:cNvCxnSpPr/>
              <p:nvPr/>
            </p:nvCxnSpPr>
            <p:spPr bwMode="auto">
              <a:xfrm flipH="1">
                <a:off x="3471225" y="5286156"/>
                <a:ext cx="1795" cy="252376"/>
              </a:xfrm>
              <a:prstGeom prst="straightConnector1">
                <a:avLst/>
              </a:prstGeom>
              <a:ln w="76200" cmpd="sng">
                <a:solidFill>
                  <a:schemeClr val="tx1"/>
                </a:solidFill>
                <a:tailEnd type="triangle" w="med" len="sm"/>
              </a:ln>
              <a:effectLst/>
            </p:spPr>
            <p:style>
              <a:lnRef idx="2">
                <a:schemeClr val="accent1"/>
              </a:lnRef>
              <a:fillRef idx="0">
                <a:schemeClr val="accent1"/>
              </a:fillRef>
              <a:effectRef idx="1">
                <a:schemeClr val="accent1"/>
              </a:effectRef>
              <a:fontRef idx="minor">
                <a:schemeClr val="tx1"/>
              </a:fontRef>
            </p:style>
          </p:cxnSp>
          <p:cxnSp>
            <p:nvCxnSpPr>
              <p:cNvPr id="96" name="直線矢印コネクタ 104"/>
              <p:cNvCxnSpPr/>
              <p:nvPr/>
            </p:nvCxnSpPr>
            <p:spPr bwMode="auto">
              <a:xfrm flipH="1">
                <a:off x="3471225" y="7094765"/>
                <a:ext cx="1795" cy="252376"/>
              </a:xfrm>
              <a:prstGeom prst="straightConnector1">
                <a:avLst/>
              </a:prstGeom>
              <a:ln w="76200" cmpd="sng">
                <a:solidFill>
                  <a:schemeClr val="tx1"/>
                </a:solidFill>
                <a:tailEnd type="triangle" w="med" len="sm"/>
              </a:ln>
              <a:effectLst/>
            </p:spPr>
            <p:style>
              <a:lnRef idx="2">
                <a:schemeClr val="accent1"/>
              </a:lnRef>
              <a:fillRef idx="0">
                <a:schemeClr val="accent1"/>
              </a:fillRef>
              <a:effectRef idx="1">
                <a:schemeClr val="accent1"/>
              </a:effectRef>
              <a:fontRef idx="minor">
                <a:schemeClr val="tx1"/>
              </a:fontRef>
            </p:style>
          </p:cxnSp>
          <p:sp>
            <p:nvSpPr>
              <p:cNvPr id="97" name="正方形/長方形 109"/>
              <p:cNvSpPr/>
              <p:nvPr/>
            </p:nvSpPr>
            <p:spPr bwMode="auto">
              <a:xfrm>
                <a:off x="961187" y="6894612"/>
                <a:ext cx="313094" cy="126189"/>
              </a:xfrm>
              <a:prstGeom prst="rect">
                <a:avLst/>
              </a:prstGeom>
              <a:solidFill>
                <a:schemeClr val="accent4">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dirty="0">
                  <a:solidFill>
                    <a:srgbClr val="FFFFFF"/>
                  </a:solidFill>
                  <a:latin typeface="Helvetica"/>
                  <a:ea typeface="Helvetica CY" pitchFamily="-1" charset="-52"/>
                  <a:cs typeface="Helvetica"/>
                </a:endParaRPr>
              </a:p>
            </p:txBody>
          </p:sp>
          <p:sp>
            <p:nvSpPr>
              <p:cNvPr id="98" name="正方形/長方形 113"/>
              <p:cNvSpPr/>
              <p:nvPr/>
            </p:nvSpPr>
            <p:spPr bwMode="auto">
              <a:xfrm flipH="1">
                <a:off x="4373681" y="6934986"/>
                <a:ext cx="94641" cy="12618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dirty="0">
                  <a:solidFill>
                    <a:srgbClr val="FFFFFF"/>
                  </a:solidFill>
                  <a:latin typeface="Helvetica"/>
                  <a:ea typeface="Helvetica CY" pitchFamily="-1" charset="-52"/>
                  <a:cs typeface="Helvetica"/>
                </a:endParaRPr>
              </a:p>
            </p:txBody>
          </p:sp>
          <p:sp>
            <p:nvSpPr>
              <p:cNvPr id="99" name="正方形/長方形 116"/>
              <p:cNvSpPr/>
              <p:nvPr/>
            </p:nvSpPr>
            <p:spPr bwMode="auto">
              <a:xfrm flipH="1">
                <a:off x="2518263" y="6894612"/>
                <a:ext cx="313094" cy="126189"/>
              </a:xfrm>
              <a:prstGeom prst="rect">
                <a:avLst/>
              </a:prstGeom>
              <a:solidFill>
                <a:schemeClr val="accent2">
                  <a:lumMod val="60000"/>
                  <a:lumOff val="4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ja-JP" altLang="en-US" dirty="0">
                  <a:solidFill>
                    <a:srgbClr val="FFFFFF"/>
                  </a:solidFill>
                  <a:latin typeface="Helvetica"/>
                  <a:ea typeface="Helvetica CY" pitchFamily="-1" charset="-52"/>
                  <a:cs typeface="Helvetica"/>
                </a:endParaRPr>
              </a:p>
            </p:txBody>
          </p:sp>
          <p:sp>
            <p:nvSpPr>
              <p:cNvPr id="100" name="正方形/長方形 120"/>
              <p:cNvSpPr/>
              <p:nvPr/>
            </p:nvSpPr>
            <p:spPr>
              <a:xfrm>
                <a:off x="1250387" y="6813617"/>
                <a:ext cx="1244259" cy="301332"/>
              </a:xfrm>
              <a:prstGeom prst="rect">
                <a:avLst/>
              </a:prstGeom>
            </p:spPr>
            <p:txBody>
              <a:bodyPr wrap="square">
                <a:spAutoFit/>
              </a:bodyPr>
              <a:lstStyle/>
              <a:p>
                <a:pPr algn="ctr"/>
                <a:r>
                  <a:rPr lang="en-US" altLang="ja-JP" sz="1200" dirty="0" smtClean="0">
                    <a:solidFill>
                      <a:srgbClr val="000000"/>
                    </a:solidFill>
                    <a:latin typeface="Helvetica"/>
                    <a:cs typeface="Helvetica"/>
                  </a:rPr>
                  <a:t>P7 primer site</a:t>
                </a:r>
                <a:endParaRPr lang="en-US" altLang="ja-JP" sz="1200" dirty="0">
                  <a:solidFill>
                    <a:srgbClr val="000000"/>
                  </a:solidFill>
                  <a:latin typeface="Helvetica"/>
                  <a:cs typeface="Helvetica"/>
                </a:endParaRPr>
              </a:p>
            </p:txBody>
          </p:sp>
          <p:sp>
            <p:nvSpPr>
              <p:cNvPr id="101" name="正方形/長方形 139"/>
              <p:cNvSpPr/>
              <p:nvPr/>
            </p:nvSpPr>
            <p:spPr>
              <a:xfrm>
                <a:off x="2817058" y="6823790"/>
                <a:ext cx="1244259" cy="301332"/>
              </a:xfrm>
              <a:prstGeom prst="rect">
                <a:avLst/>
              </a:prstGeom>
            </p:spPr>
            <p:txBody>
              <a:bodyPr wrap="square">
                <a:spAutoFit/>
              </a:bodyPr>
              <a:lstStyle/>
              <a:p>
                <a:pPr algn="ctr"/>
                <a:r>
                  <a:rPr lang="en-US" altLang="ja-JP" sz="1200" dirty="0" smtClean="0">
                    <a:solidFill>
                      <a:srgbClr val="000000"/>
                    </a:solidFill>
                    <a:latin typeface="Helvetica"/>
                    <a:cs typeface="Helvetica"/>
                  </a:rPr>
                  <a:t>P5 primer site</a:t>
                </a:r>
                <a:endParaRPr lang="en-US" altLang="ja-JP" sz="1200" dirty="0">
                  <a:solidFill>
                    <a:srgbClr val="000000"/>
                  </a:solidFill>
                  <a:latin typeface="Helvetica"/>
                  <a:cs typeface="Helvetica"/>
                </a:endParaRPr>
              </a:p>
            </p:txBody>
          </p:sp>
          <p:sp>
            <p:nvSpPr>
              <p:cNvPr id="102" name="正方形/長方形 152"/>
              <p:cNvSpPr/>
              <p:nvPr/>
            </p:nvSpPr>
            <p:spPr>
              <a:xfrm>
                <a:off x="4448905" y="6849461"/>
                <a:ext cx="2004430" cy="502219"/>
              </a:xfrm>
              <a:prstGeom prst="rect">
                <a:avLst/>
              </a:prstGeom>
            </p:spPr>
            <p:txBody>
              <a:bodyPr wrap="square">
                <a:spAutoFit/>
              </a:bodyPr>
              <a:lstStyle/>
              <a:p>
                <a:r>
                  <a:rPr lang="en-US" altLang="ja-JP" sz="1200" dirty="0" smtClean="0">
                    <a:solidFill>
                      <a:srgbClr val="000000"/>
                    </a:solidFill>
                    <a:latin typeface="Helvetica"/>
                    <a:cs typeface="Helvetica"/>
                  </a:rPr>
                  <a:t>Index sequence for sorting samples/libraries</a:t>
                </a:r>
                <a:endParaRPr lang="en-US" altLang="ja-JP" sz="1200" dirty="0">
                  <a:solidFill>
                    <a:srgbClr val="000000"/>
                  </a:solidFill>
                  <a:latin typeface="Helvetica"/>
                  <a:cs typeface="Helvetica"/>
                </a:endParaRPr>
              </a:p>
            </p:txBody>
          </p:sp>
          <p:sp>
            <p:nvSpPr>
              <p:cNvPr id="114" name="Rectangle 113"/>
              <p:cNvSpPr/>
              <p:nvPr/>
            </p:nvSpPr>
            <p:spPr>
              <a:xfrm>
                <a:off x="702061" y="6278313"/>
                <a:ext cx="303146" cy="301332"/>
              </a:xfrm>
              <a:prstGeom prst="rect">
                <a:avLst/>
              </a:prstGeom>
            </p:spPr>
            <p:txBody>
              <a:bodyPr wrap="none">
                <a:spAutoFit/>
              </a:bodyPr>
              <a:lstStyle/>
              <a:p>
                <a:r>
                  <a:rPr lang="en-US" altLang="ja-JP" sz="1200" dirty="0" smtClean="0">
                    <a:solidFill>
                      <a:srgbClr val="000000"/>
                    </a:solidFill>
                    <a:latin typeface="Helvetica"/>
                    <a:cs typeface="Helvetica"/>
                  </a:rPr>
                  <a:t>F</a:t>
                </a:r>
                <a:endParaRPr lang="en-US" sz="1200" dirty="0">
                  <a:latin typeface="Helvetica"/>
                  <a:cs typeface="Helvetica"/>
                </a:endParaRPr>
              </a:p>
            </p:txBody>
          </p:sp>
          <p:sp>
            <p:nvSpPr>
              <p:cNvPr id="115" name="Rectangle 114"/>
              <p:cNvSpPr/>
              <p:nvPr/>
            </p:nvSpPr>
            <p:spPr>
              <a:xfrm>
                <a:off x="3133201" y="6555313"/>
                <a:ext cx="321783" cy="301332"/>
              </a:xfrm>
              <a:prstGeom prst="rect">
                <a:avLst/>
              </a:prstGeom>
            </p:spPr>
            <p:txBody>
              <a:bodyPr wrap="none">
                <a:spAutoFit/>
              </a:bodyPr>
              <a:lstStyle/>
              <a:p>
                <a:r>
                  <a:rPr lang="en-US" altLang="ja-JP" sz="1200" dirty="0" smtClean="0">
                    <a:solidFill>
                      <a:srgbClr val="000000"/>
                    </a:solidFill>
                    <a:latin typeface="Helvetica"/>
                    <a:cs typeface="Helvetica"/>
                  </a:rPr>
                  <a:t>R</a:t>
                </a:r>
                <a:endParaRPr lang="en-US" sz="1200" dirty="0">
                  <a:latin typeface="Helvetica"/>
                  <a:cs typeface="Helvetica"/>
                </a:endParaRPr>
              </a:p>
            </p:txBody>
          </p:sp>
        </p:grpSp>
        <p:sp>
          <p:nvSpPr>
            <p:cNvPr id="113" name="正方形/長方形 31"/>
            <p:cNvSpPr/>
            <p:nvPr/>
          </p:nvSpPr>
          <p:spPr>
            <a:xfrm>
              <a:off x="4092818" y="4711716"/>
              <a:ext cx="1683222" cy="276999"/>
            </a:xfrm>
            <a:prstGeom prst="rect">
              <a:avLst/>
            </a:prstGeom>
          </p:spPr>
          <p:txBody>
            <a:bodyPr wrap="square">
              <a:spAutoFit/>
            </a:bodyPr>
            <a:lstStyle/>
            <a:p>
              <a:r>
                <a:rPr lang="en-US" altLang="ja-JP" sz="1200" dirty="0" smtClean="0">
                  <a:solidFill>
                    <a:srgbClr val="000000"/>
                  </a:solidFill>
                  <a:latin typeface="Helvetica"/>
                  <a:cs typeface="Helvetica"/>
                </a:rPr>
                <a:t>adapter-2 sequence</a:t>
              </a:r>
              <a:endParaRPr lang="en-US" altLang="ja-JP" sz="1200" dirty="0">
                <a:solidFill>
                  <a:srgbClr val="000000"/>
                </a:solidFill>
                <a:latin typeface="Helvetica"/>
                <a:cs typeface="Helvetica"/>
              </a:endParaRPr>
            </a:p>
          </p:txBody>
        </p:sp>
      </p:grpSp>
    </p:spTree>
    <p:extLst>
      <p:ext uri="{BB962C8B-B14F-4D97-AF65-F5344CB8AC3E}">
        <p14:creationId xmlns:p14="http://schemas.microsoft.com/office/powerpoint/2010/main" val="22208006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4600" y="5730314"/>
            <a:ext cx="6336704" cy="3231653"/>
          </a:xfrm>
          <a:prstGeom prst="rect">
            <a:avLst/>
          </a:prstGeom>
        </p:spPr>
        <p:txBody>
          <a:bodyPr wrap="square">
            <a:spAutoFit/>
          </a:bodyPr>
          <a:lstStyle/>
          <a:p>
            <a:r>
              <a:rPr lang="en-US" altLang="ja-JP" sz="1200" b="1" dirty="0" smtClean="0">
                <a:latin typeface="Times New Roman"/>
                <a:cs typeface="Times New Roman"/>
              </a:rPr>
              <a:t>Figure S7. </a:t>
            </a:r>
            <a:r>
              <a:rPr lang="en-US" altLang="ja-JP" sz="1200" dirty="0" smtClean="0">
                <a:latin typeface="Times New Roman"/>
                <a:cs typeface="Times New Roman"/>
              </a:rPr>
              <a:t>Summary of RAD tags generated for 150 </a:t>
            </a:r>
            <a:r>
              <a:rPr lang="en-US" altLang="ja-JP" sz="1200" i="1" dirty="0" smtClean="0">
                <a:latin typeface="Times New Roman"/>
                <a:cs typeface="Times New Roman"/>
              </a:rPr>
              <a:t>D. rotundata</a:t>
            </a:r>
            <a:r>
              <a:rPr lang="en-US" altLang="ja-JP" sz="1200" dirty="0" smtClean="0">
                <a:latin typeface="Times New Roman"/>
                <a:cs typeface="Times New Roman"/>
              </a:rPr>
              <a:t> F1 </a:t>
            </a:r>
            <a:r>
              <a:rPr lang="en-US" altLang="ja-JP" sz="1200" dirty="0">
                <a:latin typeface="Times New Roman"/>
                <a:cs typeface="Times New Roman"/>
              </a:rPr>
              <a:t>progeny derived from </a:t>
            </a:r>
            <a:r>
              <a:rPr lang="en-US" altLang="ja-JP" sz="1200" dirty="0" smtClean="0">
                <a:latin typeface="Times New Roman"/>
                <a:cs typeface="Times New Roman"/>
              </a:rPr>
              <a:t>the cross between </a:t>
            </a:r>
            <a:r>
              <a:rPr lang="en-US" sz="1200" dirty="0">
                <a:latin typeface="Times New Roman"/>
                <a:cs typeface="Times New Roman"/>
              </a:rPr>
              <a:t>TDr97/00917 (</a:t>
            </a:r>
            <a:r>
              <a:rPr lang="en-US" sz="1200" dirty="0" smtClean="0">
                <a:latin typeface="Times New Roman"/>
                <a:cs typeface="Times New Roman"/>
              </a:rPr>
              <a:t>P1: female) </a:t>
            </a:r>
            <a:r>
              <a:rPr lang="en-US" sz="1200" dirty="0">
                <a:latin typeface="Times New Roman"/>
                <a:cs typeface="Times New Roman"/>
              </a:rPr>
              <a:t>and TDr99/02627 (</a:t>
            </a:r>
            <a:r>
              <a:rPr lang="en-US" sz="1200" dirty="0" smtClean="0">
                <a:latin typeface="Times New Roman"/>
                <a:cs typeface="Times New Roman"/>
              </a:rPr>
              <a:t>P2: male). </a:t>
            </a:r>
          </a:p>
          <a:p>
            <a:r>
              <a:rPr lang="en-US" sz="1200" dirty="0" smtClean="0">
                <a:latin typeface="Times New Roman"/>
                <a:cs typeface="Times New Roman"/>
              </a:rPr>
              <a:t>(</a:t>
            </a:r>
            <a:r>
              <a:rPr lang="en-US" sz="1200" b="1" dirty="0" smtClean="0">
                <a:latin typeface="Times New Roman"/>
                <a:cs typeface="Times New Roman"/>
              </a:rPr>
              <a:t>a</a:t>
            </a:r>
            <a:r>
              <a:rPr lang="en-US" sz="1200" dirty="0" smtClean="0">
                <a:latin typeface="Times New Roman"/>
                <a:cs typeface="Times New Roman"/>
              </a:rPr>
              <a:t>) </a:t>
            </a:r>
            <a:r>
              <a:rPr lang="en-US" sz="1200" dirty="0">
                <a:latin typeface="Times New Roman"/>
                <a:cs typeface="Times New Roman"/>
              </a:rPr>
              <a:t>T</a:t>
            </a:r>
            <a:r>
              <a:rPr lang="en-US" sz="1200" dirty="0" smtClean="0">
                <a:latin typeface="Times New Roman"/>
                <a:cs typeface="Times New Roman"/>
              </a:rPr>
              <a:t>otal size of tags aligned to the reference genome. (</a:t>
            </a:r>
            <a:r>
              <a:rPr lang="en-US" sz="1200" b="1" dirty="0" smtClean="0">
                <a:latin typeface="Times New Roman"/>
                <a:cs typeface="Times New Roman"/>
              </a:rPr>
              <a:t>b</a:t>
            </a:r>
            <a:r>
              <a:rPr lang="en-US" sz="1200" dirty="0" smtClean="0">
                <a:latin typeface="Times New Roman"/>
                <a:cs typeface="Times New Roman"/>
              </a:rPr>
              <a:t>) Percentage of the estimated 504,129,274 </a:t>
            </a:r>
            <a:r>
              <a:rPr lang="en-US" sz="1200" dirty="0" err="1" smtClean="0">
                <a:latin typeface="Times New Roman"/>
                <a:cs typeface="Times New Roman"/>
              </a:rPr>
              <a:t>bp</a:t>
            </a:r>
            <a:r>
              <a:rPr lang="en-US" sz="1200" dirty="0" smtClean="0">
                <a:latin typeface="Times New Roman"/>
                <a:cs typeface="Times New Roman"/>
              </a:rPr>
              <a:t> </a:t>
            </a:r>
            <a:r>
              <a:rPr lang="en-US" sz="1200" i="1" dirty="0" smtClean="0">
                <a:latin typeface="Times New Roman"/>
                <a:cs typeface="Times New Roman"/>
              </a:rPr>
              <a:t>D. </a:t>
            </a:r>
            <a:r>
              <a:rPr lang="en-US" sz="1200" i="1" dirty="0" err="1" smtClean="0">
                <a:latin typeface="Times New Roman"/>
                <a:cs typeface="Times New Roman"/>
              </a:rPr>
              <a:t>rotundata</a:t>
            </a:r>
            <a:r>
              <a:rPr lang="en-US" sz="1200" dirty="0" smtClean="0">
                <a:latin typeface="Times New Roman"/>
                <a:cs typeface="Times New Roman"/>
              </a:rPr>
              <a:t> genome sequence (without N) covered by the RAD-tags. (</a:t>
            </a:r>
            <a:r>
              <a:rPr lang="en-US" sz="1200" b="1" dirty="0" smtClean="0">
                <a:latin typeface="Times New Roman"/>
                <a:cs typeface="Times New Roman"/>
              </a:rPr>
              <a:t>c</a:t>
            </a:r>
            <a:r>
              <a:rPr lang="en-US" sz="1200" dirty="0" smtClean="0">
                <a:latin typeface="Times New Roman"/>
                <a:cs typeface="Times New Roman"/>
              </a:rPr>
              <a:t>) Average read depth at genomic regions in the reference genome aligned by the RAD-tags. Red and blue bars correspond to P1 and P2 parental lines, respectively, and black bars represent each of the 150 F1 individuals (1 to 150). Numbers at the top of each graph represent the mean values of parental and F1 lines for the corresponding variables. Numbers in parenthesis are values after the tags were filtered for quality.  </a:t>
            </a:r>
          </a:p>
          <a:p>
            <a:endParaRPr lang="en-US" sz="1200" dirty="0">
              <a:latin typeface="Times New Roman"/>
              <a:cs typeface="Times New Roman"/>
            </a:endParaRPr>
          </a:p>
          <a:p>
            <a:r>
              <a:rPr lang="en-US" sz="1200" b="1" dirty="0" smtClean="0">
                <a:latin typeface="Times New Roman"/>
                <a:cs typeface="Times New Roman"/>
              </a:rPr>
              <a:t>Genome coverage (%)</a:t>
            </a:r>
          </a:p>
          <a:p>
            <a:r>
              <a:rPr lang="en-US" sz="1200" dirty="0" smtClean="0">
                <a:latin typeface="Times New Roman"/>
                <a:cs typeface="Times New Roman"/>
              </a:rPr>
              <a:t>= [Genome size covered by RAD-tags </a:t>
            </a:r>
            <a:r>
              <a:rPr lang="en-US" altLang="ja-JP" sz="1200" dirty="0" smtClean="0">
                <a:latin typeface="Times New Roman"/>
                <a:cs typeface="Times New Roman"/>
              </a:rPr>
              <a:t>÷ Genome assembly size without N (504,129,274 </a:t>
            </a:r>
            <a:r>
              <a:rPr lang="en-US" altLang="ja-JP" sz="1200" dirty="0" err="1" smtClean="0">
                <a:latin typeface="Times New Roman"/>
                <a:cs typeface="Times New Roman"/>
              </a:rPr>
              <a:t>bp</a:t>
            </a:r>
            <a:r>
              <a:rPr lang="en-US" altLang="ja-JP" sz="1200" dirty="0" smtClean="0">
                <a:latin typeface="Times New Roman"/>
                <a:cs typeface="Times New Roman"/>
              </a:rPr>
              <a:t>)] × 100</a:t>
            </a:r>
            <a:r>
              <a:rPr lang="en-US" sz="1200" dirty="0" smtClean="0">
                <a:latin typeface="Times New Roman"/>
                <a:cs typeface="Times New Roman"/>
              </a:rPr>
              <a:t> </a:t>
            </a:r>
          </a:p>
          <a:p>
            <a:endParaRPr lang="en-US" sz="1200" dirty="0" smtClean="0">
              <a:latin typeface="Times New Roman"/>
              <a:cs typeface="Times New Roman"/>
            </a:endParaRPr>
          </a:p>
          <a:p>
            <a:r>
              <a:rPr lang="en-US" sz="1200" dirty="0" smtClean="0">
                <a:latin typeface="Times New Roman"/>
                <a:cs typeface="Times New Roman"/>
              </a:rPr>
              <a:t>Genome size covered by RAD-tags (P1 = 100,843,707 </a:t>
            </a:r>
            <a:r>
              <a:rPr lang="en-US" sz="1200" dirty="0" err="1" smtClean="0">
                <a:latin typeface="Times New Roman"/>
                <a:cs typeface="Times New Roman"/>
              </a:rPr>
              <a:t>bp</a:t>
            </a:r>
            <a:r>
              <a:rPr lang="en-US" sz="1200" dirty="0" smtClean="0">
                <a:latin typeface="Times New Roman"/>
                <a:cs typeface="Times New Roman"/>
              </a:rPr>
              <a:t>; P2 = 130,005,545 </a:t>
            </a:r>
            <a:r>
              <a:rPr lang="en-US" sz="1200" dirty="0" err="1" smtClean="0">
                <a:latin typeface="Times New Roman"/>
                <a:cs typeface="Times New Roman"/>
              </a:rPr>
              <a:t>bp</a:t>
            </a:r>
            <a:r>
              <a:rPr lang="en-US" sz="1200" dirty="0" smtClean="0">
                <a:latin typeface="Times New Roman"/>
                <a:cs typeface="Times New Roman"/>
              </a:rPr>
              <a:t>; F1 mean = 26,707,672 </a:t>
            </a:r>
            <a:r>
              <a:rPr lang="en-US" sz="1200" dirty="0" err="1" smtClean="0">
                <a:latin typeface="Times New Roman"/>
                <a:cs typeface="Times New Roman"/>
              </a:rPr>
              <a:t>bp</a:t>
            </a:r>
            <a:r>
              <a:rPr lang="en-US" sz="1200" dirty="0" smtClean="0">
                <a:latin typeface="Times New Roman"/>
                <a:cs typeface="Times New Roman"/>
              </a:rPr>
              <a:t>).</a:t>
            </a:r>
          </a:p>
          <a:p>
            <a:endParaRPr lang="en-US" sz="1200" dirty="0">
              <a:latin typeface="Times New Roman"/>
              <a:cs typeface="Times New Roman"/>
            </a:endParaRPr>
          </a:p>
          <a:p>
            <a:r>
              <a:rPr lang="en-US" sz="1200" b="1" dirty="0">
                <a:latin typeface="Times New Roman"/>
                <a:cs typeface="Times New Roman"/>
              </a:rPr>
              <a:t>R</a:t>
            </a:r>
            <a:r>
              <a:rPr lang="en-US" sz="1200" b="1" dirty="0" smtClean="0">
                <a:latin typeface="Times New Roman"/>
                <a:cs typeface="Times New Roman"/>
              </a:rPr>
              <a:t>ead depth</a:t>
            </a:r>
          </a:p>
          <a:p>
            <a:r>
              <a:rPr lang="en-US" sz="1200" dirty="0" smtClean="0">
                <a:latin typeface="Times New Roman"/>
                <a:cs typeface="Times New Roman"/>
              </a:rPr>
              <a:t>= [Total RAD-tag size in </a:t>
            </a:r>
            <a:r>
              <a:rPr lang="en-US" sz="1200" dirty="0" err="1" smtClean="0">
                <a:latin typeface="Times New Roman"/>
                <a:cs typeface="Times New Roman"/>
              </a:rPr>
              <a:t>bp</a:t>
            </a:r>
            <a:r>
              <a:rPr lang="en-US" sz="1200" dirty="0" smtClean="0">
                <a:latin typeface="Times New Roman"/>
                <a:cs typeface="Times New Roman"/>
              </a:rPr>
              <a:t> </a:t>
            </a:r>
            <a:r>
              <a:rPr lang="en-US" sz="1200" b="1" dirty="0" smtClean="0">
                <a:latin typeface="Times New Roman"/>
                <a:cs typeface="Times New Roman"/>
              </a:rPr>
              <a:t>(a)</a:t>
            </a:r>
            <a:r>
              <a:rPr lang="en-US" sz="1200" dirty="0">
                <a:latin typeface="Times New Roman"/>
                <a:cs typeface="Times New Roman"/>
              </a:rPr>
              <a:t>] </a:t>
            </a:r>
            <a:r>
              <a:rPr lang="en-US" altLang="ja-JP" sz="1200" dirty="0">
                <a:latin typeface="Times New Roman"/>
                <a:cs typeface="Times New Roman"/>
              </a:rPr>
              <a:t>÷</a:t>
            </a:r>
            <a:r>
              <a:rPr lang="en-US" sz="1200" dirty="0" smtClean="0">
                <a:latin typeface="Times New Roman"/>
                <a:cs typeface="Times New Roman"/>
              </a:rPr>
              <a:t> </a:t>
            </a:r>
            <a:r>
              <a:rPr lang="en-US" sz="1200" dirty="0">
                <a:latin typeface="Times New Roman"/>
                <a:cs typeface="Times New Roman"/>
              </a:rPr>
              <a:t>(Genome size covered by RAD-</a:t>
            </a:r>
            <a:r>
              <a:rPr lang="en-US" sz="1200" dirty="0" smtClean="0">
                <a:latin typeface="Times New Roman"/>
                <a:cs typeface="Times New Roman"/>
              </a:rPr>
              <a:t>tags in </a:t>
            </a:r>
            <a:r>
              <a:rPr lang="en-US" sz="1200" dirty="0" err="1" smtClean="0">
                <a:latin typeface="Times New Roman"/>
                <a:cs typeface="Times New Roman"/>
              </a:rPr>
              <a:t>bp</a:t>
            </a:r>
            <a:r>
              <a:rPr lang="en-US" sz="1200" dirty="0" smtClean="0">
                <a:latin typeface="Times New Roman"/>
                <a:cs typeface="Times New Roman"/>
              </a:rPr>
              <a:t>).     </a:t>
            </a:r>
            <a:endParaRPr lang="en-US" sz="1200" dirty="0">
              <a:latin typeface="Times New Roman"/>
              <a:cs typeface="Times New Roman"/>
            </a:endParaRPr>
          </a:p>
        </p:txBody>
      </p:sp>
      <p:sp>
        <p:nvSpPr>
          <p:cNvPr id="6" name="Rectangle 5"/>
          <p:cNvSpPr/>
          <p:nvPr/>
        </p:nvSpPr>
        <p:spPr>
          <a:xfrm>
            <a:off x="337486" y="323528"/>
            <a:ext cx="466782" cy="369332"/>
          </a:xfrm>
          <a:prstGeom prst="rect">
            <a:avLst/>
          </a:prstGeom>
        </p:spPr>
        <p:txBody>
          <a:bodyPr wrap="none">
            <a:spAutoFit/>
          </a:bodyPr>
          <a:lstStyle/>
          <a:p>
            <a:r>
              <a:rPr lang="en-US" b="1" dirty="0" smtClean="0">
                <a:latin typeface="Helvetica"/>
                <a:cs typeface="Helvetica"/>
              </a:rPr>
              <a:t>(a)</a:t>
            </a:r>
            <a:endParaRPr lang="en-US" b="1" dirty="0"/>
          </a:p>
        </p:txBody>
      </p:sp>
      <p:sp>
        <p:nvSpPr>
          <p:cNvPr id="7" name="Rectangle 6"/>
          <p:cNvSpPr/>
          <p:nvPr/>
        </p:nvSpPr>
        <p:spPr>
          <a:xfrm>
            <a:off x="276670" y="1943071"/>
            <a:ext cx="479406" cy="369332"/>
          </a:xfrm>
          <a:prstGeom prst="rect">
            <a:avLst/>
          </a:prstGeom>
        </p:spPr>
        <p:txBody>
          <a:bodyPr wrap="none">
            <a:spAutoFit/>
          </a:bodyPr>
          <a:lstStyle/>
          <a:p>
            <a:r>
              <a:rPr lang="en-US" b="1" dirty="0" smtClean="0">
                <a:latin typeface="Helvetica"/>
                <a:cs typeface="Helvetica"/>
              </a:rPr>
              <a:t>(b)</a:t>
            </a:r>
            <a:endParaRPr lang="en-US" b="1" dirty="0"/>
          </a:p>
        </p:txBody>
      </p:sp>
      <p:pic>
        <p:nvPicPr>
          <p:cNvPr id="1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46" b="18714"/>
          <a:stretch/>
        </p:blipFill>
        <p:spPr bwMode="auto">
          <a:xfrm>
            <a:off x="921792" y="611561"/>
            <a:ext cx="5675560" cy="14377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 name="テキスト ボックス 4"/>
          <p:cNvSpPr txBox="1"/>
          <p:nvPr/>
        </p:nvSpPr>
        <p:spPr>
          <a:xfrm rot="16200000">
            <a:off x="57562" y="1184932"/>
            <a:ext cx="1392962" cy="246221"/>
          </a:xfrm>
          <a:prstGeom prst="rect">
            <a:avLst/>
          </a:prstGeom>
          <a:noFill/>
        </p:spPr>
        <p:txBody>
          <a:bodyPr wrap="square" rtlCol="0">
            <a:spAutoFit/>
          </a:bodyPr>
          <a:lstStyle/>
          <a:p>
            <a:pPr algn="ctr"/>
            <a:r>
              <a:rPr kumimoji="1" lang="en-US" altLang="ja-JP" sz="1000" b="1" dirty="0" smtClean="0">
                <a:latin typeface="Helvetica"/>
                <a:cs typeface="Helvetica"/>
              </a:rPr>
              <a:t>Total size (Mb)</a:t>
            </a:r>
            <a:endParaRPr kumimoji="1" lang="ja-JP" altLang="en-US" sz="1000" b="1" dirty="0">
              <a:latin typeface="Helvetica"/>
              <a:cs typeface="Helvetica"/>
            </a:endParaRPr>
          </a:p>
        </p:txBody>
      </p:sp>
      <p:sp>
        <p:nvSpPr>
          <p:cNvPr id="17" name="テキスト ボックス 2"/>
          <p:cNvSpPr txBox="1"/>
          <p:nvPr/>
        </p:nvSpPr>
        <p:spPr>
          <a:xfrm>
            <a:off x="3367236" y="469286"/>
            <a:ext cx="2366020" cy="646331"/>
          </a:xfrm>
          <a:prstGeom prst="rect">
            <a:avLst/>
          </a:prstGeom>
          <a:noFill/>
        </p:spPr>
        <p:txBody>
          <a:bodyPr wrap="square" rtlCol="0">
            <a:spAutoFit/>
          </a:bodyPr>
          <a:lstStyle/>
          <a:p>
            <a:pPr>
              <a:tabLst>
                <a:tab pos="1211263" algn="r"/>
                <a:tab pos="1254125" algn="l"/>
                <a:tab pos="1344613" algn="l"/>
              </a:tabLst>
            </a:pPr>
            <a:r>
              <a:rPr kumimoji="1" lang="en-US" altLang="ja-JP" sz="900" dirty="0" smtClean="0">
                <a:latin typeface="Helvetica"/>
                <a:cs typeface="Helvetica"/>
              </a:rPr>
              <a:t>P1 = 796.47 Mb (280.85 Mb)</a:t>
            </a:r>
          </a:p>
          <a:p>
            <a:pPr>
              <a:tabLst>
                <a:tab pos="1211263" algn="r"/>
                <a:tab pos="1254125" algn="l"/>
                <a:tab pos="1344613" algn="l"/>
              </a:tabLst>
            </a:pPr>
            <a:r>
              <a:rPr lang="en-US" altLang="ja-JP" sz="900" dirty="0" smtClean="0">
                <a:latin typeface="Helvetica"/>
                <a:cs typeface="Helvetica"/>
              </a:rPr>
              <a:t>P2 = 848.94 Mb (304.70 Mb)</a:t>
            </a:r>
          </a:p>
          <a:p>
            <a:pPr>
              <a:tabLst>
                <a:tab pos="1211263" algn="r"/>
                <a:tab pos="1254125" algn="l"/>
                <a:tab pos="1344613" algn="l"/>
              </a:tabLst>
            </a:pPr>
            <a:r>
              <a:rPr lang="en-US" altLang="ja-JP" sz="900" dirty="0" smtClean="0">
                <a:latin typeface="Helvetica"/>
                <a:cs typeface="Helvetica"/>
              </a:rPr>
              <a:t>P1 and P2 mean = 822.71 Mb (292.77 Mb) </a:t>
            </a:r>
          </a:p>
          <a:p>
            <a:pPr>
              <a:tabLst>
                <a:tab pos="1211263" algn="r"/>
                <a:tab pos="1254125" algn="l"/>
                <a:tab pos="1344613" algn="l"/>
              </a:tabLst>
            </a:pPr>
            <a:r>
              <a:rPr kumimoji="1" lang="en-US" altLang="ja-JP" sz="900" dirty="0" smtClean="0">
                <a:latin typeface="Helvetica"/>
                <a:cs typeface="Helvetica"/>
              </a:rPr>
              <a:t>F1 (mean) = 250.40 Mb (105.93 Mb)</a:t>
            </a:r>
            <a:endParaRPr kumimoji="1" lang="ja-JP" altLang="en-US" sz="900" dirty="0">
              <a:latin typeface="Helvetica"/>
              <a:cs typeface="Helvetica"/>
            </a:endParaRPr>
          </a:p>
        </p:txBody>
      </p:sp>
      <p:pic>
        <p:nvPicPr>
          <p:cNvPr id="18"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3748" b="19809"/>
          <a:stretch/>
        </p:blipFill>
        <p:spPr bwMode="auto">
          <a:xfrm>
            <a:off x="998736" y="2167766"/>
            <a:ext cx="5598616" cy="1421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9" name="テキスト ボックス 4"/>
          <p:cNvSpPr txBox="1"/>
          <p:nvPr/>
        </p:nvSpPr>
        <p:spPr>
          <a:xfrm rot="16200000">
            <a:off x="39769" y="2710096"/>
            <a:ext cx="1512168" cy="246221"/>
          </a:xfrm>
          <a:prstGeom prst="rect">
            <a:avLst/>
          </a:prstGeom>
          <a:noFill/>
        </p:spPr>
        <p:txBody>
          <a:bodyPr wrap="square" rtlCol="0">
            <a:spAutoFit/>
          </a:bodyPr>
          <a:lstStyle/>
          <a:p>
            <a:pPr algn="ctr"/>
            <a:r>
              <a:rPr kumimoji="1" lang="en-US" altLang="ja-JP" sz="1000" b="1" dirty="0" smtClean="0">
                <a:latin typeface="Helvetica"/>
                <a:cs typeface="Helvetica"/>
              </a:rPr>
              <a:t>Genome coverage (%)</a:t>
            </a:r>
            <a:endParaRPr kumimoji="1" lang="ja-JP" altLang="en-US" sz="1000" b="1" dirty="0">
              <a:latin typeface="Helvetica"/>
              <a:cs typeface="Helvetica"/>
            </a:endParaRPr>
          </a:p>
        </p:txBody>
      </p:sp>
      <p:sp>
        <p:nvSpPr>
          <p:cNvPr id="21" name="テキスト ボックス 2"/>
          <p:cNvSpPr txBox="1"/>
          <p:nvPr/>
        </p:nvSpPr>
        <p:spPr>
          <a:xfrm>
            <a:off x="3367236" y="2221138"/>
            <a:ext cx="2222004" cy="646331"/>
          </a:xfrm>
          <a:prstGeom prst="rect">
            <a:avLst/>
          </a:prstGeom>
          <a:noFill/>
        </p:spPr>
        <p:txBody>
          <a:bodyPr wrap="square" rtlCol="0">
            <a:spAutoFit/>
          </a:bodyPr>
          <a:lstStyle/>
          <a:p>
            <a:pPr>
              <a:tabLst>
                <a:tab pos="1211263" algn="r"/>
                <a:tab pos="1254125" algn="l"/>
                <a:tab pos="1344613" algn="l"/>
              </a:tabLst>
            </a:pPr>
            <a:r>
              <a:rPr kumimoji="1" lang="en-US" altLang="ja-JP" sz="900" dirty="0" smtClean="0">
                <a:latin typeface="Helvetica"/>
                <a:cs typeface="Helvetica"/>
              </a:rPr>
              <a:t>P1 = 20.0% (9.2%)</a:t>
            </a:r>
          </a:p>
          <a:p>
            <a:pPr>
              <a:tabLst>
                <a:tab pos="1211263" algn="r"/>
                <a:tab pos="1254125" algn="l"/>
                <a:tab pos="1344613" algn="l"/>
              </a:tabLst>
            </a:pPr>
            <a:r>
              <a:rPr lang="en-US" altLang="ja-JP" sz="900" dirty="0" smtClean="0">
                <a:latin typeface="Helvetica"/>
                <a:cs typeface="Helvetica"/>
              </a:rPr>
              <a:t>P2 = 25.8% (12.1%)</a:t>
            </a:r>
          </a:p>
          <a:p>
            <a:pPr>
              <a:tabLst>
                <a:tab pos="1211263" algn="r"/>
                <a:tab pos="1254125" algn="l"/>
                <a:tab pos="1344613" algn="l"/>
              </a:tabLst>
            </a:pPr>
            <a:r>
              <a:rPr lang="en-US" altLang="ja-JP" sz="900" dirty="0">
                <a:latin typeface="Helvetica"/>
                <a:cs typeface="Helvetica"/>
              </a:rPr>
              <a:t>P1 and P2 mean = </a:t>
            </a:r>
            <a:r>
              <a:rPr lang="en-US" altLang="ja-JP" sz="900" dirty="0" smtClean="0">
                <a:latin typeface="Helvetica"/>
                <a:cs typeface="Helvetica"/>
              </a:rPr>
              <a:t>22.9% (10.6%) </a:t>
            </a:r>
            <a:endParaRPr lang="en-US" altLang="ja-JP" sz="900" dirty="0">
              <a:latin typeface="Helvetica"/>
              <a:cs typeface="Helvetica"/>
            </a:endParaRPr>
          </a:p>
          <a:p>
            <a:pPr>
              <a:tabLst>
                <a:tab pos="1211263" algn="r"/>
                <a:tab pos="1254125" algn="l"/>
                <a:tab pos="1344613" algn="l"/>
              </a:tabLst>
            </a:pPr>
            <a:r>
              <a:rPr kumimoji="1" lang="en-US" altLang="ja-JP" sz="900" dirty="0" smtClean="0">
                <a:latin typeface="Helvetica"/>
                <a:cs typeface="Helvetica"/>
              </a:rPr>
              <a:t>F1 (mean) = 5.3% (2.9%)</a:t>
            </a:r>
            <a:endParaRPr kumimoji="1" lang="ja-JP" altLang="en-US" sz="900" dirty="0">
              <a:latin typeface="Helvetica"/>
              <a:cs typeface="Helvetica"/>
            </a:endParaRPr>
          </a:p>
        </p:txBody>
      </p:sp>
      <p:pic>
        <p:nvPicPr>
          <p:cNvPr id="22"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l="3813" b="19717"/>
          <a:stretch/>
        </p:blipFill>
        <p:spPr bwMode="auto">
          <a:xfrm>
            <a:off x="992688" y="4114398"/>
            <a:ext cx="5598616" cy="14231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3" name="テキスト ボックス 4"/>
          <p:cNvSpPr txBox="1"/>
          <p:nvPr/>
        </p:nvSpPr>
        <p:spPr>
          <a:xfrm rot="16200000">
            <a:off x="124512" y="4738867"/>
            <a:ext cx="1385160" cy="246221"/>
          </a:xfrm>
          <a:prstGeom prst="rect">
            <a:avLst/>
          </a:prstGeom>
          <a:noFill/>
        </p:spPr>
        <p:txBody>
          <a:bodyPr wrap="square" rtlCol="0">
            <a:spAutoFit/>
          </a:bodyPr>
          <a:lstStyle/>
          <a:p>
            <a:pPr algn="ctr"/>
            <a:r>
              <a:rPr kumimoji="1" lang="en-US" altLang="ja-JP" sz="1000" b="1" dirty="0" smtClean="0">
                <a:latin typeface="Helvetica"/>
                <a:cs typeface="Helvetica"/>
              </a:rPr>
              <a:t>Read depth</a:t>
            </a:r>
            <a:endParaRPr kumimoji="1" lang="ja-JP" altLang="en-US" sz="1000" b="1" dirty="0">
              <a:latin typeface="Helvetica"/>
              <a:cs typeface="Helvetica"/>
            </a:endParaRPr>
          </a:p>
        </p:txBody>
      </p:sp>
      <p:sp>
        <p:nvSpPr>
          <p:cNvPr id="24" name="Rectangle 23"/>
          <p:cNvSpPr/>
          <p:nvPr/>
        </p:nvSpPr>
        <p:spPr>
          <a:xfrm>
            <a:off x="337486" y="3960030"/>
            <a:ext cx="466782" cy="369332"/>
          </a:xfrm>
          <a:prstGeom prst="rect">
            <a:avLst/>
          </a:prstGeom>
        </p:spPr>
        <p:txBody>
          <a:bodyPr wrap="none">
            <a:spAutoFit/>
          </a:bodyPr>
          <a:lstStyle/>
          <a:p>
            <a:r>
              <a:rPr lang="en-US" b="1" dirty="0" smtClean="0">
                <a:latin typeface="Helvetica"/>
                <a:cs typeface="Helvetica"/>
              </a:rPr>
              <a:t>(c)</a:t>
            </a:r>
            <a:endParaRPr lang="en-US" b="1" dirty="0"/>
          </a:p>
        </p:txBody>
      </p:sp>
      <p:sp>
        <p:nvSpPr>
          <p:cNvPr id="26" name="テキスト ボックス 2"/>
          <p:cNvSpPr txBox="1"/>
          <p:nvPr/>
        </p:nvSpPr>
        <p:spPr>
          <a:xfrm>
            <a:off x="3367236" y="3781251"/>
            <a:ext cx="2294012" cy="646331"/>
          </a:xfrm>
          <a:prstGeom prst="rect">
            <a:avLst/>
          </a:prstGeom>
          <a:noFill/>
        </p:spPr>
        <p:txBody>
          <a:bodyPr wrap="square" rtlCol="0">
            <a:spAutoFit/>
          </a:bodyPr>
          <a:lstStyle/>
          <a:p>
            <a:pPr>
              <a:tabLst>
                <a:tab pos="1211263" algn="r"/>
                <a:tab pos="1254125" algn="l"/>
                <a:tab pos="1344613" algn="l"/>
              </a:tabLst>
            </a:pPr>
            <a:r>
              <a:rPr kumimoji="1" lang="en-US" altLang="ja-JP" sz="900" dirty="0" smtClean="0">
                <a:latin typeface="Helvetica"/>
                <a:cs typeface="Helvetica"/>
              </a:rPr>
              <a:t>P1 = 7.9</a:t>
            </a:r>
            <a:r>
              <a:rPr lang="en-US" altLang="ja-JP" sz="900" dirty="0">
                <a:latin typeface="Helvetica"/>
                <a:cs typeface="Helvetica"/>
              </a:rPr>
              <a:t>× </a:t>
            </a:r>
            <a:r>
              <a:rPr kumimoji="1" lang="en-US" altLang="ja-JP" sz="900" dirty="0" smtClean="0">
                <a:latin typeface="Helvetica"/>
                <a:cs typeface="Helvetica"/>
              </a:rPr>
              <a:t>(6.1</a:t>
            </a:r>
            <a:r>
              <a:rPr lang="en-US" altLang="ja-JP" sz="900" dirty="0">
                <a:latin typeface="Helvetica"/>
                <a:cs typeface="Helvetica"/>
              </a:rPr>
              <a:t>×</a:t>
            </a:r>
            <a:r>
              <a:rPr kumimoji="1" lang="en-US" altLang="ja-JP" sz="900" dirty="0" smtClean="0">
                <a:latin typeface="Helvetica"/>
                <a:cs typeface="Helvetica"/>
              </a:rPr>
              <a:t>)</a:t>
            </a:r>
          </a:p>
          <a:p>
            <a:pPr>
              <a:tabLst>
                <a:tab pos="1211263" algn="r"/>
                <a:tab pos="1254125" algn="l"/>
                <a:tab pos="1344613" algn="l"/>
              </a:tabLst>
            </a:pPr>
            <a:r>
              <a:rPr lang="en-US" altLang="ja-JP" sz="900" dirty="0" smtClean="0">
                <a:latin typeface="Helvetica"/>
                <a:cs typeface="Helvetica"/>
              </a:rPr>
              <a:t>P2 = </a:t>
            </a:r>
            <a:r>
              <a:rPr lang="en-US" altLang="ja-JP" sz="900" dirty="0">
                <a:latin typeface="Helvetica"/>
                <a:cs typeface="Helvetica"/>
              </a:rPr>
              <a:t>6.5× </a:t>
            </a:r>
            <a:r>
              <a:rPr lang="en-US" altLang="ja-JP" sz="900" dirty="0" smtClean="0">
                <a:latin typeface="Helvetica"/>
                <a:cs typeface="Helvetica"/>
              </a:rPr>
              <a:t>(</a:t>
            </a:r>
            <a:r>
              <a:rPr lang="en-US" altLang="ja-JP" sz="900" dirty="0">
                <a:latin typeface="Helvetica"/>
                <a:cs typeface="Helvetica"/>
              </a:rPr>
              <a:t>5.0×)</a:t>
            </a:r>
            <a:endParaRPr lang="en-US" altLang="ja-JP" sz="900" dirty="0" smtClean="0">
              <a:latin typeface="Helvetica"/>
              <a:cs typeface="Helvetica"/>
            </a:endParaRPr>
          </a:p>
          <a:p>
            <a:pPr>
              <a:tabLst>
                <a:tab pos="1211263" algn="r"/>
                <a:tab pos="1254125" algn="l"/>
                <a:tab pos="1344613" algn="l"/>
              </a:tabLst>
            </a:pPr>
            <a:r>
              <a:rPr lang="en-US" altLang="ja-JP" sz="900" dirty="0">
                <a:latin typeface="Helvetica"/>
                <a:cs typeface="Helvetica"/>
              </a:rPr>
              <a:t>P1 and P2 mean = </a:t>
            </a:r>
            <a:r>
              <a:rPr lang="en-US" altLang="ja-JP" sz="900" dirty="0" smtClean="0">
                <a:latin typeface="Helvetica"/>
                <a:cs typeface="Helvetica"/>
              </a:rPr>
              <a:t>7.2</a:t>
            </a:r>
            <a:r>
              <a:rPr lang="en-US" altLang="ja-JP" sz="900" dirty="0">
                <a:latin typeface="Helvetica"/>
                <a:cs typeface="Helvetica"/>
              </a:rPr>
              <a:t>×</a:t>
            </a:r>
            <a:r>
              <a:rPr lang="en-US" altLang="ja-JP" sz="900" dirty="0" smtClean="0">
                <a:latin typeface="Helvetica"/>
                <a:cs typeface="Helvetica"/>
              </a:rPr>
              <a:t> (5.5×) </a:t>
            </a:r>
            <a:endParaRPr lang="en-US" altLang="ja-JP" sz="900" dirty="0">
              <a:latin typeface="Helvetica"/>
              <a:cs typeface="Helvetica"/>
            </a:endParaRPr>
          </a:p>
          <a:p>
            <a:pPr>
              <a:tabLst>
                <a:tab pos="1211263" algn="r"/>
                <a:tab pos="1254125" algn="l"/>
                <a:tab pos="1344613" algn="l"/>
              </a:tabLst>
            </a:pPr>
            <a:r>
              <a:rPr kumimoji="1" lang="en-US" altLang="ja-JP" sz="900" dirty="0" smtClean="0">
                <a:latin typeface="Helvetica"/>
                <a:cs typeface="Helvetica"/>
              </a:rPr>
              <a:t>F1 (mean)= 9.8</a:t>
            </a:r>
            <a:r>
              <a:rPr lang="en-US" altLang="ja-JP" sz="900" dirty="0">
                <a:latin typeface="Helvetica"/>
                <a:cs typeface="Helvetica"/>
              </a:rPr>
              <a:t>×</a:t>
            </a:r>
            <a:r>
              <a:rPr kumimoji="1" lang="en-US" altLang="ja-JP" sz="900" dirty="0" smtClean="0">
                <a:latin typeface="Helvetica"/>
                <a:cs typeface="Helvetica"/>
              </a:rPr>
              <a:t> (7.4</a:t>
            </a:r>
            <a:r>
              <a:rPr lang="en-US" altLang="ja-JP" sz="900" dirty="0">
                <a:latin typeface="Helvetica"/>
                <a:cs typeface="Helvetica"/>
              </a:rPr>
              <a:t>×</a:t>
            </a:r>
            <a:r>
              <a:rPr kumimoji="1" lang="en-US" altLang="ja-JP" sz="900" dirty="0" smtClean="0">
                <a:latin typeface="Helvetica"/>
                <a:cs typeface="Helvetica"/>
              </a:rPr>
              <a:t>)</a:t>
            </a:r>
            <a:endParaRPr kumimoji="1" lang="ja-JP" altLang="en-US" sz="900" dirty="0">
              <a:latin typeface="Helvetica"/>
              <a:cs typeface="Helvetica"/>
            </a:endParaRPr>
          </a:p>
        </p:txBody>
      </p:sp>
    </p:spTree>
    <p:extLst>
      <p:ext uri="{BB962C8B-B14F-4D97-AF65-F5344CB8AC3E}">
        <p14:creationId xmlns:p14="http://schemas.microsoft.com/office/powerpoint/2010/main" val="3915024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2" name="直線矢印コネクタ 267"/>
          <p:cNvCxnSpPr/>
          <p:nvPr/>
        </p:nvCxnSpPr>
        <p:spPr bwMode="auto">
          <a:xfrm flipH="1">
            <a:off x="3703298" y="2843808"/>
            <a:ext cx="1698" cy="257894"/>
          </a:xfrm>
          <a:prstGeom prst="straightConnector1">
            <a:avLst/>
          </a:prstGeom>
          <a:ln w="76200" cmpd="sng">
            <a:solidFill>
              <a:schemeClr val="tx1"/>
            </a:solidFill>
            <a:tailEnd type="triangle" w="med" len="sm"/>
          </a:ln>
          <a:effectLst/>
        </p:spPr>
        <p:style>
          <a:lnRef idx="2">
            <a:schemeClr val="accent1"/>
          </a:lnRef>
          <a:fillRef idx="0">
            <a:schemeClr val="accent1"/>
          </a:fillRef>
          <a:effectRef idx="1">
            <a:schemeClr val="accent1"/>
          </a:effectRef>
          <a:fontRef idx="minor">
            <a:schemeClr val="tx1"/>
          </a:fontRef>
        </p:style>
      </p:cxnSp>
      <p:sp>
        <p:nvSpPr>
          <p:cNvPr id="116" name="テキスト ボックス 51"/>
          <p:cNvSpPr txBox="1">
            <a:spLocks noChangeArrowheads="1"/>
          </p:cNvSpPr>
          <p:nvPr/>
        </p:nvSpPr>
        <p:spPr bwMode="auto">
          <a:xfrm>
            <a:off x="829036" y="7011729"/>
            <a:ext cx="5481202" cy="276999"/>
          </a:xfrm>
          <a:prstGeom prst="rect">
            <a:avLst/>
          </a:prstGeom>
          <a:noFill/>
          <a:ln w="9525">
            <a:solidFill>
              <a:srgbClr val="000000"/>
            </a:solidFill>
            <a:miter lim="800000"/>
            <a:headEnd/>
            <a:tailEnd/>
          </a:ln>
        </p:spPr>
        <p:txBody>
          <a:bodyPr wrap="square">
            <a:prstTxWarp prst="textNoShape">
              <a:avLst/>
            </a:prstTxWarp>
            <a:spAutoFit/>
          </a:bodyPr>
          <a:lstStyle/>
          <a:p>
            <a:pPr algn="ctr"/>
            <a:r>
              <a:rPr lang="en-US" altLang="ja-JP" sz="1200" b="1" dirty="0" smtClean="0">
                <a:latin typeface="Helvetica"/>
                <a:ea typeface="Helvetica CY" pitchFamily="-1" charset="-52"/>
                <a:cs typeface="Helvetica"/>
              </a:rPr>
              <a:t>Linkage Mapping</a:t>
            </a:r>
            <a:endParaRPr lang="ja-JP" altLang="en-US" sz="1200" b="1" dirty="0">
              <a:latin typeface="Helvetica"/>
              <a:ea typeface="Helvetica CY" pitchFamily="-1" charset="-52"/>
              <a:cs typeface="Helvetica"/>
            </a:endParaRPr>
          </a:p>
        </p:txBody>
      </p:sp>
      <p:sp>
        <p:nvSpPr>
          <p:cNvPr id="233" name="テキスト ボックス 51"/>
          <p:cNvSpPr txBox="1">
            <a:spLocks noChangeArrowheads="1"/>
          </p:cNvSpPr>
          <p:nvPr/>
        </p:nvSpPr>
        <p:spPr bwMode="auto">
          <a:xfrm>
            <a:off x="101600" y="7288872"/>
            <a:ext cx="6646333" cy="1569660"/>
          </a:xfrm>
          <a:prstGeom prst="rect">
            <a:avLst/>
          </a:prstGeom>
          <a:noFill/>
          <a:ln w="9525">
            <a:noFill/>
            <a:miter lim="800000"/>
            <a:headEnd/>
            <a:tailEnd/>
          </a:ln>
        </p:spPr>
        <p:txBody>
          <a:bodyPr wrap="square">
            <a:prstTxWarp prst="textNoShape">
              <a:avLst/>
            </a:prstTxWarp>
            <a:spAutoFit/>
          </a:bodyPr>
          <a:lstStyle/>
          <a:p>
            <a:r>
              <a:rPr lang="en-US" sz="1200" b="1" dirty="0" smtClean="0">
                <a:latin typeface="Times New Roman"/>
                <a:cs typeface="Times New Roman"/>
              </a:rPr>
              <a:t>Figure S8.</a:t>
            </a:r>
            <a:r>
              <a:rPr lang="en-US" sz="1200" dirty="0" smtClean="0">
                <a:latin typeface="Times New Roman"/>
                <a:cs typeface="Times New Roman"/>
              </a:rPr>
              <a:t> A </a:t>
            </a:r>
            <a:r>
              <a:rPr lang="en-US" sz="1200" dirty="0">
                <a:latin typeface="Times New Roman"/>
                <a:cs typeface="Times New Roman"/>
              </a:rPr>
              <a:t>schematic diagram for </a:t>
            </a:r>
            <a:r>
              <a:rPr lang="en-US" sz="1200" dirty="0" smtClean="0">
                <a:latin typeface="Times New Roman"/>
                <a:cs typeface="Times New Roman"/>
              </a:rPr>
              <a:t>selecting the P1-heterozygous markers used for </a:t>
            </a:r>
            <a:r>
              <a:rPr lang="en-US" sz="1200" dirty="0">
                <a:latin typeface="Times New Roman"/>
                <a:cs typeface="Times New Roman"/>
              </a:rPr>
              <a:t>constructing </a:t>
            </a:r>
            <a:r>
              <a:rPr lang="en-US" sz="1200" dirty="0" smtClean="0">
                <a:latin typeface="Times New Roman"/>
                <a:cs typeface="Times New Roman"/>
              </a:rPr>
              <a:t>the P1-Map. (</a:t>
            </a:r>
            <a:r>
              <a:rPr lang="en-US" sz="1200" b="1" dirty="0">
                <a:latin typeface="Times New Roman"/>
                <a:cs typeface="Times New Roman"/>
              </a:rPr>
              <a:t>a</a:t>
            </a:r>
            <a:r>
              <a:rPr lang="en-US" sz="1200" dirty="0">
                <a:latin typeface="Times New Roman"/>
                <a:cs typeface="Times New Roman"/>
              </a:rPr>
              <a:t>) RAD-tags generated for P1 and P2 </a:t>
            </a:r>
            <a:r>
              <a:rPr lang="en-US" sz="1200" dirty="0" smtClean="0">
                <a:latin typeface="Times New Roman"/>
                <a:cs typeface="Times New Roman"/>
              </a:rPr>
              <a:t>parental lines </a:t>
            </a:r>
            <a:r>
              <a:rPr lang="en-US" sz="1200" dirty="0">
                <a:latin typeface="Times New Roman"/>
                <a:cs typeface="Times New Roman"/>
              </a:rPr>
              <a:t>were aligned to </a:t>
            </a:r>
            <a:r>
              <a:rPr lang="en-US" sz="1200" i="1" dirty="0">
                <a:latin typeface="Times New Roman"/>
                <a:cs typeface="Times New Roman"/>
              </a:rPr>
              <a:t>D. </a:t>
            </a:r>
            <a:r>
              <a:rPr lang="en-US" sz="1200" i="1" dirty="0" err="1">
                <a:latin typeface="Times New Roman"/>
                <a:cs typeface="Times New Roman"/>
              </a:rPr>
              <a:t>rotundata</a:t>
            </a:r>
            <a:r>
              <a:rPr lang="en-US" sz="1200" dirty="0">
                <a:latin typeface="Times New Roman"/>
                <a:cs typeface="Times New Roman"/>
              </a:rPr>
              <a:t> scaffold sequences and </a:t>
            </a:r>
            <a:r>
              <a:rPr lang="en-US" sz="1200" dirty="0" smtClean="0">
                <a:latin typeface="Times New Roman"/>
                <a:cs typeface="Times New Roman"/>
              </a:rPr>
              <a:t>regions heterozygous </a:t>
            </a:r>
            <a:r>
              <a:rPr lang="en-US" sz="1200" dirty="0">
                <a:latin typeface="Times New Roman"/>
                <a:cs typeface="Times New Roman"/>
              </a:rPr>
              <a:t>in </a:t>
            </a:r>
            <a:r>
              <a:rPr lang="en-US" sz="1200" dirty="0" smtClean="0">
                <a:latin typeface="Times New Roman"/>
                <a:cs typeface="Times New Roman"/>
              </a:rPr>
              <a:t>P1 </a:t>
            </a:r>
            <a:r>
              <a:rPr lang="en-US" sz="1200" dirty="0">
                <a:latin typeface="Times New Roman"/>
                <a:cs typeface="Times New Roman"/>
              </a:rPr>
              <a:t>but homozygous in P2 (P1-</a:t>
            </a:r>
            <a:r>
              <a:rPr lang="en-US" sz="1200" dirty="0" smtClean="0">
                <a:latin typeface="Times New Roman"/>
                <a:cs typeface="Times New Roman"/>
              </a:rPr>
              <a:t>heterozygous SNPs)</a:t>
            </a:r>
            <a:r>
              <a:rPr lang="en-US" sz="1200" dirty="0">
                <a:latin typeface="Times New Roman"/>
                <a:cs typeface="Times New Roman"/>
              </a:rPr>
              <a:t>, as well as tags only present in P1 (presence/absence) were identified for use as markers.  (</a:t>
            </a:r>
            <a:r>
              <a:rPr lang="en-US" sz="1200" b="1" dirty="0">
                <a:latin typeface="Times New Roman"/>
                <a:cs typeface="Times New Roman"/>
              </a:rPr>
              <a:t>b</a:t>
            </a:r>
            <a:r>
              <a:rPr lang="en-US" sz="1200" dirty="0">
                <a:latin typeface="Times New Roman"/>
                <a:cs typeface="Times New Roman"/>
              </a:rPr>
              <a:t>)  The segregation of the markers was checked in </a:t>
            </a:r>
            <a:r>
              <a:rPr lang="en-US" sz="1200" dirty="0" smtClean="0">
                <a:latin typeface="Times New Roman"/>
                <a:cs typeface="Times New Roman"/>
              </a:rPr>
              <a:t>the F1 </a:t>
            </a:r>
            <a:r>
              <a:rPr lang="en-US" sz="1200" dirty="0">
                <a:latin typeface="Times New Roman"/>
                <a:cs typeface="Times New Roman"/>
              </a:rPr>
              <a:t>progeny obtained from the cross between P1 and </a:t>
            </a:r>
            <a:r>
              <a:rPr lang="en-US" sz="1200" dirty="0" smtClean="0">
                <a:latin typeface="Times New Roman"/>
                <a:cs typeface="Times New Roman"/>
              </a:rPr>
              <a:t>P2, </a:t>
            </a:r>
            <a:r>
              <a:rPr lang="en-US" sz="1200" dirty="0">
                <a:latin typeface="Times New Roman"/>
                <a:cs typeface="Times New Roman"/>
              </a:rPr>
              <a:t>and </a:t>
            </a:r>
            <a:r>
              <a:rPr lang="en-US" sz="1200" dirty="0" smtClean="0">
                <a:latin typeface="Times New Roman"/>
                <a:cs typeface="Times New Roman"/>
              </a:rPr>
              <a:t>those markers that confirmed to 1:1 segregation were used </a:t>
            </a:r>
            <a:r>
              <a:rPr lang="en-US" sz="1200" dirty="0">
                <a:latin typeface="Times New Roman"/>
                <a:cs typeface="Times New Roman"/>
              </a:rPr>
              <a:t>for linkage mapping </a:t>
            </a:r>
            <a:r>
              <a:rPr lang="en-US" sz="1200" dirty="0" smtClean="0">
                <a:latin typeface="Times New Roman"/>
                <a:cs typeface="Times New Roman"/>
              </a:rPr>
              <a:t>to generate P1</a:t>
            </a:r>
            <a:r>
              <a:rPr lang="en-US" sz="1200" dirty="0">
                <a:latin typeface="Times New Roman"/>
                <a:cs typeface="Times New Roman"/>
              </a:rPr>
              <a:t>-</a:t>
            </a:r>
            <a:r>
              <a:rPr lang="en-US" sz="1200" dirty="0" smtClean="0">
                <a:latin typeface="Times New Roman"/>
                <a:cs typeface="Times New Roman"/>
              </a:rPr>
              <a:t>Map. A </a:t>
            </a:r>
            <a:r>
              <a:rPr lang="en-US" sz="1200" dirty="0">
                <a:latin typeface="Times New Roman"/>
                <a:cs typeface="Times New Roman"/>
              </a:rPr>
              <a:t>similar procedure was followed for detecting P2</a:t>
            </a:r>
            <a:r>
              <a:rPr lang="en-US" sz="1200" dirty="0" smtClean="0">
                <a:latin typeface="Times New Roman"/>
                <a:cs typeface="Times New Roman"/>
              </a:rPr>
              <a:t>-heterozygous</a:t>
            </a:r>
            <a:r>
              <a:rPr lang="en-US" altLang="ja-JP" sz="1200" dirty="0" smtClean="0">
                <a:latin typeface="Times New Roman"/>
                <a:cs typeface="Times New Roman"/>
              </a:rPr>
              <a:t> markers</a:t>
            </a:r>
            <a:r>
              <a:rPr lang="en-US" sz="1200" dirty="0" smtClean="0">
                <a:latin typeface="Times New Roman"/>
                <a:cs typeface="Times New Roman"/>
              </a:rPr>
              <a:t> </a:t>
            </a:r>
            <a:r>
              <a:rPr lang="en-US" sz="1200" dirty="0">
                <a:latin typeface="Times New Roman"/>
                <a:cs typeface="Times New Roman"/>
              </a:rPr>
              <a:t>and </a:t>
            </a:r>
            <a:r>
              <a:rPr lang="en-US" sz="1200" dirty="0" smtClean="0">
                <a:latin typeface="Times New Roman"/>
                <a:cs typeface="Times New Roman"/>
              </a:rPr>
              <a:t>for constructing P2-Map. A total of 1,326 and 1,272 P1-and P2-heterozygous markers were selected, respectively (</a:t>
            </a:r>
            <a:r>
              <a:rPr lang="en-US" sz="1200" b="1" dirty="0" smtClean="0">
                <a:latin typeface="Times New Roman"/>
                <a:cs typeface="Times New Roman"/>
              </a:rPr>
              <a:t>Table S7</a:t>
            </a:r>
            <a:r>
              <a:rPr lang="en-US" sz="1200" dirty="0" smtClean="0">
                <a:latin typeface="Times New Roman"/>
                <a:cs typeface="Times New Roman"/>
              </a:rPr>
              <a:t>).</a:t>
            </a:r>
            <a:endParaRPr lang="en-US" sz="1200" dirty="0">
              <a:latin typeface="Times New Roman"/>
              <a:cs typeface="Times New Roman"/>
            </a:endParaRPr>
          </a:p>
        </p:txBody>
      </p:sp>
      <p:sp>
        <p:nvSpPr>
          <p:cNvPr id="235" name="Rectangle 234"/>
          <p:cNvSpPr/>
          <p:nvPr/>
        </p:nvSpPr>
        <p:spPr>
          <a:xfrm>
            <a:off x="362254" y="83062"/>
            <a:ext cx="466782" cy="369332"/>
          </a:xfrm>
          <a:prstGeom prst="rect">
            <a:avLst/>
          </a:prstGeom>
        </p:spPr>
        <p:txBody>
          <a:bodyPr wrap="none">
            <a:spAutoFit/>
          </a:bodyPr>
          <a:lstStyle/>
          <a:p>
            <a:r>
              <a:rPr lang="en-US" b="1" dirty="0" smtClean="0">
                <a:latin typeface="Helvetica"/>
                <a:cs typeface="Helvetica"/>
              </a:rPr>
              <a:t>(a)</a:t>
            </a:r>
            <a:endParaRPr lang="en-US" b="1" dirty="0">
              <a:latin typeface="Helvetica"/>
              <a:cs typeface="Helvetica"/>
            </a:endParaRPr>
          </a:p>
        </p:txBody>
      </p:sp>
      <p:sp>
        <p:nvSpPr>
          <p:cNvPr id="236" name="Rectangle 235"/>
          <p:cNvSpPr/>
          <p:nvPr/>
        </p:nvSpPr>
        <p:spPr>
          <a:xfrm>
            <a:off x="343435" y="3196525"/>
            <a:ext cx="479406" cy="369332"/>
          </a:xfrm>
          <a:prstGeom prst="rect">
            <a:avLst/>
          </a:prstGeom>
        </p:spPr>
        <p:txBody>
          <a:bodyPr wrap="none">
            <a:spAutoFit/>
          </a:bodyPr>
          <a:lstStyle/>
          <a:p>
            <a:r>
              <a:rPr lang="en-US" b="1" dirty="0" smtClean="0">
                <a:latin typeface="Helvetica"/>
                <a:cs typeface="Helvetica"/>
              </a:rPr>
              <a:t>(b)</a:t>
            </a:r>
            <a:endParaRPr lang="en-US" b="1" dirty="0">
              <a:latin typeface="Helvetica"/>
              <a:cs typeface="Helvetica"/>
            </a:endParaRPr>
          </a:p>
        </p:txBody>
      </p:sp>
      <p:grpSp>
        <p:nvGrpSpPr>
          <p:cNvPr id="246" name="Group 245"/>
          <p:cNvGrpSpPr>
            <a:grpSpLocks noChangeAspect="1"/>
          </p:cNvGrpSpPr>
          <p:nvPr/>
        </p:nvGrpSpPr>
        <p:grpSpPr>
          <a:xfrm>
            <a:off x="959561" y="3267314"/>
            <a:ext cx="5219999" cy="3790449"/>
            <a:chOff x="829036" y="3508151"/>
            <a:chExt cx="5481203" cy="3999574"/>
          </a:xfrm>
        </p:grpSpPr>
        <p:sp>
          <p:nvSpPr>
            <p:cNvPr id="114" name="角丸四角形 286"/>
            <p:cNvSpPr/>
            <p:nvPr/>
          </p:nvSpPr>
          <p:spPr>
            <a:xfrm>
              <a:off x="829036" y="3508151"/>
              <a:ext cx="5481203" cy="462490"/>
            </a:xfrm>
            <a:prstGeom prst="round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dirty="0" smtClean="0">
                  <a:solidFill>
                    <a:srgbClr val="000000"/>
                  </a:solidFill>
                  <a:latin typeface="Helvetica"/>
                  <a:cs typeface="Helvetica"/>
                </a:rPr>
                <a:t>Checking  the segregating ratio of (1:1) of markers in F1 individuals derived from the cross between P1 and P2 </a:t>
              </a:r>
              <a:endParaRPr kumimoji="1" lang="ja-JP" altLang="en-US" sz="1200" dirty="0">
                <a:solidFill>
                  <a:srgbClr val="000000"/>
                </a:solidFill>
                <a:latin typeface="Helvetica"/>
                <a:cs typeface="Helvetica"/>
              </a:endParaRPr>
            </a:p>
          </p:txBody>
        </p:sp>
        <p:grpSp>
          <p:nvGrpSpPr>
            <p:cNvPr id="117" name="Group 116"/>
            <p:cNvGrpSpPr>
              <a:grpSpLocks noChangeAspect="1"/>
            </p:cNvGrpSpPr>
            <p:nvPr/>
          </p:nvGrpSpPr>
          <p:grpSpPr>
            <a:xfrm>
              <a:off x="1068016" y="4038624"/>
              <a:ext cx="4999277" cy="3469101"/>
              <a:chOff x="643805" y="4203030"/>
              <a:chExt cx="5549631" cy="3660500"/>
            </a:xfrm>
          </p:grpSpPr>
          <p:sp>
            <p:nvSpPr>
              <p:cNvPr id="122" name="正方形/長方形 327"/>
              <p:cNvSpPr/>
              <p:nvPr/>
            </p:nvSpPr>
            <p:spPr>
              <a:xfrm>
                <a:off x="643805" y="4203031"/>
                <a:ext cx="5549631" cy="216024"/>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b="1" dirty="0">
                    <a:solidFill>
                      <a:schemeClr val="tx1"/>
                    </a:solidFill>
                    <a:latin typeface="Helvetica"/>
                    <a:cs typeface="Helvetica"/>
                  </a:rPr>
                  <a:t>Reference genome</a:t>
                </a:r>
                <a:endParaRPr lang="ja-JP" altLang="en-US" sz="1200" b="1" dirty="0">
                  <a:solidFill>
                    <a:schemeClr val="tx1"/>
                  </a:solidFill>
                  <a:latin typeface="Helvetica"/>
                  <a:cs typeface="Helvetica"/>
                </a:endParaRPr>
              </a:p>
            </p:txBody>
          </p:sp>
          <p:grpSp>
            <p:nvGrpSpPr>
              <p:cNvPr id="118" name="図形グループ 10"/>
              <p:cNvGrpSpPr/>
              <p:nvPr/>
            </p:nvGrpSpPr>
            <p:grpSpPr>
              <a:xfrm>
                <a:off x="949501" y="4203030"/>
                <a:ext cx="5215803" cy="3393304"/>
                <a:chOff x="949501" y="4361067"/>
                <a:chExt cx="5215803" cy="3655674"/>
              </a:xfrm>
            </p:grpSpPr>
            <p:sp>
              <p:nvSpPr>
                <p:cNvPr id="123" name="右矢印 328"/>
                <p:cNvSpPr/>
                <p:nvPr/>
              </p:nvSpPr>
              <p:spPr>
                <a:xfrm>
                  <a:off x="1916735" y="4679515"/>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24" name="右矢印 329"/>
                <p:cNvSpPr/>
                <p:nvPr/>
              </p:nvSpPr>
              <p:spPr>
                <a:xfrm>
                  <a:off x="1916735" y="482258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25" name="右矢印 330"/>
                <p:cNvSpPr/>
                <p:nvPr/>
              </p:nvSpPr>
              <p:spPr>
                <a:xfrm>
                  <a:off x="1916735" y="4970920"/>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26" name="右矢印 331"/>
                <p:cNvSpPr/>
                <p:nvPr/>
              </p:nvSpPr>
              <p:spPr>
                <a:xfrm>
                  <a:off x="1916735" y="5113713"/>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27" name="テキスト ボックス 332"/>
                <p:cNvSpPr txBox="1"/>
                <p:nvPr/>
              </p:nvSpPr>
              <p:spPr>
                <a:xfrm>
                  <a:off x="2204767" y="4630864"/>
                  <a:ext cx="144023" cy="184585"/>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128" name="テキスト ボックス 333"/>
                <p:cNvSpPr txBox="1"/>
                <p:nvPr/>
              </p:nvSpPr>
              <p:spPr>
                <a:xfrm>
                  <a:off x="2204767" y="4774880"/>
                  <a:ext cx="144023" cy="184585"/>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129" name="テキスト ボックス 334"/>
                <p:cNvSpPr txBox="1"/>
                <p:nvPr/>
              </p:nvSpPr>
              <p:spPr>
                <a:xfrm>
                  <a:off x="2204767" y="4918896"/>
                  <a:ext cx="144023" cy="184585"/>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130" name="テキスト ボックス 335"/>
                <p:cNvSpPr txBox="1"/>
                <p:nvPr/>
              </p:nvSpPr>
              <p:spPr>
                <a:xfrm>
                  <a:off x="2204767" y="5062912"/>
                  <a:ext cx="144023" cy="184585"/>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A</a:t>
                  </a:r>
                  <a:endParaRPr kumimoji="1" lang="ja-JP" altLang="en-US" sz="1000" dirty="0">
                    <a:latin typeface="Helvetica"/>
                    <a:cs typeface="Helvetica"/>
                  </a:endParaRPr>
                </a:p>
              </p:txBody>
            </p:sp>
            <p:sp>
              <p:nvSpPr>
                <p:cNvPr id="131" name="右矢印 336"/>
                <p:cNvSpPr/>
                <p:nvPr/>
              </p:nvSpPr>
              <p:spPr>
                <a:xfrm>
                  <a:off x="1916735" y="5246170"/>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32" name="テキスト ボックス 338"/>
                <p:cNvSpPr txBox="1"/>
                <p:nvPr/>
              </p:nvSpPr>
              <p:spPr>
                <a:xfrm>
                  <a:off x="2204767" y="5201307"/>
                  <a:ext cx="144023" cy="184585"/>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A</a:t>
                  </a:r>
                  <a:endParaRPr kumimoji="1" lang="ja-JP" altLang="en-US" sz="1000" dirty="0">
                    <a:latin typeface="Helvetica"/>
                    <a:cs typeface="Helvetica"/>
                  </a:endParaRPr>
                </a:p>
              </p:txBody>
            </p:sp>
            <p:sp>
              <p:nvSpPr>
                <p:cNvPr id="133" name="右矢印 340"/>
                <p:cNvSpPr/>
                <p:nvPr/>
              </p:nvSpPr>
              <p:spPr>
                <a:xfrm flipH="1">
                  <a:off x="2852839" y="4679515"/>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34" name="右矢印 341"/>
                <p:cNvSpPr/>
                <p:nvPr/>
              </p:nvSpPr>
              <p:spPr>
                <a:xfrm flipH="1">
                  <a:off x="2852839" y="482258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35" name="右矢印 342"/>
                <p:cNvSpPr/>
                <p:nvPr/>
              </p:nvSpPr>
              <p:spPr>
                <a:xfrm flipH="1">
                  <a:off x="2852839" y="4970920"/>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36" name="右矢印 343"/>
                <p:cNvSpPr/>
                <p:nvPr/>
              </p:nvSpPr>
              <p:spPr>
                <a:xfrm flipH="1">
                  <a:off x="2852839" y="5113713"/>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37" name="右矢印 344"/>
                <p:cNvSpPr/>
                <p:nvPr/>
              </p:nvSpPr>
              <p:spPr>
                <a:xfrm flipH="1">
                  <a:off x="2852839" y="5246170"/>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38" name="右矢印 346"/>
                <p:cNvSpPr/>
                <p:nvPr/>
              </p:nvSpPr>
              <p:spPr>
                <a:xfrm>
                  <a:off x="1916735" y="5499335"/>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39" name="右矢印 347"/>
                <p:cNvSpPr/>
                <p:nvPr/>
              </p:nvSpPr>
              <p:spPr>
                <a:xfrm>
                  <a:off x="1916735" y="564240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40" name="右矢印 348"/>
                <p:cNvSpPr/>
                <p:nvPr/>
              </p:nvSpPr>
              <p:spPr>
                <a:xfrm>
                  <a:off x="1916735" y="5790740"/>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41" name="右矢印 349"/>
                <p:cNvSpPr/>
                <p:nvPr/>
              </p:nvSpPr>
              <p:spPr>
                <a:xfrm>
                  <a:off x="1916735" y="5933533"/>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42" name="テキスト ボックス 350"/>
                <p:cNvSpPr txBox="1"/>
                <p:nvPr/>
              </p:nvSpPr>
              <p:spPr>
                <a:xfrm>
                  <a:off x="2204767" y="5450683"/>
                  <a:ext cx="144023" cy="184585"/>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143" name="テキスト ボックス 351"/>
                <p:cNvSpPr txBox="1"/>
                <p:nvPr/>
              </p:nvSpPr>
              <p:spPr>
                <a:xfrm>
                  <a:off x="2204767" y="5594700"/>
                  <a:ext cx="144023" cy="184585"/>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144" name="テキスト ボックス 352"/>
                <p:cNvSpPr txBox="1"/>
                <p:nvPr/>
              </p:nvSpPr>
              <p:spPr>
                <a:xfrm>
                  <a:off x="2204767" y="5738716"/>
                  <a:ext cx="144023" cy="184585"/>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145" name="テキスト ボックス 353"/>
                <p:cNvSpPr txBox="1"/>
                <p:nvPr/>
              </p:nvSpPr>
              <p:spPr>
                <a:xfrm>
                  <a:off x="2204767" y="5882732"/>
                  <a:ext cx="144023" cy="184585"/>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146" name="右矢印 354"/>
                <p:cNvSpPr/>
                <p:nvPr/>
              </p:nvSpPr>
              <p:spPr>
                <a:xfrm>
                  <a:off x="1916735" y="6065990"/>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47" name="テキスト ボックス 356"/>
                <p:cNvSpPr txBox="1"/>
                <p:nvPr/>
              </p:nvSpPr>
              <p:spPr>
                <a:xfrm>
                  <a:off x="2204767" y="6021126"/>
                  <a:ext cx="144023" cy="184585"/>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148" name="右矢印 358"/>
                <p:cNvSpPr/>
                <p:nvPr/>
              </p:nvSpPr>
              <p:spPr>
                <a:xfrm flipH="1">
                  <a:off x="2852839" y="5499335"/>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49" name="右矢印 359"/>
                <p:cNvSpPr/>
                <p:nvPr/>
              </p:nvSpPr>
              <p:spPr>
                <a:xfrm flipH="1">
                  <a:off x="2852839" y="564240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50" name="右矢印 360"/>
                <p:cNvSpPr/>
                <p:nvPr/>
              </p:nvSpPr>
              <p:spPr>
                <a:xfrm flipH="1">
                  <a:off x="2852839" y="5790740"/>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51" name="右矢印 361"/>
                <p:cNvSpPr/>
                <p:nvPr/>
              </p:nvSpPr>
              <p:spPr>
                <a:xfrm flipH="1">
                  <a:off x="2852839" y="5933533"/>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52" name="右矢印 362"/>
                <p:cNvSpPr/>
                <p:nvPr/>
              </p:nvSpPr>
              <p:spPr>
                <a:xfrm flipH="1">
                  <a:off x="2852839" y="6065990"/>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53" name="右矢印 376"/>
                <p:cNvSpPr/>
                <p:nvPr/>
              </p:nvSpPr>
              <p:spPr>
                <a:xfrm flipH="1">
                  <a:off x="4869112" y="5499335"/>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54" name="右矢印 377"/>
                <p:cNvSpPr/>
                <p:nvPr/>
              </p:nvSpPr>
              <p:spPr>
                <a:xfrm flipH="1">
                  <a:off x="4869112" y="564240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55" name="右矢印 378"/>
                <p:cNvSpPr/>
                <p:nvPr/>
              </p:nvSpPr>
              <p:spPr>
                <a:xfrm flipH="1">
                  <a:off x="4869112" y="5790740"/>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56" name="右矢印 379"/>
                <p:cNvSpPr/>
                <p:nvPr/>
              </p:nvSpPr>
              <p:spPr>
                <a:xfrm flipH="1">
                  <a:off x="4869112" y="5933533"/>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57" name="右矢印 380"/>
                <p:cNvSpPr/>
                <p:nvPr/>
              </p:nvSpPr>
              <p:spPr>
                <a:xfrm flipH="1">
                  <a:off x="4869112" y="6065990"/>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58" name="右矢印 389"/>
                <p:cNvSpPr/>
                <p:nvPr/>
              </p:nvSpPr>
              <p:spPr>
                <a:xfrm>
                  <a:off x="1916735" y="6340216"/>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59" name="右矢印 390"/>
                <p:cNvSpPr/>
                <p:nvPr/>
              </p:nvSpPr>
              <p:spPr>
                <a:xfrm>
                  <a:off x="1916735" y="648854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60" name="右矢印 391"/>
                <p:cNvSpPr/>
                <p:nvPr/>
              </p:nvSpPr>
              <p:spPr>
                <a:xfrm>
                  <a:off x="1916735" y="6631341"/>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61" name="テキスト ボックス 393"/>
                <p:cNvSpPr txBox="1"/>
                <p:nvPr/>
              </p:nvSpPr>
              <p:spPr>
                <a:xfrm>
                  <a:off x="2204767" y="6292507"/>
                  <a:ext cx="144023" cy="184585"/>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162" name="テキスト ボックス 394"/>
                <p:cNvSpPr txBox="1"/>
                <p:nvPr/>
              </p:nvSpPr>
              <p:spPr>
                <a:xfrm>
                  <a:off x="2204767" y="6436524"/>
                  <a:ext cx="144023" cy="184585"/>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163" name="テキスト ボックス 395"/>
                <p:cNvSpPr txBox="1"/>
                <p:nvPr/>
              </p:nvSpPr>
              <p:spPr>
                <a:xfrm>
                  <a:off x="2204767" y="6580540"/>
                  <a:ext cx="144023" cy="184585"/>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A</a:t>
                  </a:r>
                  <a:endParaRPr kumimoji="1" lang="ja-JP" altLang="en-US" sz="1000" dirty="0">
                    <a:latin typeface="Helvetica"/>
                    <a:cs typeface="Helvetica"/>
                  </a:endParaRPr>
                </a:p>
              </p:txBody>
            </p:sp>
            <p:sp>
              <p:nvSpPr>
                <p:cNvPr id="164" name="右矢印 396"/>
                <p:cNvSpPr/>
                <p:nvPr/>
              </p:nvSpPr>
              <p:spPr>
                <a:xfrm>
                  <a:off x="1916735" y="676379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65" name="右矢印 397"/>
                <p:cNvSpPr/>
                <p:nvPr/>
              </p:nvSpPr>
              <p:spPr>
                <a:xfrm>
                  <a:off x="1916735" y="690573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66" name="テキスト ボックス 398"/>
                <p:cNvSpPr txBox="1"/>
                <p:nvPr/>
              </p:nvSpPr>
              <p:spPr>
                <a:xfrm>
                  <a:off x="2204767" y="6718935"/>
                  <a:ext cx="144023" cy="184585"/>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A</a:t>
                  </a:r>
                  <a:endParaRPr kumimoji="1" lang="ja-JP" altLang="en-US" sz="1000" dirty="0">
                    <a:latin typeface="Helvetica"/>
                    <a:cs typeface="Helvetica"/>
                  </a:endParaRPr>
                </a:p>
              </p:txBody>
            </p:sp>
            <p:sp>
              <p:nvSpPr>
                <p:cNvPr id="167" name="テキスト ボックス 399"/>
                <p:cNvSpPr txBox="1"/>
                <p:nvPr/>
              </p:nvSpPr>
              <p:spPr>
                <a:xfrm>
                  <a:off x="2204767" y="6862950"/>
                  <a:ext cx="144023" cy="184585"/>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A</a:t>
                  </a:r>
                  <a:endParaRPr kumimoji="1" lang="ja-JP" altLang="en-US" sz="1000" dirty="0">
                    <a:latin typeface="Helvetica"/>
                    <a:cs typeface="Helvetica"/>
                  </a:endParaRPr>
                </a:p>
              </p:txBody>
            </p:sp>
            <p:sp>
              <p:nvSpPr>
                <p:cNvPr id="168" name="右矢印 401"/>
                <p:cNvSpPr/>
                <p:nvPr/>
              </p:nvSpPr>
              <p:spPr>
                <a:xfrm flipH="1">
                  <a:off x="2852839" y="6340216"/>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69" name="右矢印 402"/>
                <p:cNvSpPr/>
                <p:nvPr/>
              </p:nvSpPr>
              <p:spPr>
                <a:xfrm flipH="1">
                  <a:off x="2852839" y="648854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70" name="右矢印 403"/>
                <p:cNvSpPr/>
                <p:nvPr/>
              </p:nvSpPr>
              <p:spPr>
                <a:xfrm flipH="1">
                  <a:off x="2852839" y="6631341"/>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71" name="右矢印 404"/>
                <p:cNvSpPr/>
                <p:nvPr/>
              </p:nvSpPr>
              <p:spPr>
                <a:xfrm flipH="1">
                  <a:off x="2852839" y="676379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72" name="右矢印 405"/>
                <p:cNvSpPr/>
                <p:nvPr/>
              </p:nvSpPr>
              <p:spPr>
                <a:xfrm flipH="1">
                  <a:off x="2852839" y="690573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73" name="右矢印 406"/>
                <p:cNvSpPr/>
                <p:nvPr/>
              </p:nvSpPr>
              <p:spPr>
                <a:xfrm>
                  <a:off x="1916735" y="7163173"/>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74" name="右矢印 407"/>
                <p:cNvSpPr/>
                <p:nvPr/>
              </p:nvSpPr>
              <p:spPr>
                <a:xfrm>
                  <a:off x="1916735" y="7306246"/>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75" name="右矢印 408"/>
                <p:cNvSpPr/>
                <p:nvPr/>
              </p:nvSpPr>
              <p:spPr>
                <a:xfrm>
                  <a:off x="1916735" y="745457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76" name="右矢印 409"/>
                <p:cNvSpPr/>
                <p:nvPr/>
              </p:nvSpPr>
              <p:spPr>
                <a:xfrm>
                  <a:off x="1916735" y="7597371"/>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77" name="テキスト ボックス 410"/>
                <p:cNvSpPr txBox="1"/>
                <p:nvPr/>
              </p:nvSpPr>
              <p:spPr>
                <a:xfrm>
                  <a:off x="2204767" y="7114522"/>
                  <a:ext cx="144023" cy="184585"/>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178" name="テキスト ボックス 411"/>
                <p:cNvSpPr txBox="1"/>
                <p:nvPr/>
              </p:nvSpPr>
              <p:spPr>
                <a:xfrm>
                  <a:off x="2204767" y="7258538"/>
                  <a:ext cx="144023" cy="184585"/>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179" name="テキスト ボックス 412"/>
                <p:cNvSpPr txBox="1"/>
                <p:nvPr/>
              </p:nvSpPr>
              <p:spPr>
                <a:xfrm>
                  <a:off x="2204767" y="7402555"/>
                  <a:ext cx="144023" cy="184585"/>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180" name="テキスト ボックス 413"/>
                <p:cNvSpPr txBox="1"/>
                <p:nvPr/>
              </p:nvSpPr>
              <p:spPr>
                <a:xfrm>
                  <a:off x="2204767" y="7546570"/>
                  <a:ext cx="144023" cy="184585"/>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181" name="右矢印 414"/>
                <p:cNvSpPr/>
                <p:nvPr/>
              </p:nvSpPr>
              <p:spPr>
                <a:xfrm>
                  <a:off x="1916735" y="772982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82" name="テキスト ボックス 416"/>
                <p:cNvSpPr txBox="1"/>
                <p:nvPr/>
              </p:nvSpPr>
              <p:spPr>
                <a:xfrm>
                  <a:off x="2204767" y="7684964"/>
                  <a:ext cx="144023" cy="184585"/>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183" name="右矢印 418"/>
                <p:cNvSpPr/>
                <p:nvPr/>
              </p:nvSpPr>
              <p:spPr>
                <a:xfrm flipH="1">
                  <a:off x="2852839" y="7163173"/>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84" name="右矢印 419"/>
                <p:cNvSpPr/>
                <p:nvPr/>
              </p:nvSpPr>
              <p:spPr>
                <a:xfrm flipH="1">
                  <a:off x="2852839" y="7306246"/>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85" name="右矢印 420"/>
                <p:cNvSpPr/>
                <p:nvPr/>
              </p:nvSpPr>
              <p:spPr>
                <a:xfrm flipH="1">
                  <a:off x="2852839" y="745457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86" name="右矢印 421"/>
                <p:cNvSpPr/>
                <p:nvPr/>
              </p:nvSpPr>
              <p:spPr>
                <a:xfrm flipH="1">
                  <a:off x="2852839" y="7597371"/>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87" name="右矢印 422"/>
                <p:cNvSpPr/>
                <p:nvPr/>
              </p:nvSpPr>
              <p:spPr>
                <a:xfrm flipH="1">
                  <a:off x="2852839" y="772982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88" name="右矢印 425"/>
                <p:cNvSpPr/>
                <p:nvPr/>
              </p:nvSpPr>
              <p:spPr>
                <a:xfrm flipH="1">
                  <a:off x="4869112" y="6340216"/>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89" name="右矢印 426"/>
                <p:cNvSpPr/>
                <p:nvPr/>
              </p:nvSpPr>
              <p:spPr>
                <a:xfrm flipH="1">
                  <a:off x="4869112" y="648854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90" name="右矢印 427"/>
                <p:cNvSpPr/>
                <p:nvPr/>
              </p:nvSpPr>
              <p:spPr>
                <a:xfrm flipH="1">
                  <a:off x="4869112" y="6631341"/>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91" name="右矢印 428"/>
                <p:cNvSpPr/>
                <p:nvPr/>
              </p:nvSpPr>
              <p:spPr>
                <a:xfrm flipH="1">
                  <a:off x="4869112" y="676379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92" name="右矢印 429"/>
                <p:cNvSpPr/>
                <p:nvPr/>
              </p:nvSpPr>
              <p:spPr>
                <a:xfrm flipH="1">
                  <a:off x="4869112" y="690573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93" name="右矢印 448"/>
                <p:cNvSpPr/>
                <p:nvPr/>
              </p:nvSpPr>
              <p:spPr>
                <a:xfrm flipH="1">
                  <a:off x="4869111" y="7163173"/>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94" name="右矢印 449"/>
                <p:cNvSpPr/>
                <p:nvPr/>
              </p:nvSpPr>
              <p:spPr>
                <a:xfrm flipH="1">
                  <a:off x="4869111" y="7306246"/>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95" name="右矢印 450"/>
                <p:cNvSpPr/>
                <p:nvPr/>
              </p:nvSpPr>
              <p:spPr>
                <a:xfrm flipH="1">
                  <a:off x="4869111" y="745457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96" name="右矢印 451"/>
                <p:cNvSpPr/>
                <p:nvPr/>
              </p:nvSpPr>
              <p:spPr>
                <a:xfrm flipH="1">
                  <a:off x="4869111" y="7597371"/>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97" name="右矢印 452"/>
                <p:cNvSpPr/>
                <p:nvPr/>
              </p:nvSpPr>
              <p:spPr>
                <a:xfrm flipH="1">
                  <a:off x="4869111" y="772982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98" name="右矢印 460"/>
                <p:cNvSpPr/>
                <p:nvPr/>
              </p:nvSpPr>
              <p:spPr>
                <a:xfrm flipH="1">
                  <a:off x="4869112" y="4679515"/>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99" name="右矢印 461"/>
                <p:cNvSpPr/>
                <p:nvPr/>
              </p:nvSpPr>
              <p:spPr>
                <a:xfrm flipH="1">
                  <a:off x="4869112" y="482258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00" name="右矢印 462"/>
                <p:cNvSpPr/>
                <p:nvPr/>
              </p:nvSpPr>
              <p:spPr>
                <a:xfrm flipH="1">
                  <a:off x="4869112" y="4970920"/>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01" name="右矢印 463"/>
                <p:cNvSpPr/>
                <p:nvPr/>
              </p:nvSpPr>
              <p:spPr>
                <a:xfrm flipH="1">
                  <a:off x="4869112" y="5113713"/>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02" name="右矢印 464"/>
                <p:cNvSpPr/>
                <p:nvPr/>
              </p:nvSpPr>
              <p:spPr>
                <a:xfrm flipH="1">
                  <a:off x="4869112" y="5246170"/>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04" name="正方形/長方形 271"/>
                <p:cNvSpPr/>
                <p:nvPr/>
              </p:nvSpPr>
              <p:spPr>
                <a:xfrm>
                  <a:off x="3933055" y="4593794"/>
                  <a:ext cx="720079" cy="3422947"/>
                </a:xfrm>
                <a:prstGeom prst="rect">
                  <a:avLst/>
                </a:prstGeom>
                <a:solidFill>
                  <a:srgbClr val="FF0000">
                    <a:alpha val="3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cxnSp>
              <p:nvCxnSpPr>
                <p:cNvPr id="205" name="直線コネクタ 272"/>
                <p:cNvCxnSpPr/>
                <p:nvPr/>
              </p:nvCxnSpPr>
              <p:spPr bwMode="auto">
                <a:xfrm>
                  <a:off x="1408492" y="5414176"/>
                  <a:ext cx="4756812" cy="0"/>
                </a:xfrm>
                <a:prstGeom prst="line">
                  <a:avLst/>
                </a:prstGeom>
                <a:ln w="12700" cap="flat" cmpd="sng" algn="ctr">
                  <a:solidFill>
                    <a:srgbClr val="000000"/>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6" name="直線コネクタ 275"/>
                <p:cNvCxnSpPr/>
                <p:nvPr/>
              </p:nvCxnSpPr>
              <p:spPr bwMode="auto">
                <a:xfrm>
                  <a:off x="1408492" y="6237588"/>
                  <a:ext cx="4756812" cy="0"/>
                </a:xfrm>
                <a:prstGeom prst="line">
                  <a:avLst/>
                </a:prstGeom>
                <a:ln w="12700" cap="flat" cmpd="sng" algn="ctr">
                  <a:solidFill>
                    <a:srgbClr val="000000"/>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7" name="直線コネクタ 276"/>
                <p:cNvCxnSpPr/>
                <p:nvPr/>
              </p:nvCxnSpPr>
              <p:spPr bwMode="auto">
                <a:xfrm>
                  <a:off x="1408492" y="7052751"/>
                  <a:ext cx="4756812" cy="0"/>
                </a:xfrm>
                <a:prstGeom prst="line">
                  <a:avLst/>
                </a:prstGeom>
                <a:ln w="12700" cap="flat" cmpd="sng" algn="ctr">
                  <a:solidFill>
                    <a:srgbClr val="000000"/>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08" name="右矢印 382"/>
                <p:cNvSpPr/>
                <p:nvPr/>
              </p:nvSpPr>
              <p:spPr>
                <a:xfrm>
                  <a:off x="3933008" y="5499335"/>
                  <a:ext cx="720128" cy="72016"/>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09" name="右矢印 383"/>
                <p:cNvSpPr/>
                <p:nvPr/>
              </p:nvSpPr>
              <p:spPr>
                <a:xfrm>
                  <a:off x="3933008" y="5642408"/>
                  <a:ext cx="720128" cy="72016"/>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10" name="右矢印 384"/>
                <p:cNvSpPr/>
                <p:nvPr/>
              </p:nvSpPr>
              <p:spPr>
                <a:xfrm>
                  <a:off x="3933008" y="5790740"/>
                  <a:ext cx="720128" cy="72016"/>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11" name="右矢印 385"/>
                <p:cNvSpPr/>
                <p:nvPr/>
              </p:nvSpPr>
              <p:spPr>
                <a:xfrm>
                  <a:off x="3933008" y="5933533"/>
                  <a:ext cx="720128" cy="72016"/>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12" name="右矢印 386"/>
                <p:cNvSpPr/>
                <p:nvPr/>
              </p:nvSpPr>
              <p:spPr>
                <a:xfrm>
                  <a:off x="3933008" y="6065990"/>
                  <a:ext cx="720128" cy="72016"/>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13" name="右矢印 431"/>
                <p:cNvSpPr/>
                <p:nvPr/>
              </p:nvSpPr>
              <p:spPr>
                <a:xfrm>
                  <a:off x="3933008" y="6340216"/>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14" name="右矢印 432"/>
                <p:cNvSpPr/>
                <p:nvPr/>
              </p:nvSpPr>
              <p:spPr>
                <a:xfrm>
                  <a:off x="3933008" y="648854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15" name="右矢印 433"/>
                <p:cNvSpPr/>
                <p:nvPr/>
              </p:nvSpPr>
              <p:spPr>
                <a:xfrm>
                  <a:off x="3933008" y="6631341"/>
                  <a:ext cx="720128" cy="72016"/>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16" name="右矢印 434"/>
                <p:cNvSpPr/>
                <p:nvPr/>
              </p:nvSpPr>
              <p:spPr>
                <a:xfrm>
                  <a:off x="3933008" y="6763798"/>
                  <a:ext cx="720128" cy="72016"/>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17" name="右矢印 435"/>
                <p:cNvSpPr/>
                <p:nvPr/>
              </p:nvSpPr>
              <p:spPr>
                <a:xfrm>
                  <a:off x="3933008" y="6905738"/>
                  <a:ext cx="720128" cy="72016"/>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18" name="右矢印 454"/>
                <p:cNvSpPr/>
                <p:nvPr/>
              </p:nvSpPr>
              <p:spPr>
                <a:xfrm>
                  <a:off x="3933007" y="7163173"/>
                  <a:ext cx="720128" cy="72016"/>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19" name="右矢印 455"/>
                <p:cNvSpPr/>
                <p:nvPr/>
              </p:nvSpPr>
              <p:spPr>
                <a:xfrm>
                  <a:off x="3933007" y="7306246"/>
                  <a:ext cx="720128" cy="72016"/>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20" name="右矢印 456"/>
                <p:cNvSpPr/>
                <p:nvPr/>
              </p:nvSpPr>
              <p:spPr>
                <a:xfrm>
                  <a:off x="3933007" y="7454578"/>
                  <a:ext cx="720128" cy="72016"/>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21" name="右矢印 457"/>
                <p:cNvSpPr/>
                <p:nvPr/>
              </p:nvSpPr>
              <p:spPr>
                <a:xfrm>
                  <a:off x="3933007" y="7597371"/>
                  <a:ext cx="720128" cy="72016"/>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22" name="右矢印 458"/>
                <p:cNvSpPr/>
                <p:nvPr/>
              </p:nvSpPr>
              <p:spPr>
                <a:xfrm>
                  <a:off x="3933007" y="7729828"/>
                  <a:ext cx="720128" cy="72016"/>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23" name="右矢印 466"/>
                <p:cNvSpPr/>
                <p:nvPr/>
              </p:nvSpPr>
              <p:spPr>
                <a:xfrm>
                  <a:off x="3933008" y="4679515"/>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24" name="右矢印 467"/>
                <p:cNvSpPr/>
                <p:nvPr/>
              </p:nvSpPr>
              <p:spPr>
                <a:xfrm>
                  <a:off x="3933008" y="4822588"/>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25" name="右矢印 468"/>
                <p:cNvSpPr/>
                <p:nvPr/>
              </p:nvSpPr>
              <p:spPr>
                <a:xfrm>
                  <a:off x="3933008" y="4970920"/>
                  <a:ext cx="720128" cy="72016"/>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26" name="右矢印 469"/>
                <p:cNvSpPr/>
                <p:nvPr/>
              </p:nvSpPr>
              <p:spPr>
                <a:xfrm>
                  <a:off x="3933008" y="5113713"/>
                  <a:ext cx="720128" cy="72016"/>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27" name="右矢印 470"/>
                <p:cNvSpPr/>
                <p:nvPr/>
              </p:nvSpPr>
              <p:spPr>
                <a:xfrm>
                  <a:off x="3933008" y="5246170"/>
                  <a:ext cx="720128" cy="72016"/>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28" name="テキスト ボックス 51"/>
                <p:cNvSpPr txBox="1">
                  <a:spLocks noChangeArrowheads="1"/>
                </p:cNvSpPr>
                <p:nvPr/>
              </p:nvSpPr>
              <p:spPr bwMode="auto">
                <a:xfrm>
                  <a:off x="949501" y="4822588"/>
                  <a:ext cx="861547" cy="369171"/>
                </a:xfrm>
                <a:prstGeom prst="rect">
                  <a:avLst/>
                </a:prstGeom>
                <a:noFill/>
                <a:ln w="9525">
                  <a:noFill/>
                  <a:miter lim="800000"/>
                  <a:headEnd/>
                  <a:tailEnd/>
                </a:ln>
              </p:spPr>
              <p:txBody>
                <a:bodyPr wrap="square">
                  <a:prstTxWarp prst="textNoShape">
                    <a:avLst/>
                  </a:prstTxWarp>
                  <a:spAutoFit/>
                </a:bodyPr>
                <a:lstStyle/>
                <a:p>
                  <a:pPr algn="ctr"/>
                  <a:r>
                    <a:rPr lang="en-US" altLang="ja-JP" sz="1400" b="1" dirty="0" smtClean="0">
                      <a:latin typeface="Helvetica"/>
                      <a:ea typeface="Helvetica CY" pitchFamily="-1" charset="-52"/>
                      <a:cs typeface="Helvetica"/>
                    </a:rPr>
                    <a:t>F1 - 1</a:t>
                  </a:r>
                  <a:endParaRPr lang="ja-JP" altLang="en-US" sz="1400" b="1" dirty="0">
                    <a:latin typeface="Helvetica"/>
                    <a:ea typeface="Helvetica CY" pitchFamily="-1" charset="-52"/>
                    <a:cs typeface="Helvetica"/>
                  </a:endParaRPr>
                </a:p>
              </p:txBody>
            </p:sp>
            <p:sp>
              <p:nvSpPr>
                <p:cNvPr id="229" name="テキスト ボックス 51"/>
                <p:cNvSpPr txBox="1">
                  <a:spLocks noChangeArrowheads="1"/>
                </p:cNvSpPr>
                <p:nvPr/>
              </p:nvSpPr>
              <p:spPr bwMode="auto">
                <a:xfrm>
                  <a:off x="961389" y="5713349"/>
                  <a:ext cx="854501" cy="369171"/>
                </a:xfrm>
                <a:prstGeom prst="rect">
                  <a:avLst/>
                </a:prstGeom>
                <a:noFill/>
                <a:ln w="9525">
                  <a:noFill/>
                  <a:miter lim="800000"/>
                  <a:headEnd/>
                  <a:tailEnd/>
                </a:ln>
              </p:spPr>
              <p:txBody>
                <a:bodyPr wrap="square">
                  <a:prstTxWarp prst="textNoShape">
                    <a:avLst/>
                  </a:prstTxWarp>
                  <a:spAutoFit/>
                </a:bodyPr>
                <a:lstStyle/>
                <a:p>
                  <a:pPr algn="ctr"/>
                  <a:r>
                    <a:rPr lang="en-US" altLang="ja-JP" sz="1400" b="1" dirty="0" smtClean="0">
                      <a:latin typeface="Helvetica"/>
                      <a:ea typeface="Helvetica CY" pitchFamily="-1" charset="-52"/>
                      <a:cs typeface="Helvetica"/>
                    </a:rPr>
                    <a:t>F1 - 2</a:t>
                  </a:r>
                  <a:endParaRPr lang="ja-JP" altLang="en-US" sz="1400" b="1" dirty="0">
                    <a:latin typeface="Helvetica"/>
                    <a:ea typeface="Helvetica CY" pitchFamily="-1" charset="-52"/>
                    <a:cs typeface="Helvetica"/>
                  </a:endParaRPr>
                </a:p>
              </p:txBody>
            </p:sp>
            <p:sp>
              <p:nvSpPr>
                <p:cNvPr id="230" name="テキスト ボックス 51"/>
                <p:cNvSpPr txBox="1">
                  <a:spLocks noChangeArrowheads="1"/>
                </p:cNvSpPr>
                <p:nvPr/>
              </p:nvSpPr>
              <p:spPr bwMode="auto">
                <a:xfrm>
                  <a:off x="949501" y="6518423"/>
                  <a:ext cx="869145" cy="369171"/>
                </a:xfrm>
                <a:prstGeom prst="rect">
                  <a:avLst/>
                </a:prstGeom>
                <a:noFill/>
                <a:ln w="9525">
                  <a:noFill/>
                  <a:miter lim="800000"/>
                  <a:headEnd/>
                  <a:tailEnd/>
                </a:ln>
              </p:spPr>
              <p:txBody>
                <a:bodyPr wrap="square">
                  <a:prstTxWarp prst="textNoShape">
                    <a:avLst/>
                  </a:prstTxWarp>
                  <a:spAutoFit/>
                </a:bodyPr>
                <a:lstStyle/>
                <a:p>
                  <a:pPr algn="ctr"/>
                  <a:r>
                    <a:rPr lang="en-US" altLang="ja-JP" sz="1400" b="1" dirty="0" smtClean="0">
                      <a:latin typeface="Helvetica"/>
                      <a:ea typeface="Helvetica CY" pitchFamily="-1" charset="-52"/>
                      <a:cs typeface="Helvetica"/>
                    </a:rPr>
                    <a:t>F1 - 3</a:t>
                  </a:r>
                  <a:endParaRPr lang="ja-JP" altLang="en-US" sz="1400" b="1" dirty="0">
                    <a:latin typeface="Helvetica"/>
                    <a:ea typeface="Helvetica CY" pitchFamily="-1" charset="-52"/>
                    <a:cs typeface="Helvetica"/>
                  </a:endParaRPr>
                </a:p>
              </p:txBody>
            </p:sp>
            <p:sp>
              <p:nvSpPr>
                <p:cNvPr id="231" name="テキスト ボックス 51"/>
                <p:cNvSpPr txBox="1">
                  <a:spLocks noChangeArrowheads="1"/>
                </p:cNvSpPr>
                <p:nvPr/>
              </p:nvSpPr>
              <p:spPr bwMode="auto">
                <a:xfrm>
                  <a:off x="961389" y="7300689"/>
                  <a:ext cx="854500" cy="369171"/>
                </a:xfrm>
                <a:prstGeom prst="rect">
                  <a:avLst/>
                </a:prstGeom>
                <a:noFill/>
                <a:ln w="9525">
                  <a:noFill/>
                  <a:miter lim="800000"/>
                  <a:headEnd/>
                  <a:tailEnd/>
                </a:ln>
              </p:spPr>
              <p:txBody>
                <a:bodyPr wrap="square">
                  <a:prstTxWarp prst="textNoShape">
                    <a:avLst/>
                  </a:prstTxWarp>
                  <a:spAutoFit/>
                </a:bodyPr>
                <a:lstStyle/>
                <a:p>
                  <a:pPr algn="ctr"/>
                  <a:r>
                    <a:rPr lang="en-US" altLang="ja-JP" sz="1400" b="1" dirty="0" smtClean="0">
                      <a:latin typeface="Helvetica"/>
                      <a:ea typeface="Helvetica CY" pitchFamily="-1" charset="-52"/>
                      <a:cs typeface="Helvetica"/>
                    </a:rPr>
                    <a:t>F1 - 4</a:t>
                  </a:r>
                  <a:endParaRPr lang="ja-JP" altLang="en-US" sz="1400" b="1" dirty="0">
                    <a:latin typeface="Helvetica"/>
                    <a:ea typeface="Helvetica CY" pitchFamily="-1" charset="-52"/>
                    <a:cs typeface="Helvetica"/>
                  </a:endParaRPr>
                </a:p>
              </p:txBody>
            </p:sp>
            <p:cxnSp>
              <p:nvCxnSpPr>
                <p:cNvPr id="232" name="直線コネクタ 288"/>
                <p:cNvCxnSpPr/>
                <p:nvPr/>
              </p:nvCxnSpPr>
              <p:spPr bwMode="auto">
                <a:xfrm>
                  <a:off x="1388475" y="7939166"/>
                  <a:ext cx="4756812" cy="0"/>
                </a:xfrm>
                <a:prstGeom prst="line">
                  <a:avLst/>
                </a:prstGeom>
                <a:ln w="12700" cap="flat" cmpd="sng" algn="ctr">
                  <a:solidFill>
                    <a:srgbClr val="000000"/>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03" name="正方形/長方形 270"/>
                <p:cNvSpPr/>
                <p:nvPr/>
              </p:nvSpPr>
              <p:spPr>
                <a:xfrm>
                  <a:off x="2204766" y="4361067"/>
                  <a:ext cx="144023" cy="3655674"/>
                </a:xfrm>
                <a:prstGeom prst="rect">
                  <a:avLst/>
                </a:prstGeom>
                <a:solidFill>
                  <a:srgbClr val="FF0000">
                    <a:alpha val="3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grpSp>
          <p:sp>
            <p:nvSpPr>
              <p:cNvPr id="119" name="テキスト ボックス 51"/>
              <p:cNvSpPr txBox="1">
                <a:spLocks noChangeArrowheads="1"/>
              </p:cNvSpPr>
              <p:nvPr/>
            </p:nvSpPr>
            <p:spPr bwMode="auto">
              <a:xfrm>
                <a:off x="3356992" y="7452320"/>
                <a:ext cx="292315" cy="411210"/>
              </a:xfrm>
              <a:prstGeom prst="rect">
                <a:avLst/>
              </a:prstGeom>
              <a:noFill/>
              <a:ln w="9525">
                <a:noFill/>
                <a:miter lim="800000"/>
                <a:headEnd/>
                <a:tailEnd/>
              </a:ln>
            </p:spPr>
            <p:txBody>
              <a:bodyPr wrap="square">
                <a:prstTxWarp prst="textNoShape">
                  <a:avLst/>
                </a:prstTxWarp>
                <a:spAutoFit/>
              </a:bodyPr>
              <a:lstStyle/>
              <a:p>
                <a:pPr algn="ctr"/>
                <a:r>
                  <a:rPr lang="ja-JP" altLang="en-US" sz="900" b="1" dirty="0" smtClean="0">
                    <a:latin typeface="Helvetica"/>
                    <a:ea typeface="Helvetica CY" pitchFamily="-1" charset="-52"/>
                    <a:cs typeface="Helvetica"/>
                  </a:rPr>
                  <a:t>・・</a:t>
                </a:r>
                <a:endParaRPr lang="ja-JP" altLang="en-US" sz="900" b="1" dirty="0">
                  <a:latin typeface="Helvetica"/>
                  <a:ea typeface="Helvetica CY" pitchFamily="-1" charset="-52"/>
                  <a:cs typeface="Helvetica"/>
                </a:endParaRPr>
              </a:p>
            </p:txBody>
          </p:sp>
          <p:cxnSp>
            <p:nvCxnSpPr>
              <p:cNvPr id="120" name="直線矢印コネクタ 292"/>
              <p:cNvCxnSpPr/>
              <p:nvPr/>
            </p:nvCxnSpPr>
            <p:spPr bwMode="auto">
              <a:xfrm flipH="1">
                <a:off x="2275848" y="7548481"/>
                <a:ext cx="2048" cy="263796"/>
              </a:xfrm>
              <a:prstGeom prst="straightConnector1">
                <a:avLst/>
              </a:prstGeom>
              <a:ln w="19050" cmpd="sng">
                <a:solidFill>
                  <a:schemeClr val="tx1"/>
                </a:solidFill>
                <a:prstDash val="sysDot"/>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21" name="直線矢印コネクタ 294"/>
              <p:cNvCxnSpPr/>
              <p:nvPr/>
            </p:nvCxnSpPr>
            <p:spPr bwMode="auto">
              <a:xfrm flipH="1">
                <a:off x="4197162" y="7491586"/>
                <a:ext cx="2048" cy="290176"/>
              </a:xfrm>
              <a:prstGeom prst="straightConnector1">
                <a:avLst/>
              </a:prstGeom>
              <a:ln w="19050" cmpd="sng">
                <a:solidFill>
                  <a:schemeClr val="tx1"/>
                </a:solidFill>
                <a:prstDash val="sysDot"/>
                <a:tailEnd type="triangle" w="med" len="lg"/>
              </a:ln>
              <a:effectLst/>
            </p:spPr>
            <p:style>
              <a:lnRef idx="2">
                <a:schemeClr val="accent1"/>
              </a:lnRef>
              <a:fillRef idx="0">
                <a:schemeClr val="accent1"/>
              </a:fillRef>
              <a:effectRef idx="1">
                <a:schemeClr val="accent1"/>
              </a:effectRef>
              <a:fontRef idx="minor">
                <a:schemeClr val="tx1"/>
              </a:fontRef>
            </p:style>
          </p:cxnSp>
        </p:grpSp>
        <p:sp>
          <p:nvSpPr>
            <p:cNvPr id="238" name="Rectangle 237"/>
            <p:cNvSpPr/>
            <p:nvPr/>
          </p:nvSpPr>
          <p:spPr>
            <a:xfrm>
              <a:off x="2388389" y="4006368"/>
              <a:ext cx="301632" cy="259805"/>
            </a:xfrm>
            <a:prstGeom prst="rect">
              <a:avLst/>
            </a:prstGeom>
          </p:spPr>
          <p:txBody>
            <a:bodyPr wrap="none">
              <a:spAutoFit/>
            </a:bodyPr>
            <a:lstStyle/>
            <a:p>
              <a:pPr algn="ctr"/>
              <a:r>
                <a:rPr lang="cy-GB" altLang="ja-JP" sz="1000" dirty="0">
                  <a:solidFill>
                    <a:srgbClr val="000000"/>
                  </a:solidFill>
                  <a:latin typeface="Helvetica"/>
                  <a:cs typeface="Helvetica"/>
                </a:rPr>
                <a:t>G</a:t>
              </a:r>
              <a:endParaRPr lang="en-US" sz="1000" dirty="0">
                <a:latin typeface="Helvetica"/>
                <a:cs typeface="Helvetica"/>
              </a:endParaRPr>
            </a:p>
          </p:txBody>
        </p:sp>
      </p:grpSp>
      <p:grpSp>
        <p:nvGrpSpPr>
          <p:cNvPr id="244" name="Group 243"/>
          <p:cNvGrpSpPr/>
          <p:nvPr/>
        </p:nvGrpSpPr>
        <p:grpSpPr>
          <a:xfrm>
            <a:off x="260648" y="179513"/>
            <a:ext cx="6283884" cy="2983630"/>
            <a:chOff x="260648" y="179512"/>
            <a:chExt cx="6283884" cy="2983630"/>
          </a:xfrm>
        </p:grpSpPr>
        <p:sp>
          <p:nvSpPr>
            <p:cNvPr id="4" name="右矢印 40"/>
            <p:cNvSpPr/>
            <p:nvPr/>
          </p:nvSpPr>
          <p:spPr>
            <a:xfrm>
              <a:off x="2417922" y="628307"/>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5" name="右矢印 41"/>
            <p:cNvSpPr/>
            <p:nvPr/>
          </p:nvSpPr>
          <p:spPr>
            <a:xfrm>
              <a:off x="2417922" y="756425"/>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6" name="右矢印 42"/>
            <p:cNvSpPr/>
            <p:nvPr/>
          </p:nvSpPr>
          <p:spPr>
            <a:xfrm>
              <a:off x="2417922" y="889251"/>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7" name="右矢印 43"/>
            <p:cNvSpPr/>
            <p:nvPr/>
          </p:nvSpPr>
          <p:spPr>
            <a:xfrm>
              <a:off x="2417922" y="1017118"/>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8" name="テキスト ボックス 44"/>
            <p:cNvSpPr txBox="1"/>
            <p:nvPr/>
          </p:nvSpPr>
          <p:spPr>
            <a:xfrm>
              <a:off x="2656724" y="584742"/>
              <a:ext cx="119407" cy="153888"/>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9" name="テキスト ボックス 45"/>
            <p:cNvSpPr txBox="1"/>
            <p:nvPr/>
          </p:nvSpPr>
          <p:spPr>
            <a:xfrm>
              <a:off x="2656724" y="713704"/>
              <a:ext cx="119407" cy="153888"/>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10" name="テキスト ボックス 46"/>
            <p:cNvSpPr txBox="1"/>
            <p:nvPr/>
          </p:nvSpPr>
          <p:spPr>
            <a:xfrm>
              <a:off x="2656724" y="842665"/>
              <a:ext cx="119407" cy="153888"/>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11" name="テキスト ボックス 47"/>
            <p:cNvSpPr txBox="1"/>
            <p:nvPr/>
          </p:nvSpPr>
          <p:spPr>
            <a:xfrm>
              <a:off x="2656724" y="971627"/>
              <a:ext cx="119407" cy="153888"/>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A</a:t>
              </a:r>
              <a:endParaRPr kumimoji="1" lang="ja-JP" altLang="en-US" sz="1000" dirty="0">
                <a:latin typeface="Helvetica"/>
                <a:cs typeface="Helvetica"/>
              </a:endParaRPr>
            </a:p>
          </p:txBody>
        </p:sp>
        <p:sp>
          <p:nvSpPr>
            <p:cNvPr id="12" name="右矢印 48"/>
            <p:cNvSpPr/>
            <p:nvPr/>
          </p:nvSpPr>
          <p:spPr>
            <a:xfrm>
              <a:off x="2417922" y="1135729"/>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3" name="右矢印 49"/>
            <p:cNvSpPr/>
            <p:nvPr/>
          </p:nvSpPr>
          <p:spPr>
            <a:xfrm>
              <a:off x="2417922" y="1262832"/>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4" name="テキスト ボックス 50"/>
            <p:cNvSpPr txBox="1"/>
            <p:nvPr/>
          </p:nvSpPr>
          <p:spPr>
            <a:xfrm>
              <a:off x="2656724" y="1095555"/>
              <a:ext cx="119407" cy="153888"/>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A</a:t>
              </a:r>
              <a:endParaRPr kumimoji="1" lang="ja-JP" altLang="en-US" sz="1000" dirty="0">
                <a:latin typeface="Helvetica"/>
                <a:cs typeface="Helvetica"/>
              </a:endParaRPr>
            </a:p>
          </p:txBody>
        </p:sp>
        <p:sp>
          <p:nvSpPr>
            <p:cNvPr id="15" name="テキスト ボックス 51"/>
            <p:cNvSpPr txBox="1"/>
            <p:nvPr/>
          </p:nvSpPr>
          <p:spPr>
            <a:xfrm>
              <a:off x="2656724" y="1224516"/>
              <a:ext cx="119407" cy="153888"/>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A</a:t>
              </a:r>
              <a:endParaRPr kumimoji="1" lang="ja-JP" altLang="en-US" sz="1000" dirty="0">
                <a:latin typeface="Helvetica"/>
                <a:cs typeface="Helvetica"/>
              </a:endParaRPr>
            </a:p>
          </p:txBody>
        </p:sp>
        <p:sp>
          <p:nvSpPr>
            <p:cNvPr id="16" name="右矢印 52"/>
            <p:cNvSpPr/>
            <p:nvPr/>
          </p:nvSpPr>
          <p:spPr>
            <a:xfrm flipH="1">
              <a:off x="3194027" y="628307"/>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7" name="右矢印 53"/>
            <p:cNvSpPr/>
            <p:nvPr/>
          </p:nvSpPr>
          <p:spPr>
            <a:xfrm flipH="1">
              <a:off x="3194027" y="756425"/>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8" name="右矢印 54"/>
            <p:cNvSpPr/>
            <p:nvPr/>
          </p:nvSpPr>
          <p:spPr>
            <a:xfrm flipH="1">
              <a:off x="3194027" y="889251"/>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19" name="右矢印 55"/>
            <p:cNvSpPr/>
            <p:nvPr/>
          </p:nvSpPr>
          <p:spPr>
            <a:xfrm flipH="1">
              <a:off x="3194027" y="1017118"/>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0" name="右矢印 60"/>
            <p:cNvSpPr/>
            <p:nvPr/>
          </p:nvSpPr>
          <p:spPr>
            <a:xfrm flipH="1">
              <a:off x="3194027" y="1135729"/>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1" name="右矢印 61"/>
            <p:cNvSpPr/>
            <p:nvPr/>
          </p:nvSpPr>
          <p:spPr>
            <a:xfrm flipH="1">
              <a:off x="3194027" y="1262832"/>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2" name="右矢印 90"/>
            <p:cNvSpPr/>
            <p:nvPr/>
          </p:nvSpPr>
          <p:spPr>
            <a:xfrm>
              <a:off x="2417922" y="1522592"/>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3" name="右矢印 91"/>
            <p:cNvSpPr/>
            <p:nvPr/>
          </p:nvSpPr>
          <p:spPr>
            <a:xfrm>
              <a:off x="2417922" y="1650709"/>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4" name="右矢印 92"/>
            <p:cNvSpPr/>
            <p:nvPr/>
          </p:nvSpPr>
          <p:spPr>
            <a:xfrm>
              <a:off x="2417922" y="1783536"/>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5" name="右矢印 93"/>
            <p:cNvSpPr/>
            <p:nvPr/>
          </p:nvSpPr>
          <p:spPr>
            <a:xfrm>
              <a:off x="2417922" y="1911403"/>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26" name="テキスト ボックス 94"/>
            <p:cNvSpPr txBox="1"/>
            <p:nvPr/>
          </p:nvSpPr>
          <p:spPr>
            <a:xfrm>
              <a:off x="2656724" y="1479027"/>
              <a:ext cx="119407" cy="153888"/>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27" name="テキスト ボックス 95"/>
            <p:cNvSpPr txBox="1"/>
            <p:nvPr/>
          </p:nvSpPr>
          <p:spPr>
            <a:xfrm>
              <a:off x="2656724" y="1607988"/>
              <a:ext cx="119407" cy="153888"/>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28" name="テキスト ボックス 96"/>
            <p:cNvSpPr txBox="1"/>
            <p:nvPr/>
          </p:nvSpPr>
          <p:spPr>
            <a:xfrm>
              <a:off x="2656724" y="1736950"/>
              <a:ext cx="119407" cy="153888"/>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29" name="テキスト ボックス 97"/>
            <p:cNvSpPr txBox="1"/>
            <p:nvPr/>
          </p:nvSpPr>
          <p:spPr>
            <a:xfrm>
              <a:off x="2656724" y="1865912"/>
              <a:ext cx="119407" cy="153888"/>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30" name="右矢印 98"/>
            <p:cNvSpPr/>
            <p:nvPr/>
          </p:nvSpPr>
          <p:spPr>
            <a:xfrm>
              <a:off x="2417922" y="2030014"/>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1" name="右矢印 99"/>
            <p:cNvSpPr/>
            <p:nvPr/>
          </p:nvSpPr>
          <p:spPr>
            <a:xfrm>
              <a:off x="2417922" y="2157117"/>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2" name="テキスト ボックス 100"/>
            <p:cNvSpPr txBox="1"/>
            <p:nvPr/>
          </p:nvSpPr>
          <p:spPr>
            <a:xfrm>
              <a:off x="2656724" y="1989840"/>
              <a:ext cx="119407" cy="153888"/>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33" name="テキスト ボックス 101"/>
            <p:cNvSpPr txBox="1"/>
            <p:nvPr/>
          </p:nvSpPr>
          <p:spPr>
            <a:xfrm>
              <a:off x="2656724" y="2118801"/>
              <a:ext cx="119407" cy="153888"/>
            </a:xfrm>
            <a:prstGeom prst="rect">
              <a:avLst/>
            </a:prstGeom>
            <a:solidFill>
              <a:schemeClr val="bg1"/>
            </a:solidFill>
          </p:spPr>
          <p:txBody>
            <a:bodyPr wrap="square" lIns="0" tIns="0" rIns="0" bIns="0" rtlCol="0">
              <a:spAutoFit/>
            </a:bodyPr>
            <a:lstStyle/>
            <a:p>
              <a:pPr algn="ctr"/>
              <a:r>
                <a:rPr kumimoji="1" lang="en-US" altLang="ja-JP" sz="1000" dirty="0" smtClean="0">
                  <a:latin typeface="Helvetica"/>
                  <a:cs typeface="Helvetica"/>
                </a:rPr>
                <a:t>G</a:t>
              </a:r>
              <a:endParaRPr kumimoji="1" lang="ja-JP" altLang="en-US" sz="1000" dirty="0">
                <a:latin typeface="Helvetica"/>
                <a:cs typeface="Helvetica"/>
              </a:endParaRPr>
            </a:p>
          </p:txBody>
        </p:sp>
        <p:sp>
          <p:nvSpPr>
            <p:cNvPr id="34" name="右矢印 103"/>
            <p:cNvSpPr/>
            <p:nvPr/>
          </p:nvSpPr>
          <p:spPr>
            <a:xfrm flipH="1">
              <a:off x="3194027" y="1522592"/>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5" name="右矢印 104"/>
            <p:cNvSpPr/>
            <p:nvPr/>
          </p:nvSpPr>
          <p:spPr>
            <a:xfrm flipH="1">
              <a:off x="3194027" y="1650709"/>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6" name="右矢印 105"/>
            <p:cNvSpPr/>
            <p:nvPr/>
          </p:nvSpPr>
          <p:spPr>
            <a:xfrm flipH="1">
              <a:off x="3194027" y="1783536"/>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7" name="右矢印 106"/>
            <p:cNvSpPr/>
            <p:nvPr/>
          </p:nvSpPr>
          <p:spPr>
            <a:xfrm flipH="1">
              <a:off x="3194027" y="1911403"/>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8" name="右矢印 111"/>
            <p:cNvSpPr/>
            <p:nvPr/>
          </p:nvSpPr>
          <p:spPr>
            <a:xfrm flipH="1">
              <a:off x="3194027" y="2030014"/>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39" name="右矢印 112"/>
            <p:cNvSpPr/>
            <p:nvPr/>
          </p:nvSpPr>
          <p:spPr>
            <a:xfrm flipH="1">
              <a:off x="3194027" y="2157117"/>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0" name="右矢印 65"/>
            <p:cNvSpPr/>
            <p:nvPr/>
          </p:nvSpPr>
          <p:spPr>
            <a:xfrm flipH="1">
              <a:off x="4865679" y="628307"/>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1" name="右矢印 66"/>
            <p:cNvSpPr/>
            <p:nvPr/>
          </p:nvSpPr>
          <p:spPr>
            <a:xfrm flipH="1">
              <a:off x="4865679" y="756425"/>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2" name="右矢印 67"/>
            <p:cNvSpPr/>
            <p:nvPr/>
          </p:nvSpPr>
          <p:spPr>
            <a:xfrm flipH="1">
              <a:off x="4865679" y="889251"/>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3" name="右矢印 68"/>
            <p:cNvSpPr/>
            <p:nvPr/>
          </p:nvSpPr>
          <p:spPr>
            <a:xfrm flipH="1">
              <a:off x="4865679" y="1017118"/>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4" name="右矢印 73"/>
            <p:cNvSpPr/>
            <p:nvPr/>
          </p:nvSpPr>
          <p:spPr>
            <a:xfrm flipH="1">
              <a:off x="4865679" y="1135729"/>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5" name="右矢印 74"/>
            <p:cNvSpPr/>
            <p:nvPr/>
          </p:nvSpPr>
          <p:spPr>
            <a:xfrm flipH="1">
              <a:off x="4865679" y="1262832"/>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6" name="右矢印 115"/>
            <p:cNvSpPr/>
            <p:nvPr/>
          </p:nvSpPr>
          <p:spPr>
            <a:xfrm flipH="1">
              <a:off x="4865679" y="1522592"/>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7" name="右矢印 116"/>
            <p:cNvSpPr/>
            <p:nvPr/>
          </p:nvSpPr>
          <p:spPr>
            <a:xfrm flipH="1">
              <a:off x="4865679" y="1650709"/>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8" name="右矢印 117"/>
            <p:cNvSpPr/>
            <p:nvPr/>
          </p:nvSpPr>
          <p:spPr>
            <a:xfrm flipH="1">
              <a:off x="4865679" y="1783536"/>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49" name="右矢印 118"/>
            <p:cNvSpPr/>
            <p:nvPr/>
          </p:nvSpPr>
          <p:spPr>
            <a:xfrm flipH="1">
              <a:off x="4865679" y="1911403"/>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50" name="右矢印 123"/>
            <p:cNvSpPr/>
            <p:nvPr/>
          </p:nvSpPr>
          <p:spPr>
            <a:xfrm flipH="1">
              <a:off x="4865679" y="2030014"/>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51" name="右矢印 124"/>
            <p:cNvSpPr/>
            <p:nvPr/>
          </p:nvSpPr>
          <p:spPr>
            <a:xfrm flipH="1">
              <a:off x="4865679" y="2157117"/>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52" name="正方形/長方形 240"/>
            <p:cNvSpPr/>
            <p:nvPr/>
          </p:nvSpPr>
          <p:spPr>
            <a:xfrm>
              <a:off x="1343396" y="200531"/>
              <a:ext cx="4596930" cy="246802"/>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200" b="1" dirty="0" smtClean="0">
                  <a:solidFill>
                    <a:schemeClr val="tx1"/>
                  </a:solidFill>
                  <a:latin typeface="Helvetica"/>
                  <a:cs typeface="Helvetica"/>
                </a:rPr>
                <a:t>Reference genome</a:t>
              </a:r>
              <a:endParaRPr kumimoji="1" lang="ja-JP" altLang="en-US" sz="1200" b="1" dirty="0">
                <a:solidFill>
                  <a:schemeClr val="tx1"/>
                </a:solidFill>
                <a:latin typeface="Helvetica"/>
                <a:cs typeface="Helvetica"/>
              </a:endParaRPr>
            </a:p>
          </p:txBody>
        </p:sp>
        <p:grpSp>
          <p:nvGrpSpPr>
            <p:cNvPr id="53" name="図形グループ 219"/>
            <p:cNvGrpSpPr/>
            <p:nvPr/>
          </p:nvGrpSpPr>
          <p:grpSpPr>
            <a:xfrm>
              <a:off x="1517333" y="637580"/>
              <a:ext cx="651515" cy="660097"/>
              <a:chOff x="1504369" y="4373412"/>
              <a:chExt cx="785829" cy="737153"/>
            </a:xfrm>
          </p:grpSpPr>
          <p:sp>
            <p:nvSpPr>
              <p:cNvPr id="94" name="フリーフォーム 181"/>
              <p:cNvSpPr/>
              <p:nvPr/>
            </p:nvSpPr>
            <p:spPr>
              <a:xfrm>
                <a:off x="1954259" y="4373412"/>
                <a:ext cx="251570" cy="497888"/>
              </a:xfrm>
              <a:custGeom>
                <a:avLst/>
                <a:gdLst>
                  <a:gd name="connsiteX0" fmla="*/ 641350 w 797983"/>
                  <a:gd name="connsiteY0" fmla="*/ 0 h 2330450"/>
                  <a:gd name="connsiteX1" fmla="*/ 495300 w 797983"/>
                  <a:gd name="connsiteY1" fmla="*/ 196850 h 2330450"/>
                  <a:gd name="connsiteX2" fmla="*/ 793750 w 797983"/>
                  <a:gd name="connsiteY2" fmla="*/ 381000 h 2330450"/>
                  <a:gd name="connsiteX3" fmla="*/ 520700 w 797983"/>
                  <a:gd name="connsiteY3" fmla="*/ 508000 h 2330450"/>
                  <a:gd name="connsiteX4" fmla="*/ 438150 w 797983"/>
                  <a:gd name="connsiteY4" fmla="*/ 806450 h 2330450"/>
                  <a:gd name="connsiteX5" fmla="*/ 457200 w 797983"/>
                  <a:gd name="connsiteY5" fmla="*/ 1263650 h 2330450"/>
                  <a:gd name="connsiteX6" fmla="*/ 171450 w 797983"/>
                  <a:gd name="connsiteY6" fmla="*/ 1771650 h 2330450"/>
                  <a:gd name="connsiteX7" fmla="*/ 82550 w 797983"/>
                  <a:gd name="connsiteY7" fmla="*/ 2203450 h 2330450"/>
                  <a:gd name="connsiteX8" fmla="*/ 0 w 797983"/>
                  <a:gd name="connsiteY8" fmla="*/ 2330450 h 2330450"/>
                  <a:gd name="connsiteX9" fmla="*/ 0 w 797983"/>
                  <a:gd name="connsiteY9" fmla="*/ 2330450 h 2330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7983" h="2330450">
                    <a:moveTo>
                      <a:pt x="641350" y="0"/>
                    </a:moveTo>
                    <a:cubicBezTo>
                      <a:pt x="555625" y="66675"/>
                      <a:pt x="469900" y="133350"/>
                      <a:pt x="495300" y="196850"/>
                    </a:cubicBezTo>
                    <a:cubicBezTo>
                      <a:pt x="520700" y="260350"/>
                      <a:pt x="789517" y="329142"/>
                      <a:pt x="793750" y="381000"/>
                    </a:cubicBezTo>
                    <a:cubicBezTo>
                      <a:pt x="797983" y="432858"/>
                      <a:pt x="579967" y="437092"/>
                      <a:pt x="520700" y="508000"/>
                    </a:cubicBezTo>
                    <a:cubicBezTo>
                      <a:pt x="461433" y="578908"/>
                      <a:pt x="448733" y="680508"/>
                      <a:pt x="438150" y="806450"/>
                    </a:cubicBezTo>
                    <a:cubicBezTo>
                      <a:pt x="427567" y="932392"/>
                      <a:pt x="501650" y="1102783"/>
                      <a:pt x="457200" y="1263650"/>
                    </a:cubicBezTo>
                    <a:cubicBezTo>
                      <a:pt x="412750" y="1424517"/>
                      <a:pt x="233892" y="1615017"/>
                      <a:pt x="171450" y="1771650"/>
                    </a:cubicBezTo>
                    <a:cubicBezTo>
                      <a:pt x="109008" y="1928283"/>
                      <a:pt x="111125" y="2110317"/>
                      <a:pt x="82550" y="2203450"/>
                    </a:cubicBezTo>
                    <a:cubicBezTo>
                      <a:pt x="53975" y="2296583"/>
                      <a:pt x="0" y="2330450"/>
                      <a:pt x="0" y="2330450"/>
                    </a:cubicBezTo>
                    <a:lnTo>
                      <a:pt x="0" y="2330450"/>
                    </a:lnTo>
                  </a:path>
                </a:pathLst>
              </a:custGeom>
              <a:ln w="19050">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95" name="フリーフォーム 182"/>
              <p:cNvSpPr/>
              <p:nvPr/>
            </p:nvSpPr>
            <p:spPr>
              <a:xfrm>
                <a:off x="1732049" y="4465664"/>
                <a:ext cx="330311" cy="223846"/>
              </a:xfrm>
              <a:custGeom>
                <a:avLst/>
                <a:gdLst>
                  <a:gd name="connsiteX0" fmla="*/ 0 w 1047750"/>
                  <a:gd name="connsiteY0" fmla="*/ 0 h 1047750"/>
                  <a:gd name="connsiteX1" fmla="*/ 82550 w 1047750"/>
                  <a:gd name="connsiteY1" fmla="*/ 254000 h 1047750"/>
                  <a:gd name="connsiteX2" fmla="*/ 336550 w 1047750"/>
                  <a:gd name="connsiteY2" fmla="*/ 488950 h 1047750"/>
                  <a:gd name="connsiteX3" fmla="*/ 95250 w 1047750"/>
                  <a:gd name="connsiteY3" fmla="*/ 730250 h 1047750"/>
                  <a:gd name="connsiteX4" fmla="*/ 641350 w 1047750"/>
                  <a:gd name="connsiteY4" fmla="*/ 787400 h 1047750"/>
                  <a:gd name="connsiteX5" fmla="*/ 1047750 w 1047750"/>
                  <a:gd name="connsiteY5" fmla="*/ 1047750 h 1047750"/>
                  <a:gd name="connsiteX6" fmla="*/ 1047750 w 1047750"/>
                  <a:gd name="connsiteY6" fmla="*/ 104775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0" h="1047750">
                    <a:moveTo>
                      <a:pt x="0" y="0"/>
                    </a:moveTo>
                    <a:cubicBezTo>
                      <a:pt x="13229" y="86254"/>
                      <a:pt x="26458" y="172508"/>
                      <a:pt x="82550" y="254000"/>
                    </a:cubicBezTo>
                    <a:cubicBezTo>
                      <a:pt x="138642" y="335492"/>
                      <a:pt x="334433" y="409575"/>
                      <a:pt x="336550" y="488950"/>
                    </a:cubicBezTo>
                    <a:cubicBezTo>
                      <a:pt x="338667" y="568325"/>
                      <a:pt x="44450" y="680508"/>
                      <a:pt x="95250" y="730250"/>
                    </a:cubicBezTo>
                    <a:cubicBezTo>
                      <a:pt x="146050" y="779992"/>
                      <a:pt x="482600" y="734483"/>
                      <a:pt x="641350" y="787400"/>
                    </a:cubicBezTo>
                    <a:cubicBezTo>
                      <a:pt x="800100" y="840317"/>
                      <a:pt x="1047750" y="1047750"/>
                      <a:pt x="1047750" y="1047750"/>
                    </a:cubicBezTo>
                    <a:lnTo>
                      <a:pt x="1047750" y="1047750"/>
                    </a:lnTo>
                  </a:path>
                </a:pathLst>
              </a:custGeom>
              <a:ln w="19050">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96" name="フリーフォーム 183"/>
              <p:cNvSpPr/>
              <p:nvPr/>
            </p:nvSpPr>
            <p:spPr>
              <a:xfrm rot="20855718">
                <a:off x="1963601" y="4514051"/>
                <a:ext cx="326597" cy="366294"/>
              </a:xfrm>
              <a:custGeom>
                <a:avLst/>
                <a:gdLst>
                  <a:gd name="connsiteX0" fmla="*/ 527050 w 1035968"/>
                  <a:gd name="connsiteY0" fmla="*/ 292100 h 1714500"/>
                  <a:gd name="connsiteX1" fmla="*/ 368300 w 1035968"/>
                  <a:gd name="connsiteY1" fmla="*/ 215900 h 1714500"/>
                  <a:gd name="connsiteX2" fmla="*/ 228600 w 1035968"/>
                  <a:gd name="connsiteY2" fmla="*/ 88900 h 1714500"/>
                  <a:gd name="connsiteX3" fmla="*/ 133350 w 1035968"/>
                  <a:gd name="connsiteY3" fmla="*/ 0 h 1714500"/>
                  <a:gd name="connsiteX4" fmla="*/ 69850 w 1035968"/>
                  <a:gd name="connsiteY4" fmla="*/ 0 h 1714500"/>
                  <a:gd name="connsiteX5" fmla="*/ 12700 w 1035968"/>
                  <a:gd name="connsiteY5" fmla="*/ 25400 h 1714500"/>
                  <a:gd name="connsiteX6" fmla="*/ 0 w 1035968"/>
                  <a:gd name="connsiteY6" fmla="*/ 190500 h 1714500"/>
                  <a:gd name="connsiteX7" fmla="*/ 38100 w 1035968"/>
                  <a:gd name="connsiteY7" fmla="*/ 469900 h 1714500"/>
                  <a:gd name="connsiteX8" fmla="*/ 120650 w 1035968"/>
                  <a:gd name="connsiteY8" fmla="*/ 577850 h 1714500"/>
                  <a:gd name="connsiteX9" fmla="*/ 101600 w 1035968"/>
                  <a:gd name="connsiteY9" fmla="*/ 692150 h 1714500"/>
                  <a:gd name="connsiteX10" fmla="*/ 165100 w 1035968"/>
                  <a:gd name="connsiteY10" fmla="*/ 933450 h 1714500"/>
                  <a:gd name="connsiteX11" fmla="*/ 317500 w 1035968"/>
                  <a:gd name="connsiteY11" fmla="*/ 1289050 h 1714500"/>
                  <a:gd name="connsiteX12" fmla="*/ 406400 w 1035968"/>
                  <a:gd name="connsiteY12" fmla="*/ 1479550 h 1714500"/>
                  <a:gd name="connsiteX13" fmla="*/ 482600 w 1035968"/>
                  <a:gd name="connsiteY13" fmla="*/ 1543050 h 1714500"/>
                  <a:gd name="connsiteX14" fmla="*/ 533400 w 1035968"/>
                  <a:gd name="connsiteY14" fmla="*/ 1714500 h 1714500"/>
                  <a:gd name="connsiteX15" fmla="*/ 533400 w 1035968"/>
                  <a:gd name="connsiteY15" fmla="*/ 1714500 h 1714500"/>
                  <a:gd name="connsiteX16" fmla="*/ 590550 w 1035968"/>
                  <a:gd name="connsiteY16" fmla="*/ 1498600 h 1714500"/>
                  <a:gd name="connsiteX17" fmla="*/ 685800 w 1035968"/>
                  <a:gd name="connsiteY17" fmla="*/ 1339850 h 1714500"/>
                  <a:gd name="connsiteX18" fmla="*/ 850900 w 1035968"/>
                  <a:gd name="connsiteY18" fmla="*/ 863600 h 1714500"/>
                  <a:gd name="connsiteX19" fmla="*/ 876300 w 1035968"/>
                  <a:gd name="connsiteY19" fmla="*/ 742950 h 1714500"/>
                  <a:gd name="connsiteX20" fmla="*/ 971550 w 1035968"/>
                  <a:gd name="connsiteY20" fmla="*/ 673100 h 1714500"/>
                  <a:gd name="connsiteX21" fmla="*/ 977900 w 1035968"/>
                  <a:gd name="connsiteY21" fmla="*/ 609600 h 1714500"/>
                  <a:gd name="connsiteX22" fmla="*/ 1028700 w 1035968"/>
                  <a:gd name="connsiteY22" fmla="*/ 406400 h 1714500"/>
                  <a:gd name="connsiteX23" fmla="*/ 1022350 w 1035968"/>
                  <a:gd name="connsiteY23" fmla="*/ 254000 h 1714500"/>
                  <a:gd name="connsiteX24" fmla="*/ 1035050 w 1035968"/>
                  <a:gd name="connsiteY24" fmla="*/ 184150 h 1714500"/>
                  <a:gd name="connsiteX25" fmla="*/ 990600 w 1035968"/>
                  <a:gd name="connsiteY25" fmla="*/ 25400 h 1714500"/>
                  <a:gd name="connsiteX26" fmla="*/ 933450 w 1035968"/>
                  <a:gd name="connsiteY26" fmla="*/ 6350 h 1714500"/>
                  <a:gd name="connsiteX27" fmla="*/ 723900 w 1035968"/>
                  <a:gd name="connsiteY27" fmla="*/ 127000 h 1714500"/>
                  <a:gd name="connsiteX28" fmla="*/ 622300 w 1035968"/>
                  <a:gd name="connsiteY28" fmla="*/ 234950 h 1714500"/>
                  <a:gd name="connsiteX29" fmla="*/ 527050 w 1035968"/>
                  <a:gd name="connsiteY29" fmla="*/ 292100 h 171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35968" h="1714500">
                    <a:moveTo>
                      <a:pt x="527050" y="292100"/>
                    </a:moveTo>
                    <a:lnTo>
                      <a:pt x="368300" y="215900"/>
                    </a:lnTo>
                    <a:lnTo>
                      <a:pt x="228600" y="88900"/>
                    </a:lnTo>
                    <a:lnTo>
                      <a:pt x="133350" y="0"/>
                    </a:lnTo>
                    <a:lnTo>
                      <a:pt x="69850" y="0"/>
                    </a:lnTo>
                    <a:lnTo>
                      <a:pt x="12700" y="25400"/>
                    </a:lnTo>
                    <a:lnTo>
                      <a:pt x="0" y="190500"/>
                    </a:lnTo>
                    <a:lnTo>
                      <a:pt x="38100" y="469900"/>
                    </a:lnTo>
                    <a:lnTo>
                      <a:pt x="120650" y="577850"/>
                    </a:lnTo>
                    <a:lnTo>
                      <a:pt x="101600" y="692150"/>
                    </a:lnTo>
                    <a:lnTo>
                      <a:pt x="165100" y="933450"/>
                    </a:lnTo>
                    <a:lnTo>
                      <a:pt x="317500" y="1289050"/>
                    </a:lnTo>
                    <a:lnTo>
                      <a:pt x="406400" y="1479550"/>
                    </a:lnTo>
                    <a:lnTo>
                      <a:pt x="482600" y="1543050"/>
                    </a:lnTo>
                    <a:lnTo>
                      <a:pt x="533400" y="1714500"/>
                    </a:lnTo>
                    <a:lnTo>
                      <a:pt x="533400" y="1714500"/>
                    </a:lnTo>
                    <a:lnTo>
                      <a:pt x="590550" y="1498600"/>
                    </a:lnTo>
                    <a:lnTo>
                      <a:pt x="685800" y="1339850"/>
                    </a:lnTo>
                    <a:lnTo>
                      <a:pt x="850900" y="863600"/>
                    </a:lnTo>
                    <a:lnTo>
                      <a:pt x="876300" y="742950"/>
                    </a:lnTo>
                    <a:lnTo>
                      <a:pt x="971550" y="673100"/>
                    </a:lnTo>
                    <a:lnTo>
                      <a:pt x="977900" y="609600"/>
                    </a:lnTo>
                    <a:cubicBezTo>
                      <a:pt x="1029229" y="410700"/>
                      <a:pt x="1028700" y="480516"/>
                      <a:pt x="1028700" y="406400"/>
                    </a:cubicBezTo>
                    <a:lnTo>
                      <a:pt x="1022350" y="254000"/>
                    </a:lnTo>
                    <a:cubicBezTo>
                      <a:pt x="1035968" y="192717"/>
                      <a:pt x="1035050" y="216365"/>
                      <a:pt x="1035050" y="184150"/>
                    </a:cubicBezTo>
                    <a:lnTo>
                      <a:pt x="990600" y="25400"/>
                    </a:lnTo>
                    <a:lnTo>
                      <a:pt x="933450" y="6350"/>
                    </a:lnTo>
                    <a:cubicBezTo>
                      <a:pt x="728430" y="128081"/>
                      <a:pt x="809023" y="127000"/>
                      <a:pt x="723900" y="127000"/>
                    </a:cubicBezTo>
                    <a:lnTo>
                      <a:pt x="622300" y="234950"/>
                    </a:lnTo>
                    <a:lnTo>
                      <a:pt x="527050" y="292100"/>
                    </a:lnTo>
                    <a:close/>
                  </a:path>
                </a:pathLst>
              </a:custGeom>
              <a:solidFill>
                <a:srgbClr val="29A728"/>
              </a:solidFill>
              <a:ln w="6350">
                <a:solidFill>
                  <a:srgbClr val="254C2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a:solidFill>
                    <a:prstClr val="white"/>
                  </a:solidFill>
                  <a:latin typeface="Helvetica"/>
                  <a:cs typeface="Helvetica"/>
                </a:endParaRPr>
              </a:p>
            </p:txBody>
          </p:sp>
          <p:sp>
            <p:nvSpPr>
              <p:cNvPr id="97" name="フリーフォーム 184"/>
              <p:cNvSpPr/>
              <p:nvPr/>
            </p:nvSpPr>
            <p:spPr>
              <a:xfrm>
                <a:off x="2106402" y="4565603"/>
                <a:ext cx="142134" cy="56075"/>
              </a:xfrm>
              <a:custGeom>
                <a:avLst/>
                <a:gdLst>
                  <a:gd name="connsiteX0" fmla="*/ 0 w 450850"/>
                  <a:gd name="connsiteY0" fmla="*/ 91017 h 262467"/>
                  <a:gd name="connsiteX1" fmla="*/ 63500 w 450850"/>
                  <a:gd name="connsiteY1" fmla="*/ 59267 h 262467"/>
                  <a:gd name="connsiteX2" fmla="*/ 349250 w 450850"/>
                  <a:gd name="connsiteY2" fmla="*/ 33867 h 262467"/>
                  <a:gd name="connsiteX3" fmla="*/ 450850 w 450850"/>
                  <a:gd name="connsiteY3" fmla="*/ 262467 h 262467"/>
                </a:gdLst>
                <a:ahLst/>
                <a:cxnLst>
                  <a:cxn ang="0">
                    <a:pos x="connsiteX0" y="connsiteY0"/>
                  </a:cxn>
                  <a:cxn ang="0">
                    <a:pos x="connsiteX1" y="connsiteY1"/>
                  </a:cxn>
                  <a:cxn ang="0">
                    <a:pos x="connsiteX2" y="connsiteY2"/>
                  </a:cxn>
                  <a:cxn ang="0">
                    <a:pos x="connsiteX3" y="connsiteY3"/>
                  </a:cxn>
                </a:cxnLst>
                <a:rect l="l" t="t" r="r" b="b"/>
                <a:pathLst>
                  <a:path w="450850" h="262467">
                    <a:moveTo>
                      <a:pt x="0" y="91017"/>
                    </a:moveTo>
                    <a:cubicBezTo>
                      <a:pt x="2646" y="79904"/>
                      <a:pt x="5292" y="68792"/>
                      <a:pt x="63500" y="59267"/>
                    </a:cubicBezTo>
                    <a:cubicBezTo>
                      <a:pt x="121708" y="49742"/>
                      <a:pt x="284692" y="0"/>
                      <a:pt x="349250" y="33867"/>
                    </a:cubicBezTo>
                    <a:cubicBezTo>
                      <a:pt x="413808" y="67734"/>
                      <a:pt x="450850" y="262467"/>
                      <a:pt x="450850" y="262467"/>
                    </a:cubicBezTo>
                  </a:path>
                </a:pathLst>
              </a:custGeom>
              <a:ln w="6350">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98" name="フリーフォーム 185"/>
              <p:cNvSpPr/>
              <p:nvPr/>
            </p:nvSpPr>
            <p:spPr>
              <a:xfrm>
                <a:off x="2092389" y="4591832"/>
                <a:ext cx="86081" cy="260476"/>
              </a:xfrm>
              <a:custGeom>
                <a:avLst/>
                <a:gdLst>
                  <a:gd name="connsiteX0" fmla="*/ 0 w 273050"/>
                  <a:gd name="connsiteY0" fmla="*/ 0 h 1219200"/>
                  <a:gd name="connsiteX1" fmla="*/ 139700 w 273050"/>
                  <a:gd name="connsiteY1" fmla="*/ 787400 h 1219200"/>
                  <a:gd name="connsiteX2" fmla="*/ 273050 w 273050"/>
                  <a:gd name="connsiteY2" fmla="*/ 1219200 h 1219200"/>
                </a:gdLst>
                <a:ahLst/>
                <a:cxnLst>
                  <a:cxn ang="0">
                    <a:pos x="connsiteX0" y="connsiteY0"/>
                  </a:cxn>
                  <a:cxn ang="0">
                    <a:pos x="connsiteX1" y="connsiteY1"/>
                  </a:cxn>
                  <a:cxn ang="0">
                    <a:pos x="connsiteX2" y="connsiteY2"/>
                  </a:cxn>
                </a:cxnLst>
                <a:rect l="l" t="t" r="r" b="b"/>
                <a:pathLst>
                  <a:path w="273050" h="1219200">
                    <a:moveTo>
                      <a:pt x="0" y="0"/>
                    </a:moveTo>
                    <a:cubicBezTo>
                      <a:pt x="47096" y="292100"/>
                      <a:pt x="94192" y="584200"/>
                      <a:pt x="139700" y="787400"/>
                    </a:cubicBezTo>
                    <a:cubicBezTo>
                      <a:pt x="185208" y="990600"/>
                      <a:pt x="273050" y="1219200"/>
                      <a:pt x="273050" y="1219200"/>
                    </a:cubicBezTo>
                  </a:path>
                </a:pathLst>
              </a:custGeom>
              <a:ln w="6350">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99" name="フリーフォーム 186"/>
              <p:cNvSpPr/>
              <p:nvPr/>
            </p:nvSpPr>
            <p:spPr>
              <a:xfrm>
                <a:off x="2106402" y="4591832"/>
                <a:ext cx="102096" cy="237413"/>
              </a:xfrm>
              <a:custGeom>
                <a:avLst/>
                <a:gdLst>
                  <a:gd name="connsiteX0" fmla="*/ 0 w 323850"/>
                  <a:gd name="connsiteY0" fmla="*/ 0 h 1111250"/>
                  <a:gd name="connsiteX1" fmla="*/ 165100 w 323850"/>
                  <a:gd name="connsiteY1" fmla="*/ 57150 h 1111250"/>
                  <a:gd name="connsiteX2" fmla="*/ 298450 w 323850"/>
                  <a:gd name="connsiteY2" fmla="*/ 323850 h 1111250"/>
                  <a:gd name="connsiteX3" fmla="*/ 317500 w 323850"/>
                  <a:gd name="connsiteY3" fmla="*/ 679450 h 1111250"/>
                  <a:gd name="connsiteX4" fmla="*/ 292100 w 323850"/>
                  <a:gd name="connsiteY4" fmla="*/ 965200 h 1111250"/>
                  <a:gd name="connsiteX5" fmla="*/ 234950 w 323850"/>
                  <a:gd name="connsiteY5" fmla="*/ 1111250 h 111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850" h="1111250">
                    <a:moveTo>
                      <a:pt x="0" y="0"/>
                    </a:moveTo>
                    <a:cubicBezTo>
                      <a:pt x="57679" y="1587"/>
                      <a:pt x="115358" y="3175"/>
                      <a:pt x="165100" y="57150"/>
                    </a:cubicBezTo>
                    <a:cubicBezTo>
                      <a:pt x="214842" y="111125"/>
                      <a:pt x="273050" y="220133"/>
                      <a:pt x="298450" y="323850"/>
                    </a:cubicBezTo>
                    <a:cubicBezTo>
                      <a:pt x="323850" y="427567"/>
                      <a:pt x="318558" y="572558"/>
                      <a:pt x="317500" y="679450"/>
                    </a:cubicBezTo>
                    <a:cubicBezTo>
                      <a:pt x="316442" y="786342"/>
                      <a:pt x="305858" y="893233"/>
                      <a:pt x="292100" y="965200"/>
                    </a:cubicBezTo>
                    <a:cubicBezTo>
                      <a:pt x="278342" y="1037167"/>
                      <a:pt x="234950" y="1111250"/>
                      <a:pt x="234950" y="1111250"/>
                    </a:cubicBezTo>
                  </a:path>
                </a:pathLst>
              </a:custGeom>
              <a:ln w="6350">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100" name="フリーフォーム 187"/>
              <p:cNvSpPr/>
              <p:nvPr/>
            </p:nvSpPr>
            <p:spPr>
              <a:xfrm>
                <a:off x="2044343" y="4591832"/>
                <a:ext cx="114108" cy="233343"/>
              </a:xfrm>
              <a:custGeom>
                <a:avLst/>
                <a:gdLst>
                  <a:gd name="connsiteX0" fmla="*/ 146050 w 361950"/>
                  <a:gd name="connsiteY0" fmla="*/ 0 h 1092200"/>
                  <a:gd name="connsiteX1" fmla="*/ 69850 w 361950"/>
                  <a:gd name="connsiteY1" fmla="*/ 57150 h 1092200"/>
                  <a:gd name="connsiteX2" fmla="*/ 0 w 361950"/>
                  <a:gd name="connsiteY2" fmla="*/ 317500 h 1092200"/>
                  <a:gd name="connsiteX3" fmla="*/ 69850 w 361950"/>
                  <a:gd name="connsiteY3" fmla="*/ 742950 h 1092200"/>
                  <a:gd name="connsiteX4" fmla="*/ 361950 w 361950"/>
                  <a:gd name="connsiteY4" fmla="*/ 1092200 h 1092200"/>
                  <a:gd name="connsiteX5" fmla="*/ 361950 w 361950"/>
                  <a:gd name="connsiteY5" fmla="*/ 1092200 h 1092200"/>
                  <a:gd name="connsiteX6" fmla="*/ 361950 w 361950"/>
                  <a:gd name="connsiteY6" fmla="*/ 1092200 h 109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1950" h="1092200">
                    <a:moveTo>
                      <a:pt x="146050" y="0"/>
                    </a:moveTo>
                    <a:cubicBezTo>
                      <a:pt x="120121" y="2116"/>
                      <a:pt x="94192" y="4233"/>
                      <a:pt x="69850" y="57150"/>
                    </a:cubicBezTo>
                    <a:cubicBezTo>
                      <a:pt x="45508" y="110067"/>
                      <a:pt x="0" y="203200"/>
                      <a:pt x="0" y="317500"/>
                    </a:cubicBezTo>
                    <a:cubicBezTo>
                      <a:pt x="0" y="431800"/>
                      <a:pt x="9525" y="613833"/>
                      <a:pt x="69850" y="742950"/>
                    </a:cubicBezTo>
                    <a:cubicBezTo>
                      <a:pt x="130175" y="872067"/>
                      <a:pt x="361950" y="1092200"/>
                      <a:pt x="361950" y="1092200"/>
                    </a:cubicBezTo>
                    <a:lnTo>
                      <a:pt x="361950" y="1092200"/>
                    </a:lnTo>
                    <a:lnTo>
                      <a:pt x="361950" y="1092200"/>
                    </a:lnTo>
                  </a:path>
                </a:pathLst>
              </a:custGeom>
              <a:ln w="6350">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101" name="フリーフォーム 188"/>
              <p:cNvSpPr/>
              <p:nvPr/>
            </p:nvSpPr>
            <p:spPr>
              <a:xfrm>
                <a:off x="2118413" y="4509076"/>
                <a:ext cx="106100" cy="63762"/>
              </a:xfrm>
              <a:custGeom>
                <a:avLst/>
                <a:gdLst>
                  <a:gd name="connsiteX0" fmla="*/ 0 w 336550"/>
                  <a:gd name="connsiteY0" fmla="*/ 298450 h 298450"/>
                  <a:gd name="connsiteX1" fmla="*/ 158750 w 336550"/>
                  <a:gd name="connsiteY1" fmla="*/ 146050 h 298450"/>
                  <a:gd name="connsiteX2" fmla="*/ 254000 w 336550"/>
                  <a:gd name="connsiteY2" fmla="*/ 19050 h 298450"/>
                  <a:gd name="connsiteX3" fmla="*/ 323850 w 336550"/>
                  <a:gd name="connsiteY3" fmla="*/ 31750 h 298450"/>
                  <a:gd name="connsiteX4" fmla="*/ 330200 w 336550"/>
                  <a:gd name="connsiteY4" fmla="*/ 5715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550" h="298450">
                    <a:moveTo>
                      <a:pt x="0" y="298450"/>
                    </a:moveTo>
                    <a:cubicBezTo>
                      <a:pt x="58208" y="245533"/>
                      <a:pt x="116417" y="192617"/>
                      <a:pt x="158750" y="146050"/>
                    </a:cubicBezTo>
                    <a:cubicBezTo>
                      <a:pt x="201083" y="99483"/>
                      <a:pt x="226483" y="38100"/>
                      <a:pt x="254000" y="19050"/>
                    </a:cubicBezTo>
                    <a:cubicBezTo>
                      <a:pt x="281517" y="0"/>
                      <a:pt x="311150" y="25400"/>
                      <a:pt x="323850" y="31750"/>
                    </a:cubicBezTo>
                    <a:cubicBezTo>
                      <a:pt x="336550" y="38100"/>
                      <a:pt x="330200" y="57150"/>
                      <a:pt x="330200" y="57150"/>
                    </a:cubicBezTo>
                  </a:path>
                </a:pathLst>
              </a:custGeom>
              <a:ln w="6350">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102" name="フリーフォーム 189"/>
              <p:cNvSpPr/>
              <p:nvPr/>
            </p:nvSpPr>
            <p:spPr>
              <a:xfrm>
                <a:off x="1962935" y="4584596"/>
                <a:ext cx="96091" cy="49291"/>
              </a:xfrm>
              <a:custGeom>
                <a:avLst/>
                <a:gdLst>
                  <a:gd name="connsiteX0" fmla="*/ 304800 w 304800"/>
                  <a:gd name="connsiteY0" fmla="*/ 27517 h 230717"/>
                  <a:gd name="connsiteX1" fmla="*/ 171450 w 304800"/>
                  <a:gd name="connsiteY1" fmla="*/ 8467 h 230717"/>
                  <a:gd name="connsiteX2" fmla="*/ 44450 w 304800"/>
                  <a:gd name="connsiteY2" fmla="*/ 78317 h 230717"/>
                  <a:gd name="connsiteX3" fmla="*/ 6350 w 304800"/>
                  <a:gd name="connsiteY3" fmla="*/ 186267 h 230717"/>
                  <a:gd name="connsiteX4" fmla="*/ 6350 w 304800"/>
                  <a:gd name="connsiteY4" fmla="*/ 230717 h 230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230717">
                    <a:moveTo>
                      <a:pt x="304800" y="27517"/>
                    </a:moveTo>
                    <a:cubicBezTo>
                      <a:pt x="259821" y="13758"/>
                      <a:pt x="214842" y="0"/>
                      <a:pt x="171450" y="8467"/>
                    </a:cubicBezTo>
                    <a:cubicBezTo>
                      <a:pt x="128058" y="16934"/>
                      <a:pt x="71967" y="48684"/>
                      <a:pt x="44450" y="78317"/>
                    </a:cubicBezTo>
                    <a:cubicBezTo>
                      <a:pt x="16933" y="107950"/>
                      <a:pt x="12700" y="160867"/>
                      <a:pt x="6350" y="186267"/>
                    </a:cubicBezTo>
                    <a:cubicBezTo>
                      <a:pt x="0" y="211667"/>
                      <a:pt x="6350" y="230717"/>
                      <a:pt x="6350" y="230717"/>
                    </a:cubicBezTo>
                  </a:path>
                </a:pathLst>
              </a:custGeom>
              <a:ln w="6350">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103" name="フリーフォーム 190"/>
              <p:cNvSpPr/>
              <p:nvPr/>
            </p:nvSpPr>
            <p:spPr>
              <a:xfrm>
                <a:off x="1938243" y="4542766"/>
                <a:ext cx="144136" cy="42282"/>
              </a:xfrm>
              <a:custGeom>
                <a:avLst/>
                <a:gdLst>
                  <a:gd name="connsiteX0" fmla="*/ 457200 w 457200"/>
                  <a:gd name="connsiteY0" fmla="*/ 197908 h 197908"/>
                  <a:gd name="connsiteX1" fmla="*/ 298450 w 457200"/>
                  <a:gd name="connsiteY1" fmla="*/ 166158 h 197908"/>
                  <a:gd name="connsiteX2" fmla="*/ 107950 w 457200"/>
                  <a:gd name="connsiteY2" fmla="*/ 89958 h 197908"/>
                  <a:gd name="connsiteX3" fmla="*/ 44450 w 457200"/>
                  <a:gd name="connsiteY3" fmla="*/ 13758 h 197908"/>
                  <a:gd name="connsiteX4" fmla="*/ 25400 w 457200"/>
                  <a:gd name="connsiteY4" fmla="*/ 7408 h 197908"/>
                  <a:gd name="connsiteX5" fmla="*/ 0 w 457200"/>
                  <a:gd name="connsiteY5" fmla="*/ 39158 h 19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7200" h="197908">
                    <a:moveTo>
                      <a:pt x="457200" y="197908"/>
                    </a:moveTo>
                    <a:cubicBezTo>
                      <a:pt x="406929" y="191029"/>
                      <a:pt x="356658" y="184150"/>
                      <a:pt x="298450" y="166158"/>
                    </a:cubicBezTo>
                    <a:cubicBezTo>
                      <a:pt x="240242" y="148166"/>
                      <a:pt x="150283" y="115358"/>
                      <a:pt x="107950" y="89958"/>
                    </a:cubicBezTo>
                    <a:cubicBezTo>
                      <a:pt x="65617" y="64558"/>
                      <a:pt x="58208" y="27516"/>
                      <a:pt x="44450" y="13758"/>
                    </a:cubicBezTo>
                    <a:cubicBezTo>
                      <a:pt x="30692" y="0"/>
                      <a:pt x="32808" y="3175"/>
                      <a:pt x="25400" y="7408"/>
                    </a:cubicBezTo>
                    <a:cubicBezTo>
                      <a:pt x="17992" y="11641"/>
                      <a:pt x="0" y="39158"/>
                      <a:pt x="0" y="39158"/>
                    </a:cubicBezTo>
                  </a:path>
                </a:pathLst>
              </a:custGeom>
              <a:ln w="6350">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104" name="フリーフォーム 191"/>
              <p:cNvSpPr/>
              <p:nvPr/>
            </p:nvSpPr>
            <p:spPr>
              <a:xfrm rot="19817795">
                <a:off x="1504369" y="4609338"/>
                <a:ext cx="347487" cy="107218"/>
              </a:xfrm>
              <a:custGeom>
                <a:avLst/>
                <a:gdLst>
                  <a:gd name="connsiteX0" fmla="*/ 804333 w 1102233"/>
                  <a:gd name="connsiteY0" fmla="*/ 255920 h 501852"/>
                  <a:gd name="connsiteX1" fmla="*/ 804333 w 1102233"/>
                  <a:gd name="connsiteY1" fmla="*/ 171253 h 501852"/>
                  <a:gd name="connsiteX2" fmla="*/ 889000 w 1102233"/>
                  <a:gd name="connsiteY2" fmla="*/ 111986 h 501852"/>
                  <a:gd name="connsiteX3" fmla="*/ 1016000 w 1102233"/>
                  <a:gd name="connsiteY3" fmla="*/ 1920 h 501852"/>
                  <a:gd name="connsiteX4" fmla="*/ 778933 w 1102233"/>
                  <a:gd name="connsiteY4" fmla="*/ 52720 h 501852"/>
                  <a:gd name="connsiteX5" fmla="*/ 660400 w 1102233"/>
                  <a:gd name="connsiteY5" fmla="*/ 61186 h 501852"/>
                  <a:gd name="connsiteX6" fmla="*/ 558800 w 1102233"/>
                  <a:gd name="connsiteY6" fmla="*/ 61186 h 501852"/>
                  <a:gd name="connsiteX7" fmla="*/ 491067 w 1102233"/>
                  <a:gd name="connsiteY7" fmla="*/ 128920 h 501852"/>
                  <a:gd name="connsiteX8" fmla="*/ 397933 w 1102233"/>
                  <a:gd name="connsiteY8" fmla="*/ 179720 h 501852"/>
                  <a:gd name="connsiteX9" fmla="*/ 296333 w 1102233"/>
                  <a:gd name="connsiteY9" fmla="*/ 196653 h 501852"/>
                  <a:gd name="connsiteX10" fmla="*/ 143933 w 1102233"/>
                  <a:gd name="connsiteY10" fmla="*/ 213586 h 501852"/>
                  <a:gd name="connsiteX11" fmla="*/ 76200 w 1102233"/>
                  <a:gd name="connsiteY11" fmla="*/ 289786 h 501852"/>
                  <a:gd name="connsiteX12" fmla="*/ 8467 w 1102233"/>
                  <a:gd name="connsiteY12" fmla="*/ 408320 h 501852"/>
                  <a:gd name="connsiteX13" fmla="*/ 0 w 1102233"/>
                  <a:gd name="connsiteY13" fmla="*/ 416786 h 501852"/>
                  <a:gd name="connsiteX14" fmla="*/ 0 w 1102233"/>
                  <a:gd name="connsiteY14" fmla="*/ 416786 h 501852"/>
                  <a:gd name="connsiteX15" fmla="*/ 0 w 1102233"/>
                  <a:gd name="connsiteY15" fmla="*/ 416786 h 501852"/>
                  <a:gd name="connsiteX16" fmla="*/ 127000 w 1102233"/>
                  <a:gd name="connsiteY16" fmla="*/ 442186 h 501852"/>
                  <a:gd name="connsiteX17" fmla="*/ 152400 w 1102233"/>
                  <a:gd name="connsiteY17" fmla="*/ 450653 h 501852"/>
                  <a:gd name="connsiteX18" fmla="*/ 245533 w 1102233"/>
                  <a:gd name="connsiteY18" fmla="*/ 484520 h 501852"/>
                  <a:gd name="connsiteX19" fmla="*/ 372533 w 1102233"/>
                  <a:gd name="connsiteY19" fmla="*/ 501453 h 501852"/>
                  <a:gd name="connsiteX20" fmla="*/ 508000 w 1102233"/>
                  <a:gd name="connsiteY20" fmla="*/ 501453 h 501852"/>
                  <a:gd name="connsiteX21" fmla="*/ 601133 w 1102233"/>
                  <a:gd name="connsiteY21" fmla="*/ 459120 h 501852"/>
                  <a:gd name="connsiteX22" fmla="*/ 668867 w 1102233"/>
                  <a:gd name="connsiteY22" fmla="*/ 399853 h 501852"/>
                  <a:gd name="connsiteX23" fmla="*/ 745067 w 1102233"/>
                  <a:gd name="connsiteY23" fmla="*/ 433720 h 501852"/>
                  <a:gd name="connsiteX24" fmla="*/ 889000 w 1102233"/>
                  <a:gd name="connsiteY24" fmla="*/ 450653 h 501852"/>
                  <a:gd name="connsiteX25" fmla="*/ 990600 w 1102233"/>
                  <a:gd name="connsiteY25" fmla="*/ 433720 h 501852"/>
                  <a:gd name="connsiteX26" fmla="*/ 1066800 w 1102233"/>
                  <a:gd name="connsiteY26" fmla="*/ 399853 h 501852"/>
                  <a:gd name="connsiteX27" fmla="*/ 1100667 w 1102233"/>
                  <a:gd name="connsiteY27" fmla="*/ 340586 h 501852"/>
                  <a:gd name="connsiteX28" fmla="*/ 1092200 w 1102233"/>
                  <a:gd name="connsiteY28" fmla="*/ 289786 h 501852"/>
                  <a:gd name="connsiteX29" fmla="*/ 1016000 w 1102233"/>
                  <a:gd name="connsiteY29" fmla="*/ 264386 h 501852"/>
                  <a:gd name="connsiteX30" fmla="*/ 872067 w 1102233"/>
                  <a:gd name="connsiteY30" fmla="*/ 264386 h 501852"/>
                  <a:gd name="connsiteX31" fmla="*/ 804333 w 1102233"/>
                  <a:gd name="connsiteY31" fmla="*/ 255920 h 50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02233" h="501852">
                    <a:moveTo>
                      <a:pt x="804333" y="255920"/>
                    </a:moveTo>
                    <a:lnTo>
                      <a:pt x="804333" y="171253"/>
                    </a:lnTo>
                    <a:lnTo>
                      <a:pt x="889000" y="111986"/>
                    </a:lnTo>
                    <a:cubicBezTo>
                      <a:pt x="1009601" y="0"/>
                      <a:pt x="953615" y="1920"/>
                      <a:pt x="1016000" y="1920"/>
                    </a:cubicBezTo>
                    <a:cubicBezTo>
                      <a:pt x="784645" y="53332"/>
                      <a:pt x="865459" y="52720"/>
                      <a:pt x="778933" y="52720"/>
                    </a:cubicBezTo>
                    <a:cubicBezTo>
                      <a:pt x="666053" y="61402"/>
                      <a:pt x="705664" y="61186"/>
                      <a:pt x="660400" y="61186"/>
                    </a:cubicBezTo>
                    <a:lnTo>
                      <a:pt x="558800" y="61186"/>
                    </a:lnTo>
                    <a:cubicBezTo>
                      <a:pt x="503893" y="125244"/>
                      <a:pt x="531272" y="108816"/>
                      <a:pt x="491067" y="128920"/>
                    </a:cubicBezTo>
                    <a:cubicBezTo>
                      <a:pt x="410170" y="182851"/>
                      <a:pt x="445394" y="179720"/>
                      <a:pt x="397933" y="179720"/>
                    </a:cubicBezTo>
                    <a:cubicBezTo>
                      <a:pt x="319248" y="199391"/>
                      <a:pt x="353473" y="196653"/>
                      <a:pt x="296333" y="196653"/>
                    </a:cubicBezTo>
                    <a:cubicBezTo>
                      <a:pt x="154569" y="205514"/>
                      <a:pt x="201335" y="184888"/>
                      <a:pt x="143933" y="213586"/>
                    </a:cubicBezTo>
                    <a:cubicBezTo>
                      <a:pt x="82934" y="292014"/>
                      <a:pt x="116845" y="289786"/>
                      <a:pt x="76200" y="289786"/>
                    </a:cubicBezTo>
                    <a:cubicBezTo>
                      <a:pt x="8752" y="465151"/>
                      <a:pt x="76133" y="374488"/>
                      <a:pt x="8467" y="408320"/>
                    </a:cubicBezTo>
                    <a:cubicBezTo>
                      <a:pt x="4897" y="410105"/>
                      <a:pt x="2822" y="413964"/>
                      <a:pt x="0" y="416786"/>
                    </a:cubicBezTo>
                    <a:lnTo>
                      <a:pt x="0" y="416786"/>
                    </a:lnTo>
                    <a:lnTo>
                      <a:pt x="0" y="416786"/>
                    </a:lnTo>
                    <a:cubicBezTo>
                      <a:pt x="42333" y="425253"/>
                      <a:pt x="84856" y="432821"/>
                      <a:pt x="127000" y="442186"/>
                    </a:cubicBezTo>
                    <a:cubicBezTo>
                      <a:pt x="135712" y="444122"/>
                      <a:pt x="152400" y="450653"/>
                      <a:pt x="152400" y="450653"/>
                    </a:cubicBezTo>
                    <a:cubicBezTo>
                      <a:pt x="248256" y="476796"/>
                      <a:pt x="245533" y="443875"/>
                      <a:pt x="245533" y="484520"/>
                    </a:cubicBezTo>
                    <a:cubicBezTo>
                      <a:pt x="366861" y="501852"/>
                      <a:pt x="324155" y="501453"/>
                      <a:pt x="372533" y="501453"/>
                    </a:cubicBezTo>
                    <a:lnTo>
                      <a:pt x="508000" y="501453"/>
                    </a:lnTo>
                    <a:cubicBezTo>
                      <a:pt x="589967" y="465023"/>
                      <a:pt x="559338" y="480016"/>
                      <a:pt x="601133" y="459120"/>
                    </a:cubicBezTo>
                    <a:lnTo>
                      <a:pt x="668867" y="399853"/>
                    </a:lnTo>
                    <a:lnTo>
                      <a:pt x="745067" y="433720"/>
                    </a:lnTo>
                    <a:cubicBezTo>
                      <a:pt x="883334" y="451003"/>
                      <a:pt x="835026" y="450653"/>
                      <a:pt x="889000" y="450653"/>
                    </a:cubicBezTo>
                    <a:cubicBezTo>
                      <a:pt x="986108" y="441825"/>
                      <a:pt x="960090" y="464227"/>
                      <a:pt x="990600" y="433720"/>
                    </a:cubicBezTo>
                    <a:cubicBezTo>
                      <a:pt x="1069478" y="407427"/>
                      <a:pt x="1066800" y="435094"/>
                      <a:pt x="1066800" y="399853"/>
                    </a:cubicBezTo>
                    <a:cubicBezTo>
                      <a:pt x="1102233" y="346705"/>
                      <a:pt x="1100667" y="369404"/>
                      <a:pt x="1100667" y="340586"/>
                    </a:cubicBezTo>
                    <a:lnTo>
                      <a:pt x="1092200" y="289786"/>
                    </a:lnTo>
                    <a:cubicBezTo>
                      <a:pt x="1027745" y="262163"/>
                      <a:pt x="1054427" y="264386"/>
                      <a:pt x="1016000" y="264386"/>
                    </a:cubicBezTo>
                    <a:lnTo>
                      <a:pt x="872067" y="264386"/>
                    </a:lnTo>
                    <a:lnTo>
                      <a:pt x="804333" y="255920"/>
                    </a:lnTo>
                    <a:close/>
                  </a:path>
                </a:pathLst>
              </a:custGeom>
              <a:solidFill>
                <a:srgbClr val="29A728"/>
              </a:solidFill>
              <a:ln w="3175">
                <a:solidFill>
                  <a:srgbClr val="1C381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a:solidFill>
                    <a:prstClr val="white"/>
                  </a:solidFill>
                  <a:latin typeface="Helvetica"/>
                  <a:cs typeface="Helvetica"/>
                </a:endParaRPr>
              </a:p>
            </p:txBody>
          </p:sp>
          <p:sp>
            <p:nvSpPr>
              <p:cNvPr id="105" name="フリーフォーム 192"/>
              <p:cNvSpPr/>
              <p:nvPr/>
            </p:nvSpPr>
            <p:spPr>
              <a:xfrm rot="20775538">
                <a:off x="1654681" y="4619312"/>
                <a:ext cx="76072" cy="19219"/>
              </a:xfrm>
              <a:custGeom>
                <a:avLst/>
                <a:gdLst>
                  <a:gd name="connsiteX0" fmla="*/ 241300 w 241300"/>
                  <a:gd name="connsiteY0" fmla="*/ 89958 h 89958"/>
                  <a:gd name="connsiteX1" fmla="*/ 225425 w 241300"/>
                  <a:gd name="connsiteY1" fmla="*/ 29633 h 89958"/>
                  <a:gd name="connsiteX2" fmla="*/ 165100 w 241300"/>
                  <a:gd name="connsiteY2" fmla="*/ 1058 h 89958"/>
                  <a:gd name="connsiteX3" fmla="*/ 0 w 241300"/>
                  <a:gd name="connsiteY3" fmla="*/ 35983 h 89958"/>
                </a:gdLst>
                <a:ahLst/>
                <a:cxnLst>
                  <a:cxn ang="0">
                    <a:pos x="connsiteX0" y="connsiteY0"/>
                  </a:cxn>
                  <a:cxn ang="0">
                    <a:pos x="connsiteX1" y="connsiteY1"/>
                  </a:cxn>
                  <a:cxn ang="0">
                    <a:pos x="connsiteX2" y="connsiteY2"/>
                  </a:cxn>
                  <a:cxn ang="0">
                    <a:pos x="connsiteX3" y="connsiteY3"/>
                  </a:cxn>
                </a:cxnLst>
                <a:rect l="l" t="t" r="r" b="b"/>
                <a:pathLst>
                  <a:path w="241300" h="89958">
                    <a:moveTo>
                      <a:pt x="241300" y="89958"/>
                    </a:moveTo>
                    <a:cubicBezTo>
                      <a:pt x="239712" y="67204"/>
                      <a:pt x="238125" y="44450"/>
                      <a:pt x="225425" y="29633"/>
                    </a:cubicBezTo>
                    <a:cubicBezTo>
                      <a:pt x="212725" y="14816"/>
                      <a:pt x="202671" y="0"/>
                      <a:pt x="165100" y="1058"/>
                    </a:cubicBezTo>
                    <a:cubicBezTo>
                      <a:pt x="127529" y="2116"/>
                      <a:pt x="0" y="35983"/>
                      <a:pt x="0" y="35983"/>
                    </a:cubicBezTo>
                  </a:path>
                </a:pathLst>
              </a:custGeom>
              <a:ln w="3175">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106" name="フリーフォーム 193"/>
              <p:cNvSpPr/>
              <p:nvPr/>
            </p:nvSpPr>
            <p:spPr>
              <a:xfrm rot="20775538">
                <a:off x="1757293" y="4633335"/>
                <a:ext cx="66229" cy="23854"/>
              </a:xfrm>
              <a:custGeom>
                <a:avLst/>
                <a:gdLst>
                  <a:gd name="connsiteX0" fmla="*/ 0 w 210079"/>
                  <a:gd name="connsiteY0" fmla="*/ 22754 h 111654"/>
                  <a:gd name="connsiteX1" fmla="*/ 155575 w 210079"/>
                  <a:gd name="connsiteY1" fmla="*/ 529 h 111654"/>
                  <a:gd name="connsiteX2" fmla="*/ 193675 w 210079"/>
                  <a:gd name="connsiteY2" fmla="*/ 19579 h 111654"/>
                  <a:gd name="connsiteX3" fmla="*/ 206375 w 210079"/>
                  <a:gd name="connsiteY3" fmla="*/ 79904 h 111654"/>
                  <a:gd name="connsiteX4" fmla="*/ 171450 w 210079"/>
                  <a:gd name="connsiteY4" fmla="*/ 111654 h 111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079" h="111654">
                    <a:moveTo>
                      <a:pt x="0" y="22754"/>
                    </a:moveTo>
                    <a:cubicBezTo>
                      <a:pt x="61648" y="11906"/>
                      <a:pt x="123296" y="1058"/>
                      <a:pt x="155575" y="529"/>
                    </a:cubicBezTo>
                    <a:cubicBezTo>
                      <a:pt x="187854" y="0"/>
                      <a:pt x="185208" y="6350"/>
                      <a:pt x="193675" y="19579"/>
                    </a:cubicBezTo>
                    <a:cubicBezTo>
                      <a:pt x="202142" y="32808"/>
                      <a:pt x="210079" y="64558"/>
                      <a:pt x="206375" y="79904"/>
                    </a:cubicBezTo>
                    <a:cubicBezTo>
                      <a:pt x="202671" y="95250"/>
                      <a:pt x="171450" y="111654"/>
                      <a:pt x="171450" y="111654"/>
                    </a:cubicBezTo>
                  </a:path>
                </a:pathLst>
              </a:custGeom>
              <a:ln w="3175">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107" name="フリーフォーム 194"/>
              <p:cNvSpPr/>
              <p:nvPr/>
            </p:nvSpPr>
            <p:spPr>
              <a:xfrm rot="20775538">
                <a:off x="1565408" y="4645104"/>
                <a:ext cx="183173" cy="40925"/>
              </a:xfrm>
              <a:custGeom>
                <a:avLst/>
                <a:gdLst>
                  <a:gd name="connsiteX0" fmla="*/ 581025 w 581025"/>
                  <a:gd name="connsiteY0" fmla="*/ 35983 h 191558"/>
                  <a:gd name="connsiteX1" fmla="*/ 498475 w 581025"/>
                  <a:gd name="connsiteY1" fmla="*/ 7408 h 191558"/>
                  <a:gd name="connsiteX2" fmla="*/ 393700 w 581025"/>
                  <a:gd name="connsiteY2" fmla="*/ 7408 h 191558"/>
                  <a:gd name="connsiteX3" fmla="*/ 276225 w 581025"/>
                  <a:gd name="connsiteY3" fmla="*/ 51858 h 191558"/>
                  <a:gd name="connsiteX4" fmla="*/ 120650 w 581025"/>
                  <a:gd name="connsiteY4" fmla="*/ 137583 h 191558"/>
                  <a:gd name="connsiteX5" fmla="*/ 34925 w 581025"/>
                  <a:gd name="connsiteY5" fmla="*/ 178858 h 191558"/>
                  <a:gd name="connsiteX6" fmla="*/ 0 w 581025"/>
                  <a:gd name="connsiteY6" fmla="*/ 191558 h 191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1025" h="191558">
                    <a:moveTo>
                      <a:pt x="581025" y="35983"/>
                    </a:moveTo>
                    <a:cubicBezTo>
                      <a:pt x="555360" y="24076"/>
                      <a:pt x="529696" y="12170"/>
                      <a:pt x="498475" y="7408"/>
                    </a:cubicBezTo>
                    <a:cubicBezTo>
                      <a:pt x="467254" y="2646"/>
                      <a:pt x="430742" y="0"/>
                      <a:pt x="393700" y="7408"/>
                    </a:cubicBezTo>
                    <a:cubicBezTo>
                      <a:pt x="356658" y="14816"/>
                      <a:pt x="321733" y="30162"/>
                      <a:pt x="276225" y="51858"/>
                    </a:cubicBezTo>
                    <a:cubicBezTo>
                      <a:pt x="230717" y="73554"/>
                      <a:pt x="160867" y="116416"/>
                      <a:pt x="120650" y="137583"/>
                    </a:cubicBezTo>
                    <a:cubicBezTo>
                      <a:pt x="80433" y="158750"/>
                      <a:pt x="55033" y="169862"/>
                      <a:pt x="34925" y="178858"/>
                    </a:cubicBezTo>
                    <a:cubicBezTo>
                      <a:pt x="14817" y="187854"/>
                      <a:pt x="0" y="191558"/>
                      <a:pt x="0" y="191558"/>
                    </a:cubicBezTo>
                  </a:path>
                </a:pathLst>
              </a:custGeom>
              <a:ln w="3175">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108" name="フリーフォーム 195"/>
              <p:cNvSpPr/>
              <p:nvPr/>
            </p:nvSpPr>
            <p:spPr>
              <a:xfrm rot="20775538">
                <a:off x="1562325" y="4655298"/>
                <a:ext cx="202191" cy="70432"/>
              </a:xfrm>
              <a:custGeom>
                <a:avLst/>
                <a:gdLst>
                  <a:gd name="connsiteX0" fmla="*/ 641350 w 641350"/>
                  <a:gd name="connsiteY0" fmla="*/ 8996 h 329671"/>
                  <a:gd name="connsiteX1" fmla="*/ 571500 w 641350"/>
                  <a:gd name="connsiteY1" fmla="*/ 2646 h 329671"/>
                  <a:gd name="connsiteX2" fmla="*/ 438150 w 641350"/>
                  <a:gd name="connsiteY2" fmla="*/ 24871 h 329671"/>
                  <a:gd name="connsiteX3" fmla="*/ 314325 w 641350"/>
                  <a:gd name="connsiteY3" fmla="*/ 107421 h 329671"/>
                  <a:gd name="connsiteX4" fmla="*/ 165100 w 641350"/>
                  <a:gd name="connsiteY4" fmla="*/ 215371 h 329671"/>
                  <a:gd name="connsiteX5" fmla="*/ 95250 w 641350"/>
                  <a:gd name="connsiteY5" fmla="*/ 231246 h 329671"/>
                  <a:gd name="connsiteX6" fmla="*/ 19050 w 641350"/>
                  <a:gd name="connsiteY6" fmla="*/ 282046 h 329671"/>
                  <a:gd name="connsiteX7" fmla="*/ 0 w 641350"/>
                  <a:gd name="connsiteY7" fmla="*/ 329671 h 3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1350" h="329671">
                    <a:moveTo>
                      <a:pt x="641350" y="8996"/>
                    </a:moveTo>
                    <a:cubicBezTo>
                      <a:pt x="623358" y="4498"/>
                      <a:pt x="605367" y="0"/>
                      <a:pt x="571500" y="2646"/>
                    </a:cubicBezTo>
                    <a:cubicBezTo>
                      <a:pt x="537633" y="5292"/>
                      <a:pt x="481012" y="7409"/>
                      <a:pt x="438150" y="24871"/>
                    </a:cubicBezTo>
                    <a:cubicBezTo>
                      <a:pt x="395288" y="42333"/>
                      <a:pt x="359833" y="75671"/>
                      <a:pt x="314325" y="107421"/>
                    </a:cubicBezTo>
                    <a:cubicBezTo>
                      <a:pt x="268817" y="139171"/>
                      <a:pt x="201613" y="194734"/>
                      <a:pt x="165100" y="215371"/>
                    </a:cubicBezTo>
                    <a:cubicBezTo>
                      <a:pt x="128588" y="236009"/>
                      <a:pt x="119592" y="220134"/>
                      <a:pt x="95250" y="231246"/>
                    </a:cubicBezTo>
                    <a:cubicBezTo>
                      <a:pt x="70908" y="242358"/>
                      <a:pt x="34925" y="265642"/>
                      <a:pt x="19050" y="282046"/>
                    </a:cubicBezTo>
                    <a:cubicBezTo>
                      <a:pt x="3175" y="298450"/>
                      <a:pt x="0" y="329671"/>
                      <a:pt x="0" y="329671"/>
                    </a:cubicBezTo>
                  </a:path>
                </a:pathLst>
              </a:custGeom>
              <a:ln w="3175">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109" name="フリーフォーム 196"/>
              <p:cNvSpPr/>
              <p:nvPr/>
            </p:nvSpPr>
            <p:spPr>
              <a:xfrm rot="20775538">
                <a:off x="1582941" y="4668360"/>
                <a:ext cx="134126" cy="55622"/>
              </a:xfrm>
              <a:custGeom>
                <a:avLst/>
                <a:gdLst>
                  <a:gd name="connsiteX0" fmla="*/ 425450 w 425450"/>
                  <a:gd name="connsiteY0" fmla="*/ 0 h 260350"/>
                  <a:gd name="connsiteX1" fmla="*/ 384175 w 425450"/>
                  <a:gd name="connsiteY1" fmla="*/ 66675 h 260350"/>
                  <a:gd name="connsiteX2" fmla="*/ 273050 w 425450"/>
                  <a:gd name="connsiteY2" fmla="*/ 136525 h 260350"/>
                  <a:gd name="connsiteX3" fmla="*/ 168275 w 425450"/>
                  <a:gd name="connsiteY3" fmla="*/ 206375 h 260350"/>
                  <a:gd name="connsiteX4" fmla="*/ 101600 w 425450"/>
                  <a:gd name="connsiteY4" fmla="*/ 238125 h 260350"/>
                  <a:gd name="connsiteX5" fmla="*/ 50800 w 425450"/>
                  <a:gd name="connsiteY5" fmla="*/ 254000 h 260350"/>
                  <a:gd name="connsiteX6" fmla="*/ 0 w 425450"/>
                  <a:gd name="connsiteY6" fmla="*/ 260350 h 260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5450" h="260350">
                    <a:moveTo>
                      <a:pt x="425450" y="0"/>
                    </a:moveTo>
                    <a:cubicBezTo>
                      <a:pt x="417512" y="21960"/>
                      <a:pt x="409575" y="43921"/>
                      <a:pt x="384175" y="66675"/>
                    </a:cubicBezTo>
                    <a:cubicBezTo>
                      <a:pt x="358775" y="89429"/>
                      <a:pt x="309033" y="113242"/>
                      <a:pt x="273050" y="136525"/>
                    </a:cubicBezTo>
                    <a:cubicBezTo>
                      <a:pt x="237067" y="159808"/>
                      <a:pt x="196850" y="189442"/>
                      <a:pt x="168275" y="206375"/>
                    </a:cubicBezTo>
                    <a:cubicBezTo>
                      <a:pt x="139700" y="223308"/>
                      <a:pt x="121179" y="230187"/>
                      <a:pt x="101600" y="238125"/>
                    </a:cubicBezTo>
                    <a:cubicBezTo>
                      <a:pt x="82021" y="246063"/>
                      <a:pt x="67733" y="250296"/>
                      <a:pt x="50800" y="254000"/>
                    </a:cubicBezTo>
                    <a:cubicBezTo>
                      <a:pt x="33867" y="257704"/>
                      <a:pt x="16933" y="259027"/>
                      <a:pt x="0" y="260350"/>
                    </a:cubicBezTo>
                  </a:path>
                </a:pathLst>
              </a:custGeom>
              <a:ln w="3175">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110" name="フリーフォーム 197"/>
              <p:cNvSpPr/>
              <p:nvPr/>
            </p:nvSpPr>
            <p:spPr>
              <a:xfrm rot="20775538">
                <a:off x="1613479" y="4656574"/>
                <a:ext cx="141133" cy="65119"/>
              </a:xfrm>
              <a:custGeom>
                <a:avLst/>
                <a:gdLst>
                  <a:gd name="connsiteX0" fmla="*/ 447675 w 447675"/>
                  <a:gd name="connsiteY0" fmla="*/ 0 h 304800"/>
                  <a:gd name="connsiteX1" fmla="*/ 403225 w 447675"/>
                  <a:gd name="connsiteY1" fmla="*/ 95250 h 304800"/>
                  <a:gd name="connsiteX2" fmla="*/ 266700 w 447675"/>
                  <a:gd name="connsiteY2" fmla="*/ 215900 h 304800"/>
                  <a:gd name="connsiteX3" fmla="*/ 88900 w 447675"/>
                  <a:gd name="connsiteY3" fmla="*/ 282575 h 304800"/>
                  <a:gd name="connsiteX4" fmla="*/ 0 w 447675"/>
                  <a:gd name="connsiteY4" fmla="*/ 304800 h 3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675" h="304800">
                    <a:moveTo>
                      <a:pt x="447675" y="0"/>
                    </a:moveTo>
                    <a:cubicBezTo>
                      <a:pt x="440531" y="29633"/>
                      <a:pt x="433388" y="59267"/>
                      <a:pt x="403225" y="95250"/>
                    </a:cubicBezTo>
                    <a:cubicBezTo>
                      <a:pt x="373062" y="131233"/>
                      <a:pt x="319087" y="184679"/>
                      <a:pt x="266700" y="215900"/>
                    </a:cubicBezTo>
                    <a:cubicBezTo>
                      <a:pt x="214313" y="247121"/>
                      <a:pt x="133350" y="267758"/>
                      <a:pt x="88900" y="282575"/>
                    </a:cubicBezTo>
                    <a:cubicBezTo>
                      <a:pt x="44450" y="297392"/>
                      <a:pt x="0" y="304800"/>
                      <a:pt x="0" y="304800"/>
                    </a:cubicBezTo>
                  </a:path>
                </a:pathLst>
              </a:custGeom>
              <a:ln w="3175">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grpSp>
            <p:nvGrpSpPr>
              <p:cNvPr id="111" name="図形グループ 160"/>
              <p:cNvGrpSpPr/>
              <p:nvPr/>
            </p:nvGrpSpPr>
            <p:grpSpPr>
              <a:xfrm>
                <a:off x="1795976" y="4788024"/>
                <a:ext cx="330645" cy="322541"/>
                <a:chOff x="1873031" y="4337907"/>
                <a:chExt cx="1048809" cy="1509710"/>
              </a:xfrm>
            </p:grpSpPr>
            <p:sp>
              <p:nvSpPr>
                <p:cNvPr id="112" name="フリーフォーム 200"/>
                <p:cNvSpPr/>
                <p:nvPr/>
              </p:nvSpPr>
              <p:spPr>
                <a:xfrm>
                  <a:off x="1873031" y="4337907"/>
                  <a:ext cx="1048809" cy="1509710"/>
                </a:xfrm>
                <a:custGeom>
                  <a:avLst/>
                  <a:gdLst>
                    <a:gd name="connsiteX0" fmla="*/ 653521 w 1048809"/>
                    <a:gd name="connsiteY0" fmla="*/ 620183 h 1509712"/>
                    <a:gd name="connsiteX1" fmla="*/ 891646 w 1048809"/>
                    <a:gd name="connsiteY1" fmla="*/ 861483 h 1509712"/>
                    <a:gd name="connsiteX2" fmla="*/ 1037696 w 1048809"/>
                    <a:gd name="connsiteY2" fmla="*/ 1118658 h 1509712"/>
                    <a:gd name="connsiteX3" fmla="*/ 958321 w 1048809"/>
                    <a:gd name="connsiteY3" fmla="*/ 1407583 h 1509712"/>
                    <a:gd name="connsiteX4" fmla="*/ 640821 w 1048809"/>
                    <a:gd name="connsiteY4" fmla="*/ 1493308 h 1509712"/>
                    <a:gd name="connsiteX5" fmla="*/ 342371 w 1048809"/>
                    <a:gd name="connsiteY5" fmla="*/ 1309158 h 1509712"/>
                    <a:gd name="connsiteX6" fmla="*/ 126471 w 1048809"/>
                    <a:gd name="connsiteY6" fmla="*/ 944033 h 1509712"/>
                    <a:gd name="connsiteX7" fmla="*/ 12171 w 1048809"/>
                    <a:gd name="connsiteY7" fmla="*/ 543983 h 1509712"/>
                    <a:gd name="connsiteX8" fmla="*/ 53446 w 1048809"/>
                    <a:gd name="connsiteY8" fmla="*/ 159808 h 1509712"/>
                    <a:gd name="connsiteX9" fmla="*/ 221721 w 1048809"/>
                    <a:gd name="connsiteY9" fmla="*/ 20108 h 1509712"/>
                    <a:gd name="connsiteX10" fmla="*/ 358246 w 1048809"/>
                    <a:gd name="connsiteY10" fmla="*/ 39158 h 1509712"/>
                    <a:gd name="connsiteX11" fmla="*/ 428096 w 1048809"/>
                    <a:gd name="connsiteY11" fmla="*/ 147108 h 1509712"/>
                    <a:gd name="connsiteX12" fmla="*/ 485246 w 1048809"/>
                    <a:gd name="connsiteY12" fmla="*/ 388408 h 1509712"/>
                    <a:gd name="connsiteX13" fmla="*/ 653521 w 1048809"/>
                    <a:gd name="connsiteY13" fmla="*/ 620183 h 150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48809" h="1509712">
                      <a:moveTo>
                        <a:pt x="653521" y="620183"/>
                      </a:moveTo>
                      <a:cubicBezTo>
                        <a:pt x="721254" y="699029"/>
                        <a:pt x="827617" y="778404"/>
                        <a:pt x="891646" y="861483"/>
                      </a:cubicBezTo>
                      <a:cubicBezTo>
                        <a:pt x="955675" y="944562"/>
                        <a:pt x="1026584" y="1027641"/>
                        <a:pt x="1037696" y="1118658"/>
                      </a:cubicBezTo>
                      <a:cubicBezTo>
                        <a:pt x="1048809" y="1209675"/>
                        <a:pt x="1024467" y="1345141"/>
                        <a:pt x="958321" y="1407583"/>
                      </a:cubicBezTo>
                      <a:cubicBezTo>
                        <a:pt x="892175" y="1470025"/>
                        <a:pt x="743479" y="1509712"/>
                        <a:pt x="640821" y="1493308"/>
                      </a:cubicBezTo>
                      <a:cubicBezTo>
                        <a:pt x="538163" y="1476904"/>
                        <a:pt x="428096" y="1400704"/>
                        <a:pt x="342371" y="1309158"/>
                      </a:cubicBezTo>
                      <a:cubicBezTo>
                        <a:pt x="256646" y="1217612"/>
                        <a:pt x="181504" y="1071562"/>
                        <a:pt x="126471" y="944033"/>
                      </a:cubicBezTo>
                      <a:cubicBezTo>
                        <a:pt x="71438" y="816504"/>
                        <a:pt x="24342" y="674687"/>
                        <a:pt x="12171" y="543983"/>
                      </a:cubicBezTo>
                      <a:cubicBezTo>
                        <a:pt x="0" y="413279"/>
                        <a:pt x="18521" y="247120"/>
                        <a:pt x="53446" y="159808"/>
                      </a:cubicBezTo>
                      <a:cubicBezTo>
                        <a:pt x="88371" y="72496"/>
                        <a:pt x="170921" y="40216"/>
                        <a:pt x="221721" y="20108"/>
                      </a:cubicBezTo>
                      <a:cubicBezTo>
                        <a:pt x="272521" y="0"/>
                        <a:pt x="323850" y="17991"/>
                        <a:pt x="358246" y="39158"/>
                      </a:cubicBezTo>
                      <a:cubicBezTo>
                        <a:pt x="392642" y="60325"/>
                        <a:pt x="406929" y="88900"/>
                        <a:pt x="428096" y="147108"/>
                      </a:cubicBezTo>
                      <a:cubicBezTo>
                        <a:pt x="449263" y="205316"/>
                        <a:pt x="446617" y="308504"/>
                        <a:pt x="485246" y="388408"/>
                      </a:cubicBezTo>
                      <a:cubicBezTo>
                        <a:pt x="523875" y="468312"/>
                        <a:pt x="585788" y="541337"/>
                        <a:pt x="653521" y="620183"/>
                      </a:cubicBezTo>
                      <a:close/>
                    </a:path>
                  </a:pathLst>
                </a:custGeom>
                <a:gradFill flip="none" rotWithShape="1">
                  <a:gsLst>
                    <a:gs pos="0">
                      <a:schemeClr val="accent2">
                        <a:lumMod val="50000"/>
                      </a:schemeClr>
                    </a:gs>
                    <a:gs pos="100000">
                      <a:schemeClr val="accent2">
                        <a:lumMod val="40000"/>
                        <a:lumOff val="60000"/>
                      </a:schemeClr>
                    </a:gs>
                  </a:gsLst>
                  <a:lin ang="16200000" scaled="0"/>
                  <a:tileRect/>
                </a:gradFill>
                <a:ln>
                  <a:solidFill>
                    <a:schemeClr val="accent2">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a:solidFill>
                      <a:prstClr val="white"/>
                    </a:solidFill>
                    <a:latin typeface="Helvetica"/>
                    <a:cs typeface="Helvetica"/>
                  </a:endParaRPr>
                </a:p>
              </p:txBody>
            </p:sp>
            <p:sp>
              <p:nvSpPr>
                <p:cNvPr id="113" name="フリーフォーム 201"/>
                <p:cNvSpPr/>
                <p:nvPr/>
              </p:nvSpPr>
              <p:spPr>
                <a:xfrm>
                  <a:off x="2005852" y="4851197"/>
                  <a:ext cx="330200" cy="230716"/>
                </a:xfrm>
                <a:custGeom>
                  <a:avLst/>
                  <a:gdLst>
                    <a:gd name="connsiteX0" fmla="*/ 0 w 330200"/>
                    <a:gd name="connsiteY0" fmla="*/ 230716 h 230716"/>
                    <a:gd name="connsiteX1" fmla="*/ 59267 w 330200"/>
                    <a:gd name="connsiteY1" fmla="*/ 91016 h 230716"/>
                    <a:gd name="connsiteX2" fmla="*/ 190500 w 330200"/>
                    <a:gd name="connsiteY2" fmla="*/ 10583 h 230716"/>
                    <a:gd name="connsiteX3" fmla="*/ 330200 w 330200"/>
                    <a:gd name="connsiteY3" fmla="*/ 27516 h 230716"/>
                  </a:gdLst>
                  <a:ahLst/>
                  <a:cxnLst>
                    <a:cxn ang="0">
                      <a:pos x="connsiteX0" y="connsiteY0"/>
                    </a:cxn>
                    <a:cxn ang="0">
                      <a:pos x="connsiteX1" y="connsiteY1"/>
                    </a:cxn>
                    <a:cxn ang="0">
                      <a:pos x="connsiteX2" y="connsiteY2"/>
                    </a:cxn>
                    <a:cxn ang="0">
                      <a:pos x="connsiteX3" y="connsiteY3"/>
                    </a:cxn>
                  </a:cxnLst>
                  <a:rect l="l" t="t" r="r" b="b"/>
                  <a:pathLst>
                    <a:path w="330200" h="230716">
                      <a:moveTo>
                        <a:pt x="0" y="230716"/>
                      </a:moveTo>
                      <a:cubicBezTo>
                        <a:pt x="13758" y="179210"/>
                        <a:pt x="27517" y="127705"/>
                        <a:pt x="59267" y="91016"/>
                      </a:cubicBezTo>
                      <a:cubicBezTo>
                        <a:pt x="91017" y="54327"/>
                        <a:pt x="145345" y="21166"/>
                        <a:pt x="190500" y="10583"/>
                      </a:cubicBezTo>
                      <a:cubicBezTo>
                        <a:pt x="235655" y="0"/>
                        <a:pt x="330200" y="27516"/>
                        <a:pt x="330200" y="27516"/>
                      </a:cubicBezTo>
                    </a:path>
                  </a:pathLst>
                </a:custGeom>
                <a:ln w="952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grpSp>
        </p:grpSp>
        <p:grpSp>
          <p:nvGrpSpPr>
            <p:cNvPr id="54" name="図形グループ 241"/>
            <p:cNvGrpSpPr/>
            <p:nvPr/>
          </p:nvGrpSpPr>
          <p:grpSpPr>
            <a:xfrm>
              <a:off x="1517333" y="1540704"/>
              <a:ext cx="651515" cy="660097"/>
              <a:chOff x="3773571" y="4377113"/>
              <a:chExt cx="785829" cy="737153"/>
            </a:xfrm>
          </p:grpSpPr>
          <p:sp>
            <p:nvSpPr>
              <p:cNvPr id="75" name="フリーフォーム 207"/>
              <p:cNvSpPr/>
              <p:nvPr/>
            </p:nvSpPr>
            <p:spPr>
              <a:xfrm>
                <a:off x="4223461" y="4377113"/>
                <a:ext cx="251571" cy="497888"/>
              </a:xfrm>
              <a:custGeom>
                <a:avLst/>
                <a:gdLst>
                  <a:gd name="connsiteX0" fmla="*/ 641350 w 797983"/>
                  <a:gd name="connsiteY0" fmla="*/ 0 h 2330450"/>
                  <a:gd name="connsiteX1" fmla="*/ 495300 w 797983"/>
                  <a:gd name="connsiteY1" fmla="*/ 196850 h 2330450"/>
                  <a:gd name="connsiteX2" fmla="*/ 793750 w 797983"/>
                  <a:gd name="connsiteY2" fmla="*/ 381000 h 2330450"/>
                  <a:gd name="connsiteX3" fmla="*/ 520700 w 797983"/>
                  <a:gd name="connsiteY3" fmla="*/ 508000 h 2330450"/>
                  <a:gd name="connsiteX4" fmla="*/ 438150 w 797983"/>
                  <a:gd name="connsiteY4" fmla="*/ 806450 h 2330450"/>
                  <a:gd name="connsiteX5" fmla="*/ 457200 w 797983"/>
                  <a:gd name="connsiteY5" fmla="*/ 1263650 h 2330450"/>
                  <a:gd name="connsiteX6" fmla="*/ 171450 w 797983"/>
                  <a:gd name="connsiteY6" fmla="*/ 1771650 h 2330450"/>
                  <a:gd name="connsiteX7" fmla="*/ 82550 w 797983"/>
                  <a:gd name="connsiteY7" fmla="*/ 2203450 h 2330450"/>
                  <a:gd name="connsiteX8" fmla="*/ 0 w 797983"/>
                  <a:gd name="connsiteY8" fmla="*/ 2330450 h 2330450"/>
                  <a:gd name="connsiteX9" fmla="*/ 0 w 797983"/>
                  <a:gd name="connsiteY9" fmla="*/ 2330450 h 2330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7983" h="2330450">
                    <a:moveTo>
                      <a:pt x="641350" y="0"/>
                    </a:moveTo>
                    <a:cubicBezTo>
                      <a:pt x="555625" y="66675"/>
                      <a:pt x="469900" y="133350"/>
                      <a:pt x="495300" y="196850"/>
                    </a:cubicBezTo>
                    <a:cubicBezTo>
                      <a:pt x="520700" y="260350"/>
                      <a:pt x="789517" y="329142"/>
                      <a:pt x="793750" y="381000"/>
                    </a:cubicBezTo>
                    <a:cubicBezTo>
                      <a:pt x="797983" y="432858"/>
                      <a:pt x="579967" y="437092"/>
                      <a:pt x="520700" y="508000"/>
                    </a:cubicBezTo>
                    <a:cubicBezTo>
                      <a:pt x="461433" y="578908"/>
                      <a:pt x="448733" y="680508"/>
                      <a:pt x="438150" y="806450"/>
                    </a:cubicBezTo>
                    <a:cubicBezTo>
                      <a:pt x="427567" y="932392"/>
                      <a:pt x="501650" y="1102783"/>
                      <a:pt x="457200" y="1263650"/>
                    </a:cubicBezTo>
                    <a:cubicBezTo>
                      <a:pt x="412750" y="1424517"/>
                      <a:pt x="233892" y="1615017"/>
                      <a:pt x="171450" y="1771650"/>
                    </a:cubicBezTo>
                    <a:cubicBezTo>
                      <a:pt x="109008" y="1928283"/>
                      <a:pt x="111125" y="2110317"/>
                      <a:pt x="82550" y="2203450"/>
                    </a:cubicBezTo>
                    <a:cubicBezTo>
                      <a:pt x="53975" y="2296583"/>
                      <a:pt x="0" y="2330450"/>
                      <a:pt x="0" y="2330450"/>
                    </a:cubicBezTo>
                    <a:lnTo>
                      <a:pt x="0" y="2330450"/>
                    </a:lnTo>
                  </a:path>
                </a:pathLst>
              </a:custGeom>
              <a:solidFill>
                <a:srgbClr val="FFFFFF"/>
              </a:solidFill>
              <a:ln w="19050">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76" name="フリーフォーム 208"/>
              <p:cNvSpPr/>
              <p:nvPr/>
            </p:nvSpPr>
            <p:spPr>
              <a:xfrm>
                <a:off x="4001252" y="4469365"/>
                <a:ext cx="330311" cy="223846"/>
              </a:xfrm>
              <a:custGeom>
                <a:avLst/>
                <a:gdLst>
                  <a:gd name="connsiteX0" fmla="*/ 0 w 1047750"/>
                  <a:gd name="connsiteY0" fmla="*/ 0 h 1047750"/>
                  <a:gd name="connsiteX1" fmla="*/ 82550 w 1047750"/>
                  <a:gd name="connsiteY1" fmla="*/ 254000 h 1047750"/>
                  <a:gd name="connsiteX2" fmla="*/ 336550 w 1047750"/>
                  <a:gd name="connsiteY2" fmla="*/ 488950 h 1047750"/>
                  <a:gd name="connsiteX3" fmla="*/ 95250 w 1047750"/>
                  <a:gd name="connsiteY3" fmla="*/ 730250 h 1047750"/>
                  <a:gd name="connsiteX4" fmla="*/ 641350 w 1047750"/>
                  <a:gd name="connsiteY4" fmla="*/ 787400 h 1047750"/>
                  <a:gd name="connsiteX5" fmla="*/ 1047750 w 1047750"/>
                  <a:gd name="connsiteY5" fmla="*/ 1047750 h 1047750"/>
                  <a:gd name="connsiteX6" fmla="*/ 1047750 w 1047750"/>
                  <a:gd name="connsiteY6" fmla="*/ 104775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0" h="1047750">
                    <a:moveTo>
                      <a:pt x="0" y="0"/>
                    </a:moveTo>
                    <a:cubicBezTo>
                      <a:pt x="13229" y="86254"/>
                      <a:pt x="26458" y="172508"/>
                      <a:pt x="82550" y="254000"/>
                    </a:cubicBezTo>
                    <a:cubicBezTo>
                      <a:pt x="138642" y="335492"/>
                      <a:pt x="334433" y="409575"/>
                      <a:pt x="336550" y="488950"/>
                    </a:cubicBezTo>
                    <a:cubicBezTo>
                      <a:pt x="338667" y="568325"/>
                      <a:pt x="44450" y="680508"/>
                      <a:pt x="95250" y="730250"/>
                    </a:cubicBezTo>
                    <a:cubicBezTo>
                      <a:pt x="146050" y="779992"/>
                      <a:pt x="482600" y="734483"/>
                      <a:pt x="641350" y="787400"/>
                    </a:cubicBezTo>
                    <a:cubicBezTo>
                      <a:pt x="800100" y="840317"/>
                      <a:pt x="1047750" y="1047750"/>
                      <a:pt x="1047750" y="1047750"/>
                    </a:cubicBezTo>
                    <a:lnTo>
                      <a:pt x="1047750" y="1047750"/>
                    </a:lnTo>
                  </a:path>
                </a:pathLst>
              </a:custGeom>
              <a:noFill/>
              <a:ln w="19050">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77" name="フリーフォーム 209"/>
              <p:cNvSpPr/>
              <p:nvPr/>
            </p:nvSpPr>
            <p:spPr>
              <a:xfrm rot="20855718">
                <a:off x="4232802" y="4517751"/>
                <a:ext cx="326598" cy="366295"/>
              </a:xfrm>
              <a:custGeom>
                <a:avLst/>
                <a:gdLst>
                  <a:gd name="connsiteX0" fmla="*/ 527050 w 1035968"/>
                  <a:gd name="connsiteY0" fmla="*/ 292100 h 1714500"/>
                  <a:gd name="connsiteX1" fmla="*/ 368300 w 1035968"/>
                  <a:gd name="connsiteY1" fmla="*/ 215900 h 1714500"/>
                  <a:gd name="connsiteX2" fmla="*/ 228600 w 1035968"/>
                  <a:gd name="connsiteY2" fmla="*/ 88900 h 1714500"/>
                  <a:gd name="connsiteX3" fmla="*/ 133350 w 1035968"/>
                  <a:gd name="connsiteY3" fmla="*/ 0 h 1714500"/>
                  <a:gd name="connsiteX4" fmla="*/ 69850 w 1035968"/>
                  <a:gd name="connsiteY4" fmla="*/ 0 h 1714500"/>
                  <a:gd name="connsiteX5" fmla="*/ 12700 w 1035968"/>
                  <a:gd name="connsiteY5" fmla="*/ 25400 h 1714500"/>
                  <a:gd name="connsiteX6" fmla="*/ 0 w 1035968"/>
                  <a:gd name="connsiteY6" fmla="*/ 190500 h 1714500"/>
                  <a:gd name="connsiteX7" fmla="*/ 38100 w 1035968"/>
                  <a:gd name="connsiteY7" fmla="*/ 469900 h 1714500"/>
                  <a:gd name="connsiteX8" fmla="*/ 120650 w 1035968"/>
                  <a:gd name="connsiteY8" fmla="*/ 577850 h 1714500"/>
                  <a:gd name="connsiteX9" fmla="*/ 101600 w 1035968"/>
                  <a:gd name="connsiteY9" fmla="*/ 692150 h 1714500"/>
                  <a:gd name="connsiteX10" fmla="*/ 165100 w 1035968"/>
                  <a:gd name="connsiteY10" fmla="*/ 933450 h 1714500"/>
                  <a:gd name="connsiteX11" fmla="*/ 317500 w 1035968"/>
                  <a:gd name="connsiteY11" fmla="*/ 1289050 h 1714500"/>
                  <a:gd name="connsiteX12" fmla="*/ 406400 w 1035968"/>
                  <a:gd name="connsiteY12" fmla="*/ 1479550 h 1714500"/>
                  <a:gd name="connsiteX13" fmla="*/ 482600 w 1035968"/>
                  <a:gd name="connsiteY13" fmla="*/ 1543050 h 1714500"/>
                  <a:gd name="connsiteX14" fmla="*/ 533400 w 1035968"/>
                  <a:gd name="connsiteY14" fmla="*/ 1714500 h 1714500"/>
                  <a:gd name="connsiteX15" fmla="*/ 533400 w 1035968"/>
                  <a:gd name="connsiteY15" fmla="*/ 1714500 h 1714500"/>
                  <a:gd name="connsiteX16" fmla="*/ 590550 w 1035968"/>
                  <a:gd name="connsiteY16" fmla="*/ 1498600 h 1714500"/>
                  <a:gd name="connsiteX17" fmla="*/ 685800 w 1035968"/>
                  <a:gd name="connsiteY17" fmla="*/ 1339850 h 1714500"/>
                  <a:gd name="connsiteX18" fmla="*/ 850900 w 1035968"/>
                  <a:gd name="connsiteY18" fmla="*/ 863600 h 1714500"/>
                  <a:gd name="connsiteX19" fmla="*/ 876300 w 1035968"/>
                  <a:gd name="connsiteY19" fmla="*/ 742950 h 1714500"/>
                  <a:gd name="connsiteX20" fmla="*/ 971550 w 1035968"/>
                  <a:gd name="connsiteY20" fmla="*/ 673100 h 1714500"/>
                  <a:gd name="connsiteX21" fmla="*/ 977900 w 1035968"/>
                  <a:gd name="connsiteY21" fmla="*/ 609600 h 1714500"/>
                  <a:gd name="connsiteX22" fmla="*/ 1028700 w 1035968"/>
                  <a:gd name="connsiteY22" fmla="*/ 406400 h 1714500"/>
                  <a:gd name="connsiteX23" fmla="*/ 1022350 w 1035968"/>
                  <a:gd name="connsiteY23" fmla="*/ 254000 h 1714500"/>
                  <a:gd name="connsiteX24" fmla="*/ 1035050 w 1035968"/>
                  <a:gd name="connsiteY24" fmla="*/ 184150 h 1714500"/>
                  <a:gd name="connsiteX25" fmla="*/ 990600 w 1035968"/>
                  <a:gd name="connsiteY25" fmla="*/ 25400 h 1714500"/>
                  <a:gd name="connsiteX26" fmla="*/ 933450 w 1035968"/>
                  <a:gd name="connsiteY26" fmla="*/ 6350 h 1714500"/>
                  <a:gd name="connsiteX27" fmla="*/ 723900 w 1035968"/>
                  <a:gd name="connsiteY27" fmla="*/ 127000 h 1714500"/>
                  <a:gd name="connsiteX28" fmla="*/ 622300 w 1035968"/>
                  <a:gd name="connsiteY28" fmla="*/ 234950 h 1714500"/>
                  <a:gd name="connsiteX29" fmla="*/ 527050 w 1035968"/>
                  <a:gd name="connsiteY29" fmla="*/ 292100 h 171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35968" h="1714500">
                    <a:moveTo>
                      <a:pt x="527050" y="292100"/>
                    </a:moveTo>
                    <a:lnTo>
                      <a:pt x="368300" y="215900"/>
                    </a:lnTo>
                    <a:lnTo>
                      <a:pt x="228600" y="88900"/>
                    </a:lnTo>
                    <a:lnTo>
                      <a:pt x="133350" y="0"/>
                    </a:lnTo>
                    <a:lnTo>
                      <a:pt x="69850" y="0"/>
                    </a:lnTo>
                    <a:lnTo>
                      <a:pt x="12700" y="25400"/>
                    </a:lnTo>
                    <a:lnTo>
                      <a:pt x="0" y="190500"/>
                    </a:lnTo>
                    <a:lnTo>
                      <a:pt x="38100" y="469900"/>
                    </a:lnTo>
                    <a:lnTo>
                      <a:pt x="120650" y="577850"/>
                    </a:lnTo>
                    <a:lnTo>
                      <a:pt x="101600" y="692150"/>
                    </a:lnTo>
                    <a:lnTo>
                      <a:pt x="165100" y="933450"/>
                    </a:lnTo>
                    <a:lnTo>
                      <a:pt x="317500" y="1289050"/>
                    </a:lnTo>
                    <a:lnTo>
                      <a:pt x="406400" y="1479550"/>
                    </a:lnTo>
                    <a:lnTo>
                      <a:pt x="482600" y="1543050"/>
                    </a:lnTo>
                    <a:lnTo>
                      <a:pt x="533400" y="1714500"/>
                    </a:lnTo>
                    <a:lnTo>
                      <a:pt x="533400" y="1714500"/>
                    </a:lnTo>
                    <a:lnTo>
                      <a:pt x="590550" y="1498600"/>
                    </a:lnTo>
                    <a:lnTo>
                      <a:pt x="685800" y="1339850"/>
                    </a:lnTo>
                    <a:lnTo>
                      <a:pt x="850900" y="863600"/>
                    </a:lnTo>
                    <a:lnTo>
                      <a:pt x="876300" y="742950"/>
                    </a:lnTo>
                    <a:lnTo>
                      <a:pt x="971550" y="673100"/>
                    </a:lnTo>
                    <a:lnTo>
                      <a:pt x="977900" y="609600"/>
                    </a:lnTo>
                    <a:cubicBezTo>
                      <a:pt x="1029229" y="410700"/>
                      <a:pt x="1028700" y="480516"/>
                      <a:pt x="1028700" y="406400"/>
                    </a:cubicBezTo>
                    <a:lnTo>
                      <a:pt x="1022350" y="254000"/>
                    </a:lnTo>
                    <a:cubicBezTo>
                      <a:pt x="1035968" y="192717"/>
                      <a:pt x="1035050" y="216365"/>
                      <a:pt x="1035050" y="184150"/>
                    </a:cubicBezTo>
                    <a:lnTo>
                      <a:pt x="990600" y="25400"/>
                    </a:lnTo>
                    <a:lnTo>
                      <a:pt x="933450" y="6350"/>
                    </a:lnTo>
                    <a:cubicBezTo>
                      <a:pt x="728430" y="128081"/>
                      <a:pt x="809023" y="127000"/>
                      <a:pt x="723900" y="127000"/>
                    </a:cubicBezTo>
                    <a:lnTo>
                      <a:pt x="622300" y="234950"/>
                    </a:lnTo>
                    <a:lnTo>
                      <a:pt x="527050" y="292100"/>
                    </a:lnTo>
                    <a:close/>
                  </a:path>
                </a:pathLst>
              </a:custGeom>
              <a:solidFill>
                <a:srgbClr val="00FF00"/>
              </a:solidFill>
              <a:ln w="6350">
                <a:solidFill>
                  <a:srgbClr val="254C2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a:solidFill>
                    <a:prstClr val="white"/>
                  </a:solidFill>
                  <a:latin typeface="Helvetica"/>
                  <a:cs typeface="Helvetica"/>
                </a:endParaRPr>
              </a:p>
            </p:txBody>
          </p:sp>
          <p:sp>
            <p:nvSpPr>
              <p:cNvPr id="78" name="フリーフォーム 210"/>
              <p:cNvSpPr/>
              <p:nvPr/>
            </p:nvSpPr>
            <p:spPr>
              <a:xfrm>
                <a:off x="4375604" y="4569304"/>
                <a:ext cx="142133" cy="56075"/>
              </a:xfrm>
              <a:custGeom>
                <a:avLst/>
                <a:gdLst>
                  <a:gd name="connsiteX0" fmla="*/ 0 w 450850"/>
                  <a:gd name="connsiteY0" fmla="*/ 91017 h 262467"/>
                  <a:gd name="connsiteX1" fmla="*/ 63500 w 450850"/>
                  <a:gd name="connsiteY1" fmla="*/ 59267 h 262467"/>
                  <a:gd name="connsiteX2" fmla="*/ 349250 w 450850"/>
                  <a:gd name="connsiteY2" fmla="*/ 33867 h 262467"/>
                  <a:gd name="connsiteX3" fmla="*/ 450850 w 450850"/>
                  <a:gd name="connsiteY3" fmla="*/ 262467 h 262467"/>
                </a:gdLst>
                <a:ahLst/>
                <a:cxnLst>
                  <a:cxn ang="0">
                    <a:pos x="connsiteX0" y="connsiteY0"/>
                  </a:cxn>
                  <a:cxn ang="0">
                    <a:pos x="connsiteX1" y="connsiteY1"/>
                  </a:cxn>
                  <a:cxn ang="0">
                    <a:pos x="connsiteX2" y="connsiteY2"/>
                  </a:cxn>
                  <a:cxn ang="0">
                    <a:pos x="connsiteX3" y="connsiteY3"/>
                  </a:cxn>
                </a:cxnLst>
                <a:rect l="l" t="t" r="r" b="b"/>
                <a:pathLst>
                  <a:path w="450850" h="262467">
                    <a:moveTo>
                      <a:pt x="0" y="91017"/>
                    </a:moveTo>
                    <a:cubicBezTo>
                      <a:pt x="2646" y="79904"/>
                      <a:pt x="5292" y="68792"/>
                      <a:pt x="63500" y="59267"/>
                    </a:cubicBezTo>
                    <a:cubicBezTo>
                      <a:pt x="121708" y="49742"/>
                      <a:pt x="284692" y="0"/>
                      <a:pt x="349250" y="33867"/>
                    </a:cubicBezTo>
                    <a:cubicBezTo>
                      <a:pt x="413808" y="67734"/>
                      <a:pt x="450850" y="262467"/>
                      <a:pt x="450850" y="262467"/>
                    </a:cubicBezTo>
                  </a:path>
                </a:pathLst>
              </a:custGeom>
              <a:solidFill>
                <a:srgbClr val="00FF00"/>
              </a:solidFill>
              <a:ln w="6350">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79" name="フリーフォーム 211"/>
              <p:cNvSpPr/>
              <p:nvPr/>
            </p:nvSpPr>
            <p:spPr>
              <a:xfrm>
                <a:off x="4361592" y="4595532"/>
                <a:ext cx="86081" cy="260476"/>
              </a:xfrm>
              <a:custGeom>
                <a:avLst/>
                <a:gdLst>
                  <a:gd name="connsiteX0" fmla="*/ 0 w 273050"/>
                  <a:gd name="connsiteY0" fmla="*/ 0 h 1219200"/>
                  <a:gd name="connsiteX1" fmla="*/ 139700 w 273050"/>
                  <a:gd name="connsiteY1" fmla="*/ 787400 h 1219200"/>
                  <a:gd name="connsiteX2" fmla="*/ 273050 w 273050"/>
                  <a:gd name="connsiteY2" fmla="*/ 1219200 h 1219200"/>
                </a:gdLst>
                <a:ahLst/>
                <a:cxnLst>
                  <a:cxn ang="0">
                    <a:pos x="connsiteX0" y="connsiteY0"/>
                  </a:cxn>
                  <a:cxn ang="0">
                    <a:pos x="connsiteX1" y="connsiteY1"/>
                  </a:cxn>
                  <a:cxn ang="0">
                    <a:pos x="connsiteX2" y="connsiteY2"/>
                  </a:cxn>
                </a:cxnLst>
                <a:rect l="l" t="t" r="r" b="b"/>
                <a:pathLst>
                  <a:path w="273050" h="1219200">
                    <a:moveTo>
                      <a:pt x="0" y="0"/>
                    </a:moveTo>
                    <a:cubicBezTo>
                      <a:pt x="47096" y="292100"/>
                      <a:pt x="94192" y="584200"/>
                      <a:pt x="139700" y="787400"/>
                    </a:cubicBezTo>
                    <a:cubicBezTo>
                      <a:pt x="185208" y="990600"/>
                      <a:pt x="273050" y="1219200"/>
                      <a:pt x="273050" y="1219200"/>
                    </a:cubicBezTo>
                  </a:path>
                </a:pathLst>
              </a:custGeom>
              <a:solidFill>
                <a:srgbClr val="00FF00"/>
              </a:solidFill>
              <a:ln w="6350">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80" name="フリーフォーム 212"/>
              <p:cNvSpPr/>
              <p:nvPr/>
            </p:nvSpPr>
            <p:spPr>
              <a:xfrm>
                <a:off x="4375604" y="4595532"/>
                <a:ext cx="102097" cy="237413"/>
              </a:xfrm>
              <a:custGeom>
                <a:avLst/>
                <a:gdLst>
                  <a:gd name="connsiteX0" fmla="*/ 0 w 323850"/>
                  <a:gd name="connsiteY0" fmla="*/ 0 h 1111250"/>
                  <a:gd name="connsiteX1" fmla="*/ 165100 w 323850"/>
                  <a:gd name="connsiteY1" fmla="*/ 57150 h 1111250"/>
                  <a:gd name="connsiteX2" fmla="*/ 298450 w 323850"/>
                  <a:gd name="connsiteY2" fmla="*/ 323850 h 1111250"/>
                  <a:gd name="connsiteX3" fmla="*/ 317500 w 323850"/>
                  <a:gd name="connsiteY3" fmla="*/ 679450 h 1111250"/>
                  <a:gd name="connsiteX4" fmla="*/ 292100 w 323850"/>
                  <a:gd name="connsiteY4" fmla="*/ 965200 h 1111250"/>
                  <a:gd name="connsiteX5" fmla="*/ 234950 w 323850"/>
                  <a:gd name="connsiteY5" fmla="*/ 1111250 h 111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850" h="1111250">
                    <a:moveTo>
                      <a:pt x="0" y="0"/>
                    </a:moveTo>
                    <a:cubicBezTo>
                      <a:pt x="57679" y="1587"/>
                      <a:pt x="115358" y="3175"/>
                      <a:pt x="165100" y="57150"/>
                    </a:cubicBezTo>
                    <a:cubicBezTo>
                      <a:pt x="214842" y="111125"/>
                      <a:pt x="273050" y="220133"/>
                      <a:pt x="298450" y="323850"/>
                    </a:cubicBezTo>
                    <a:cubicBezTo>
                      <a:pt x="323850" y="427567"/>
                      <a:pt x="318558" y="572558"/>
                      <a:pt x="317500" y="679450"/>
                    </a:cubicBezTo>
                    <a:cubicBezTo>
                      <a:pt x="316442" y="786342"/>
                      <a:pt x="305858" y="893233"/>
                      <a:pt x="292100" y="965200"/>
                    </a:cubicBezTo>
                    <a:cubicBezTo>
                      <a:pt x="278342" y="1037167"/>
                      <a:pt x="234950" y="1111250"/>
                      <a:pt x="234950" y="1111250"/>
                    </a:cubicBezTo>
                  </a:path>
                </a:pathLst>
              </a:custGeom>
              <a:solidFill>
                <a:srgbClr val="00FF00"/>
              </a:solidFill>
              <a:ln w="6350">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81" name="フリーフォーム 213"/>
              <p:cNvSpPr/>
              <p:nvPr/>
            </p:nvSpPr>
            <p:spPr>
              <a:xfrm>
                <a:off x="4313545" y="4595532"/>
                <a:ext cx="114106" cy="233342"/>
              </a:xfrm>
              <a:custGeom>
                <a:avLst/>
                <a:gdLst>
                  <a:gd name="connsiteX0" fmla="*/ 146050 w 361950"/>
                  <a:gd name="connsiteY0" fmla="*/ 0 h 1092200"/>
                  <a:gd name="connsiteX1" fmla="*/ 69850 w 361950"/>
                  <a:gd name="connsiteY1" fmla="*/ 57150 h 1092200"/>
                  <a:gd name="connsiteX2" fmla="*/ 0 w 361950"/>
                  <a:gd name="connsiteY2" fmla="*/ 317500 h 1092200"/>
                  <a:gd name="connsiteX3" fmla="*/ 69850 w 361950"/>
                  <a:gd name="connsiteY3" fmla="*/ 742950 h 1092200"/>
                  <a:gd name="connsiteX4" fmla="*/ 361950 w 361950"/>
                  <a:gd name="connsiteY4" fmla="*/ 1092200 h 1092200"/>
                  <a:gd name="connsiteX5" fmla="*/ 361950 w 361950"/>
                  <a:gd name="connsiteY5" fmla="*/ 1092200 h 1092200"/>
                  <a:gd name="connsiteX6" fmla="*/ 361950 w 361950"/>
                  <a:gd name="connsiteY6" fmla="*/ 1092200 h 109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1950" h="1092200">
                    <a:moveTo>
                      <a:pt x="146050" y="0"/>
                    </a:moveTo>
                    <a:cubicBezTo>
                      <a:pt x="120121" y="2116"/>
                      <a:pt x="94192" y="4233"/>
                      <a:pt x="69850" y="57150"/>
                    </a:cubicBezTo>
                    <a:cubicBezTo>
                      <a:pt x="45508" y="110067"/>
                      <a:pt x="0" y="203200"/>
                      <a:pt x="0" y="317500"/>
                    </a:cubicBezTo>
                    <a:cubicBezTo>
                      <a:pt x="0" y="431800"/>
                      <a:pt x="9525" y="613833"/>
                      <a:pt x="69850" y="742950"/>
                    </a:cubicBezTo>
                    <a:cubicBezTo>
                      <a:pt x="130175" y="872067"/>
                      <a:pt x="361950" y="1092200"/>
                      <a:pt x="361950" y="1092200"/>
                    </a:cubicBezTo>
                    <a:lnTo>
                      <a:pt x="361950" y="1092200"/>
                    </a:lnTo>
                    <a:lnTo>
                      <a:pt x="361950" y="1092200"/>
                    </a:lnTo>
                  </a:path>
                </a:pathLst>
              </a:custGeom>
              <a:solidFill>
                <a:srgbClr val="00FF00"/>
              </a:solidFill>
              <a:ln w="6350">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82" name="フリーフォーム 214"/>
              <p:cNvSpPr/>
              <p:nvPr/>
            </p:nvSpPr>
            <p:spPr>
              <a:xfrm>
                <a:off x="4387616" y="4512777"/>
                <a:ext cx="106100" cy="63762"/>
              </a:xfrm>
              <a:custGeom>
                <a:avLst/>
                <a:gdLst>
                  <a:gd name="connsiteX0" fmla="*/ 0 w 336550"/>
                  <a:gd name="connsiteY0" fmla="*/ 298450 h 298450"/>
                  <a:gd name="connsiteX1" fmla="*/ 158750 w 336550"/>
                  <a:gd name="connsiteY1" fmla="*/ 146050 h 298450"/>
                  <a:gd name="connsiteX2" fmla="*/ 254000 w 336550"/>
                  <a:gd name="connsiteY2" fmla="*/ 19050 h 298450"/>
                  <a:gd name="connsiteX3" fmla="*/ 323850 w 336550"/>
                  <a:gd name="connsiteY3" fmla="*/ 31750 h 298450"/>
                  <a:gd name="connsiteX4" fmla="*/ 330200 w 336550"/>
                  <a:gd name="connsiteY4" fmla="*/ 5715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550" h="298450">
                    <a:moveTo>
                      <a:pt x="0" y="298450"/>
                    </a:moveTo>
                    <a:cubicBezTo>
                      <a:pt x="58208" y="245533"/>
                      <a:pt x="116417" y="192617"/>
                      <a:pt x="158750" y="146050"/>
                    </a:cubicBezTo>
                    <a:cubicBezTo>
                      <a:pt x="201083" y="99483"/>
                      <a:pt x="226483" y="38100"/>
                      <a:pt x="254000" y="19050"/>
                    </a:cubicBezTo>
                    <a:cubicBezTo>
                      <a:pt x="281517" y="0"/>
                      <a:pt x="311150" y="25400"/>
                      <a:pt x="323850" y="31750"/>
                    </a:cubicBezTo>
                    <a:cubicBezTo>
                      <a:pt x="336550" y="38100"/>
                      <a:pt x="330200" y="57150"/>
                      <a:pt x="330200" y="57150"/>
                    </a:cubicBezTo>
                  </a:path>
                </a:pathLst>
              </a:custGeom>
              <a:solidFill>
                <a:srgbClr val="00FF00"/>
              </a:solidFill>
              <a:ln w="6350">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83" name="フリーフォーム 215"/>
              <p:cNvSpPr/>
              <p:nvPr/>
            </p:nvSpPr>
            <p:spPr>
              <a:xfrm>
                <a:off x="4232137" y="4588297"/>
                <a:ext cx="96090" cy="49292"/>
              </a:xfrm>
              <a:custGeom>
                <a:avLst/>
                <a:gdLst>
                  <a:gd name="connsiteX0" fmla="*/ 304800 w 304800"/>
                  <a:gd name="connsiteY0" fmla="*/ 27517 h 230717"/>
                  <a:gd name="connsiteX1" fmla="*/ 171450 w 304800"/>
                  <a:gd name="connsiteY1" fmla="*/ 8467 h 230717"/>
                  <a:gd name="connsiteX2" fmla="*/ 44450 w 304800"/>
                  <a:gd name="connsiteY2" fmla="*/ 78317 h 230717"/>
                  <a:gd name="connsiteX3" fmla="*/ 6350 w 304800"/>
                  <a:gd name="connsiteY3" fmla="*/ 186267 h 230717"/>
                  <a:gd name="connsiteX4" fmla="*/ 6350 w 304800"/>
                  <a:gd name="connsiteY4" fmla="*/ 230717 h 230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230717">
                    <a:moveTo>
                      <a:pt x="304800" y="27517"/>
                    </a:moveTo>
                    <a:cubicBezTo>
                      <a:pt x="259821" y="13758"/>
                      <a:pt x="214842" y="0"/>
                      <a:pt x="171450" y="8467"/>
                    </a:cubicBezTo>
                    <a:cubicBezTo>
                      <a:pt x="128058" y="16934"/>
                      <a:pt x="71967" y="48684"/>
                      <a:pt x="44450" y="78317"/>
                    </a:cubicBezTo>
                    <a:cubicBezTo>
                      <a:pt x="16933" y="107950"/>
                      <a:pt x="12700" y="160867"/>
                      <a:pt x="6350" y="186267"/>
                    </a:cubicBezTo>
                    <a:cubicBezTo>
                      <a:pt x="0" y="211667"/>
                      <a:pt x="6350" y="230717"/>
                      <a:pt x="6350" y="230717"/>
                    </a:cubicBezTo>
                  </a:path>
                </a:pathLst>
              </a:custGeom>
              <a:solidFill>
                <a:srgbClr val="00FF00"/>
              </a:solidFill>
              <a:ln w="6350">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84" name="フリーフォーム 216"/>
              <p:cNvSpPr/>
              <p:nvPr/>
            </p:nvSpPr>
            <p:spPr>
              <a:xfrm>
                <a:off x="4207445" y="4546467"/>
                <a:ext cx="144135" cy="42283"/>
              </a:xfrm>
              <a:custGeom>
                <a:avLst/>
                <a:gdLst>
                  <a:gd name="connsiteX0" fmla="*/ 457200 w 457200"/>
                  <a:gd name="connsiteY0" fmla="*/ 197908 h 197908"/>
                  <a:gd name="connsiteX1" fmla="*/ 298450 w 457200"/>
                  <a:gd name="connsiteY1" fmla="*/ 166158 h 197908"/>
                  <a:gd name="connsiteX2" fmla="*/ 107950 w 457200"/>
                  <a:gd name="connsiteY2" fmla="*/ 89958 h 197908"/>
                  <a:gd name="connsiteX3" fmla="*/ 44450 w 457200"/>
                  <a:gd name="connsiteY3" fmla="*/ 13758 h 197908"/>
                  <a:gd name="connsiteX4" fmla="*/ 25400 w 457200"/>
                  <a:gd name="connsiteY4" fmla="*/ 7408 h 197908"/>
                  <a:gd name="connsiteX5" fmla="*/ 0 w 457200"/>
                  <a:gd name="connsiteY5" fmla="*/ 39158 h 19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7200" h="197908">
                    <a:moveTo>
                      <a:pt x="457200" y="197908"/>
                    </a:moveTo>
                    <a:cubicBezTo>
                      <a:pt x="406929" y="191029"/>
                      <a:pt x="356658" y="184150"/>
                      <a:pt x="298450" y="166158"/>
                    </a:cubicBezTo>
                    <a:cubicBezTo>
                      <a:pt x="240242" y="148166"/>
                      <a:pt x="150283" y="115358"/>
                      <a:pt x="107950" y="89958"/>
                    </a:cubicBezTo>
                    <a:cubicBezTo>
                      <a:pt x="65617" y="64558"/>
                      <a:pt x="58208" y="27516"/>
                      <a:pt x="44450" y="13758"/>
                    </a:cubicBezTo>
                    <a:cubicBezTo>
                      <a:pt x="30692" y="0"/>
                      <a:pt x="32808" y="3175"/>
                      <a:pt x="25400" y="7408"/>
                    </a:cubicBezTo>
                    <a:cubicBezTo>
                      <a:pt x="17992" y="11641"/>
                      <a:pt x="0" y="39158"/>
                      <a:pt x="0" y="39158"/>
                    </a:cubicBezTo>
                  </a:path>
                </a:pathLst>
              </a:custGeom>
              <a:solidFill>
                <a:srgbClr val="00FF00"/>
              </a:solidFill>
              <a:ln w="6350">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85" name="フリーフォーム 217"/>
              <p:cNvSpPr/>
              <p:nvPr/>
            </p:nvSpPr>
            <p:spPr>
              <a:xfrm rot="19817795">
                <a:off x="3773571" y="4613039"/>
                <a:ext cx="347487" cy="107219"/>
              </a:xfrm>
              <a:custGeom>
                <a:avLst/>
                <a:gdLst>
                  <a:gd name="connsiteX0" fmla="*/ 804333 w 1102233"/>
                  <a:gd name="connsiteY0" fmla="*/ 255920 h 501852"/>
                  <a:gd name="connsiteX1" fmla="*/ 804333 w 1102233"/>
                  <a:gd name="connsiteY1" fmla="*/ 171253 h 501852"/>
                  <a:gd name="connsiteX2" fmla="*/ 889000 w 1102233"/>
                  <a:gd name="connsiteY2" fmla="*/ 111986 h 501852"/>
                  <a:gd name="connsiteX3" fmla="*/ 1016000 w 1102233"/>
                  <a:gd name="connsiteY3" fmla="*/ 1920 h 501852"/>
                  <a:gd name="connsiteX4" fmla="*/ 778933 w 1102233"/>
                  <a:gd name="connsiteY4" fmla="*/ 52720 h 501852"/>
                  <a:gd name="connsiteX5" fmla="*/ 660400 w 1102233"/>
                  <a:gd name="connsiteY5" fmla="*/ 61186 h 501852"/>
                  <a:gd name="connsiteX6" fmla="*/ 558800 w 1102233"/>
                  <a:gd name="connsiteY6" fmla="*/ 61186 h 501852"/>
                  <a:gd name="connsiteX7" fmla="*/ 491067 w 1102233"/>
                  <a:gd name="connsiteY7" fmla="*/ 128920 h 501852"/>
                  <a:gd name="connsiteX8" fmla="*/ 397933 w 1102233"/>
                  <a:gd name="connsiteY8" fmla="*/ 179720 h 501852"/>
                  <a:gd name="connsiteX9" fmla="*/ 296333 w 1102233"/>
                  <a:gd name="connsiteY9" fmla="*/ 196653 h 501852"/>
                  <a:gd name="connsiteX10" fmla="*/ 143933 w 1102233"/>
                  <a:gd name="connsiteY10" fmla="*/ 213586 h 501852"/>
                  <a:gd name="connsiteX11" fmla="*/ 76200 w 1102233"/>
                  <a:gd name="connsiteY11" fmla="*/ 289786 h 501852"/>
                  <a:gd name="connsiteX12" fmla="*/ 8467 w 1102233"/>
                  <a:gd name="connsiteY12" fmla="*/ 408320 h 501852"/>
                  <a:gd name="connsiteX13" fmla="*/ 0 w 1102233"/>
                  <a:gd name="connsiteY13" fmla="*/ 416786 h 501852"/>
                  <a:gd name="connsiteX14" fmla="*/ 0 w 1102233"/>
                  <a:gd name="connsiteY14" fmla="*/ 416786 h 501852"/>
                  <a:gd name="connsiteX15" fmla="*/ 0 w 1102233"/>
                  <a:gd name="connsiteY15" fmla="*/ 416786 h 501852"/>
                  <a:gd name="connsiteX16" fmla="*/ 127000 w 1102233"/>
                  <a:gd name="connsiteY16" fmla="*/ 442186 h 501852"/>
                  <a:gd name="connsiteX17" fmla="*/ 152400 w 1102233"/>
                  <a:gd name="connsiteY17" fmla="*/ 450653 h 501852"/>
                  <a:gd name="connsiteX18" fmla="*/ 245533 w 1102233"/>
                  <a:gd name="connsiteY18" fmla="*/ 484520 h 501852"/>
                  <a:gd name="connsiteX19" fmla="*/ 372533 w 1102233"/>
                  <a:gd name="connsiteY19" fmla="*/ 501453 h 501852"/>
                  <a:gd name="connsiteX20" fmla="*/ 508000 w 1102233"/>
                  <a:gd name="connsiteY20" fmla="*/ 501453 h 501852"/>
                  <a:gd name="connsiteX21" fmla="*/ 601133 w 1102233"/>
                  <a:gd name="connsiteY21" fmla="*/ 459120 h 501852"/>
                  <a:gd name="connsiteX22" fmla="*/ 668867 w 1102233"/>
                  <a:gd name="connsiteY22" fmla="*/ 399853 h 501852"/>
                  <a:gd name="connsiteX23" fmla="*/ 745067 w 1102233"/>
                  <a:gd name="connsiteY23" fmla="*/ 433720 h 501852"/>
                  <a:gd name="connsiteX24" fmla="*/ 889000 w 1102233"/>
                  <a:gd name="connsiteY24" fmla="*/ 450653 h 501852"/>
                  <a:gd name="connsiteX25" fmla="*/ 990600 w 1102233"/>
                  <a:gd name="connsiteY25" fmla="*/ 433720 h 501852"/>
                  <a:gd name="connsiteX26" fmla="*/ 1066800 w 1102233"/>
                  <a:gd name="connsiteY26" fmla="*/ 399853 h 501852"/>
                  <a:gd name="connsiteX27" fmla="*/ 1100667 w 1102233"/>
                  <a:gd name="connsiteY27" fmla="*/ 340586 h 501852"/>
                  <a:gd name="connsiteX28" fmla="*/ 1092200 w 1102233"/>
                  <a:gd name="connsiteY28" fmla="*/ 289786 h 501852"/>
                  <a:gd name="connsiteX29" fmla="*/ 1016000 w 1102233"/>
                  <a:gd name="connsiteY29" fmla="*/ 264386 h 501852"/>
                  <a:gd name="connsiteX30" fmla="*/ 872067 w 1102233"/>
                  <a:gd name="connsiteY30" fmla="*/ 264386 h 501852"/>
                  <a:gd name="connsiteX31" fmla="*/ 804333 w 1102233"/>
                  <a:gd name="connsiteY31" fmla="*/ 255920 h 50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02233" h="501852">
                    <a:moveTo>
                      <a:pt x="804333" y="255920"/>
                    </a:moveTo>
                    <a:lnTo>
                      <a:pt x="804333" y="171253"/>
                    </a:lnTo>
                    <a:lnTo>
                      <a:pt x="889000" y="111986"/>
                    </a:lnTo>
                    <a:cubicBezTo>
                      <a:pt x="1009601" y="0"/>
                      <a:pt x="953615" y="1920"/>
                      <a:pt x="1016000" y="1920"/>
                    </a:cubicBezTo>
                    <a:cubicBezTo>
                      <a:pt x="784645" y="53332"/>
                      <a:pt x="865459" y="52720"/>
                      <a:pt x="778933" y="52720"/>
                    </a:cubicBezTo>
                    <a:cubicBezTo>
                      <a:pt x="666053" y="61402"/>
                      <a:pt x="705664" y="61186"/>
                      <a:pt x="660400" y="61186"/>
                    </a:cubicBezTo>
                    <a:lnTo>
                      <a:pt x="558800" y="61186"/>
                    </a:lnTo>
                    <a:cubicBezTo>
                      <a:pt x="503893" y="125244"/>
                      <a:pt x="531272" y="108816"/>
                      <a:pt x="491067" y="128920"/>
                    </a:cubicBezTo>
                    <a:cubicBezTo>
                      <a:pt x="410170" y="182851"/>
                      <a:pt x="445394" y="179720"/>
                      <a:pt x="397933" y="179720"/>
                    </a:cubicBezTo>
                    <a:cubicBezTo>
                      <a:pt x="319248" y="199391"/>
                      <a:pt x="353473" y="196653"/>
                      <a:pt x="296333" y="196653"/>
                    </a:cubicBezTo>
                    <a:cubicBezTo>
                      <a:pt x="154569" y="205514"/>
                      <a:pt x="201335" y="184888"/>
                      <a:pt x="143933" y="213586"/>
                    </a:cubicBezTo>
                    <a:cubicBezTo>
                      <a:pt x="82934" y="292014"/>
                      <a:pt x="116845" y="289786"/>
                      <a:pt x="76200" y="289786"/>
                    </a:cubicBezTo>
                    <a:cubicBezTo>
                      <a:pt x="8752" y="465151"/>
                      <a:pt x="76133" y="374488"/>
                      <a:pt x="8467" y="408320"/>
                    </a:cubicBezTo>
                    <a:cubicBezTo>
                      <a:pt x="4897" y="410105"/>
                      <a:pt x="2822" y="413964"/>
                      <a:pt x="0" y="416786"/>
                    </a:cubicBezTo>
                    <a:lnTo>
                      <a:pt x="0" y="416786"/>
                    </a:lnTo>
                    <a:lnTo>
                      <a:pt x="0" y="416786"/>
                    </a:lnTo>
                    <a:cubicBezTo>
                      <a:pt x="42333" y="425253"/>
                      <a:pt x="84856" y="432821"/>
                      <a:pt x="127000" y="442186"/>
                    </a:cubicBezTo>
                    <a:cubicBezTo>
                      <a:pt x="135712" y="444122"/>
                      <a:pt x="152400" y="450653"/>
                      <a:pt x="152400" y="450653"/>
                    </a:cubicBezTo>
                    <a:cubicBezTo>
                      <a:pt x="248256" y="476796"/>
                      <a:pt x="245533" y="443875"/>
                      <a:pt x="245533" y="484520"/>
                    </a:cubicBezTo>
                    <a:cubicBezTo>
                      <a:pt x="366861" y="501852"/>
                      <a:pt x="324155" y="501453"/>
                      <a:pt x="372533" y="501453"/>
                    </a:cubicBezTo>
                    <a:lnTo>
                      <a:pt x="508000" y="501453"/>
                    </a:lnTo>
                    <a:cubicBezTo>
                      <a:pt x="589967" y="465023"/>
                      <a:pt x="559338" y="480016"/>
                      <a:pt x="601133" y="459120"/>
                    </a:cubicBezTo>
                    <a:lnTo>
                      <a:pt x="668867" y="399853"/>
                    </a:lnTo>
                    <a:lnTo>
                      <a:pt x="745067" y="433720"/>
                    </a:lnTo>
                    <a:cubicBezTo>
                      <a:pt x="883334" y="451003"/>
                      <a:pt x="835026" y="450653"/>
                      <a:pt x="889000" y="450653"/>
                    </a:cubicBezTo>
                    <a:cubicBezTo>
                      <a:pt x="986108" y="441825"/>
                      <a:pt x="960090" y="464227"/>
                      <a:pt x="990600" y="433720"/>
                    </a:cubicBezTo>
                    <a:cubicBezTo>
                      <a:pt x="1069478" y="407427"/>
                      <a:pt x="1066800" y="435094"/>
                      <a:pt x="1066800" y="399853"/>
                    </a:cubicBezTo>
                    <a:cubicBezTo>
                      <a:pt x="1102233" y="346705"/>
                      <a:pt x="1100667" y="369404"/>
                      <a:pt x="1100667" y="340586"/>
                    </a:cubicBezTo>
                    <a:lnTo>
                      <a:pt x="1092200" y="289786"/>
                    </a:lnTo>
                    <a:cubicBezTo>
                      <a:pt x="1027745" y="262163"/>
                      <a:pt x="1054427" y="264386"/>
                      <a:pt x="1016000" y="264386"/>
                    </a:cubicBezTo>
                    <a:lnTo>
                      <a:pt x="872067" y="264386"/>
                    </a:lnTo>
                    <a:lnTo>
                      <a:pt x="804333" y="255920"/>
                    </a:lnTo>
                    <a:close/>
                  </a:path>
                </a:pathLst>
              </a:custGeom>
              <a:solidFill>
                <a:srgbClr val="00FF00"/>
              </a:solidFill>
              <a:ln w="3175">
                <a:solidFill>
                  <a:srgbClr val="1C381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a:solidFill>
                    <a:prstClr val="white"/>
                  </a:solidFill>
                  <a:latin typeface="Helvetica"/>
                  <a:cs typeface="Helvetica"/>
                </a:endParaRPr>
              </a:p>
            </p:txBody>
          </p:sp>
          <p:sp>
            <p:nvSpPr>
              <p:cNvPr id="86" name="フリーフォーム 218"/>
              <p:cNvSpPr/>
              <p:nvPr/>
            </p:nvSpPr>
            <p:spPr>
              <a:xfrm rot="20775538">
                <a:off x="3923884" y="4623014"/>
                <a:ext cx="76072" cy="19219"/>
              </a:xfrm>
              <a:custGeom>
                <a:avLst/>
                <a:gdLst>
                  <a:gd name="connsiteX0" fmla="*/ 241300 w 241300"/>
                  <a:gd name="connsiteY0" fmla="*/ 89958 h 89958"/>
                  <a:gd name="connsiteX1" fmla="*/ 225425 w 241300"/>
                  <a:gd name="connsiteY1" fmla="*/ 29633 h 89958"/>
                  <a:gd name="connsiteX2" fmla="*/ 165100 w 241300"/>
                  <a:gd name="connsiteY2" fmla="*/ 1058 h 89958"/>
                  <a:gd name="connsiteX3" fmla="*/ 0 w 241300"/>
                  <a:gd name="connsiteY3" fmla="*/ 35983 h 89958"/>
                </a:gdLst>
                <a:ahLst/>
                <a:cxnLst>
                  <a:cxn ang="0">
                    <a:pos x="connsiteX0" y="connsiteY0"/>
                  </a:cxn>
                  <a:cxn ang="0">
                    <a:pos x="connsiteX1" y="connsiteY1"/>
                  </a:cxn>
                  <a:cxn ang="0">
                    <a:pos x="connsiteX2" y="connsiteY2"/>
                  </a:cxn>
                  <a:cxn ang="0">
                    <a:pos x="connsiteX3" y="connsiteY3"/>
                  </a:cxn>
                </a:cxnLst>
                <a:rect l="l" t="t" r="r" b="b"/>
                <a:pathLst>
                  <a:path w="241300" h="89958">
                    <a:moveTo>
                      <a:pt x="241300" y="89958"/>
                    </a:moveTo>
                    <a:cubicBezTo>
                      <a:pt x="239712" y="67204"/>
                      <a:pt x="238125" y="44450"/>
                      <a:pt x="225425" y="29633"/>
                    </a:cubicBezTo>
                    <a:cubicBezTo>
                      <a:pt x="212725" y="14816"/>
                      <a:pt x="202671" y="0"/>
                      <a:pt x="165100" y="1058"/>
                    </a:cubicBezTo>
                    <a:cubicBezTo>
                      <a:pt x="127529" y="2116"/>
                      <a:pt x="0" y="35983"/>
                      <a:pt x="0" y="35983"/>
                    </a:cubicBezTo>
                  </a:path>
                </a:pathLst>
              </a:custGeom>
              <a:solidFill>
                <a:srgbClr val="00FF00"/>
              </a:solidFill>
              <a:ln w="3175">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87" name="フリーフォーム 219"/>
              <p:cNvSpPr/>
              <p:nvPr/>
            </p:nvSpPr>
            <p:spPr>
              <a:xfrm rot="20775538">
                <a:off x="4026495" y="4637036"/>
                <a:ext cx="66229" cy="23855"/>
              </a:xfrm>
              <a:custGeom>
                <a:avLst/>
                <a:gdLst>
                  <a:gd name="connsiteX0" fmla="*/ 0 w 210079"/>
                  <a:gd name="connsiteY0" fmla="*/ 22754 h 111654"/>
                  <a:gd name="connsiteX1" fmla="*/ 155575 w 210079"/>
                  <a:gd name="connsiteY1" fmla="*/ 529 h 111654"/>
                  <a:gd name="connsiteX2" fmla="*/ 193675 w 210079"/>
                  <a:gd name="connsiteY2" fmla="*/ 19579 h 111654"/>
                  <a:gd name="connsiteX3" fmla="*/ 206375 w 210079"/>
                  <a:gd name="connsiteY3" fmla="*/ 79904 h 111654"/>
                  <a:gd name="connsiteX4" fmla="*/ 171450 w 210079"/>
                  <a:gd name="connsiteY4" fmla="*/ 111654 h 111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079" h="111654">
                    <a:moveTo>
                      <a:pt x="0" y="22754"/>
                    </a:moveTo>
                    <a:cubicBezTo>
                      <a:pt x="61648" y="11906"/>
                      <a:pt x="123296" y="1058"/>
                      <a:pt x="155575" y="529"/>
                    </a:cubicBezTo>
                    <a:cubicBezTo>
                      <a:pt x="187854" y="0"/>
                      <a:pt x="185208" y="6350"/>
                      <a:pt x="193675" y="19579"/>
                    </a:cubicBezTo>
                    <a:cubicBezTo>
                      <a:pt x="202142" y="32808"/>
                      <a:pt x="210079" y="64558"/>
                      <a:pt x="206375" y="79904"/>
                    </a:cubicBezTo>
                    <a:cubicBezTo>
                      <a:pt x="202671" y="95250"/>
                      <a:pt x="171450" y="111654"/>
                      <a:pt x="171450" y="111654"/>
                    </a:cubicBezTo>
                  </a:path>
                </a:pathLst>
              </a:custGeom>
              <a:solidFill>
                <a:srgbClr val="00FF00"/>
              </a:solidFill>
              <a:ln w="3175">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88" name="フリーフォーム 220"/>
              <p:cNvSpPr/>
              <p:nvPr/>
            </p:nvSpPr>
            <p:spPr>
              <a:xfrm rot="20775538">
                <a:off x="3834609" y="4648805"/>
                <a:ext cx="183172" cy="40925"/>
              </a:xfrm>
              <a:custGeom>
                <a:avLst/>
                <a:gdLst>
                  <a:gd name="connsiteX0" fmla="*/ 581025 w 581025"/>
                  <a:gd name="connsiteY0" fmla="*/ 35983 h 191558"/>
                  <a:gd name="connsiteX1" fmla="*/ 498475 w 581025"/>
                  <a:gd name="connsiteY1" fmla="*/ 7408 h 191558"/>
                  <a:gd name="connsiteX2" fmla="*/ 393700 w 581025"/>
                  <a:gd name="connsiteY2" fmla="*/ 7408 h 191558"/>
                  <a:gd name="connsiteX3" fmla="*/ 276225 w 581025"/>
                  <a:gd name="connsiteY3" fmla="*/ 51858 h 191558"/>
                  <a:gd name="connsiteX4" fmla="*/ 120650 w 581025"/>
                  <a:gd name="connsiteY4" fmla="*/ 137583 h 191558"/>
                  <a:gd name="connsiteX5" fmla="*/ 34925 w 581025"/>
                  <a:gd name="connsiteY5" fmla="*/ 178858 h 191558"/>
                  <a:gd name="connsiteX6" fmla="*/ 0 w 581025"/>
                  <a:gd name="connsiteY6" fmla="*/ 191558 h 191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1025" h="191558">
                    <a:moveTo>
                      <a:pt x="581025" y="35983"/>
                    </a:moveTo>
                    <a:cubicBezTo>
                      <a:pt x="555360" y="24076"/>
                      <a:pt x="529696" y="12170"/>
                      <a:pt x="498475" y="7408"/>
                    </a:cubicBezTo>
                    <a:cubicBezTo>
                      <a:pt x="467254" y="2646"/>
                      <a:pt x="430742" y="0"/>
                      <a:pt x="393700" y="7408"/>
                    </a:cubicBezTo>
                    <a:cubicBezTo>
                      <a:pt x="356658" y="14816"/>
                      <a:pt x="321733" y="30162"/>
                      <a:pt x="276225" y="51858"/>
                    </a:cubicBezTo>
                    <a:cubicBezTo>
                      <a:pt x="230717" y="73554"/>
                      <a:pt x="160867" y="116416"/>
                      <a:pt x="120650" y="137583"/>
                    </a:cubicBezTo>
                    <a:cubicBezTo>
                      <a:pt x="80433" y="158750"/>
                      <a:pt x="55033" y="169862"/>
                      <a:pt x="34925" y="178858"/>
                    </a:cubicBezTo>
                    <a:cubicBezTo>
                      <a:pt x="14817" y="187854"/>
                      <a:pt x="0" y="191558"/>
                      <a:pt x="0" y="191558"/>
                    </a:cubicBezTo>
                  </a:path>
                </a:pathLst>
              </a:custGeom>
              <a:solidFill>
                <a:srgbClr val="00FF00"/>
              </a:solidFill>
              <a:ln w="3175">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89" name="フリーフォーム 221"/>
              <p:cNvSpPr/>
              <p:nvPr/>
            </p:nvSpPr>
            <p:spPr>
              <a:xfrm rot="20775538">
                <a:off x="3831528" y="4658999"/>
                <a:ext cx="202191" cy="70432"/>
              </a:xfrm>
              <a:custGeom>
                <a:avLst/>
                <a:gdLst>
                  <a:gd name="connsiteX0" fmla="*/ 641350 w 641350"/>
                  <a:gd name="connsiteY0" fmla="*/ 8996 h 329671"/>
                  <a:gd name="connsiteX1" fmla="*/ 571500 w 641350"/>
                  <a:gd name="connsiteY1" fmla="*/ 2646 h 329671"/>
                  <a:gd name="connsiteX2" fmla="*/ 438150 w 641350"/>
                  <a:gd name="connsiteY2" fmla="*/ 24871 h 329671"/>
                  <a:gd name="connsiteX3" fmla="*/ 314325 w 641350"/>
                  <a:gd name="connsiteY3" fmla="*/ 107421 h 329671"/>
                  <a:gd name="connsiteX4" fmla="*/ 165100 w 641350"/>
                  <a:gd name="connsiteY4" fmla="*/ 215371 h 329671"/>
                  <a:gd name="connsiteX5" fmla="*/ 95250 w 641350"/>
                  <a:gd name="connsiteY5" fmla="*/ 231246 h 329671"/>
                  <a:gd name="connsiteX6" fmla="*/ 19050 w 641350"/>
                  <a:gd name="connsiteY6" fmla="*/ 282046 h 329671"/>
                  <a:gd name="connsiteX7" fmla="*/ 0 w 641350"/>
                  <a:gd name="connsiteY7" fmla="*/ 329671 h 3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1350" h="329671">
                    <a:moveTo>
                      <a:pt x="641350" y="8996"/>
                    </a:moveTo>
                    <a:cubicBezTo>
                      <a:pt x="623358" y="4498"/>
                      <a:pt x="605367" y="0"/>
                      <a:pt x="571500" y="2646"/>
                    </a:cubicBezTo>
                    <a:cubicBezTo>
                      <a:pt x="537633" y="5292"/>
                      <a:pt x="481012" y="7409"/>
                      <a:pt x="438150" y="24871"/>
                    </a:cubicBezTo>
                    <a:cubicBezTo>
                      <a:pt x="395288" y="42333"/>
                      <a:pt x="359833" y="75671"/>
                      <a:pt x="314325" y="107421"/>
                    </a:cubicBezTo>
                    <a:cubicBezTo>
                      <a:pt x="268817" y="139171"/>
                      <a:pt x="201613" y="194734"/>
                      <a:pt x="165100" y="215371"/>
                    </a:cubicBezTo>
                    <a:cubicBezTo>
                      <a:pt x="128588" y="236009"/>
                      <a:pt x="119592" y="220134"/>
                      <a:pt x="95250" y="231246"/>
                    </a:cubicBezTo>
                    <a:cubicBezTo>
                      <a:pt x="70908" y="242358"/>
                      <a:pt x="34925" y="265642"/>
                      <a:pt x="19050" y="282046"/>
                    </a:cubicBezTo>
                    <a:cubicBezTo>
                      <a:pt x="3175" y="298450"/>
                      <a:pt x="0" y="329671"/>
                      <a:pt x="0" y="329671"/>
                    </a:cubicBezTo>
                  </a:path>
                </a:pathLst>
              </a:custGeom>
              <a:solidFill>
                <a:srgbClr val="00FF00"/>
              </a:solidFill>
              <a:ln w="3175">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90" name="フリーフォーム 222"/>
              <p:cNvSpPr/>
              <p:nvPr/>
            </p:nvSpPr>
            <p:spPr>
              <a:xfrm rot="20775538">
                <a:off x="3852144" y="4672060"/>
                <a:ext cx="134127" cy="55623"/>
              </a:xfrm>
              <a:custGeom>
                <a:avLst/>
                <a:gdLst>
                  <a:gd name="connsiteX0" fmla="*/ 425450 w 425450"/>
                  <a:gd name="connsiteY0" fmla="*/ 0 h 260350"/>
                  <a:gd name="connsiteX1" fmla="*/ 384175 w 425450"/>
                  <a:gd name="connsiteY1" fmla="*/ 66675 h 260350"/>
                  <a:gd name="connsiteX2" fmla="*/ 273050 w 425450"/>
                  <a:gd name="connsiteY2" fmla="*/ 136525 h 260350"/>
                  <a:gd name="connsiteX3" fmla="*/ 168275 w 425450"/>
                  <a:gd name="connsiteY3" fmla="*/ 206375 h 260350"/>
                  <a:gd name="connsiteX4" fmla="*/ 101600 w 425450"/>
                  <a:gd name="connsiteY4" fmla="*/ 238125 h 260350"/>
                  <a:gd name="connsiteX5" fmla="*/ 50800 w 425450"/>
                  <a:gd name="connsiteY5" fmla="*/ 254000 h 260350"/>
                  <a:gd name="connsiteX6" fmla="*/ 0 w 425450"/>
                  <a:gd name="connsiteY6" fmla="*/ 260350 h 260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5450" h="260350">
                    <a:moveTo>
                      <a:pt x="425450" y="0"/>
                    </a:moveTo>
                    <a:cubicBezTo>
                      <a:pt x="417512" y="21960"/>
                      <a:pt x="409575" y="43921"/>
                      <a:pt x="384175" y="66675"/>
                    </a:cubicBezTo>
                    <a:cubicBezTo>
                      <a:pt x="358775" y="89429"/>
                      <a:pt x="309033" y="113242"/>
                      <a:pt x="273050" y="136525"/>
                    </a:cubicBezTo>
                    <a:cubicBezTo>
                      <a:pt x="237067" y="159808"/>
                      <a:pt x="196850" y="189442"/>
                      <a:pt x="168275" y="206375"/>
                    </a:cubicBezTo>
                    <a:cubicBezTo>
                      <a:pt x="139700" y="223308"/>
                      <a:pt x="121179" y="230187"/>
                      <a:pt x="101600" y="238125"/>
                    </a:cubicBezTo>
                    <a:cubicBezTo>
                      <a:pt x="82021" y="246063"/>
                      <a:pt x="67733" y="250296"/>
                      <a:pt x="50800" y="254000"/>
                    </a:cubicBezTo>
                    <a:cubicBezTo>
                      <a:pt x="33867" y="257704"/>
                      <a:pt x="16933" y="259027"/>
                      <a:pt x="0" y="260350"/>
                    </a:cubicBezTo>
                  </a:path>
                </a:pathLst>
              </a:custGeom>
              <a:solidFill>
                <a:srgbClr val="00FF00"/>
              </a:solidFill>
              <a:ln w="3175">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91" name="フリーフォーム 223"/>
              <p:cNvSpPr/>
              <p:nvPr/>
            </p:nvSpPr>
            <p:spPr>
              <a:xfrm rot="20775538">
                <a:off x="3882682" y="4660274"/>
                <a:ext cx="141133" cy="65119"/>
              </a:xfrm>
              <a:custGeom>
                <a:avLst/>
                <a:gdLst>
                  <a:gd name="connsiteX0" fmla="*/ 447675 w 447675"/>
                  <a:gd name="connsiteY0" fmla="*/ 0 h 304800"/>
                  <a:gd name="connsiteX1" fmla="*/ 403225 w 447675"/>
                  <a:gd name="connsiteY1" fmla="*/ 95250 h 304800"/>
                  <a:gd name="connsiteX2" fmla="*/ 266700 w 447675"/>
                  <a:gd name="connsiteY2" fmla="*/ 215900 h 304800"/>
                  <a:gd name="connsiteX3" fmla="*/ 88900 w 447675"/>
                  <a:gd name="connsiteY3" fmla="*/ 282575 h 304800"/>
                  <a:gd name="connsiteX4" fmla="*/ 0 w 447675"/>
                  <a:gd name="connsiteY4" fmla="*/ 304800 h 3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675" h="304800">
                    <a:moveTo>
                      <a:pt x="447675" y="0"/>
                    </a:moveTo>
                    <a:cubicBezTo>
                      <a:pt x="440531" y="29633"/>
                      <a:pt x="433388" y="59267"/>
                      <a:pt x="403225" y="95250"/>
                    </a:cubicBezTo>
                    <a:cubicBezTo>
                      <a:pt x="373062" y="131233"/>
                      <a:pt x="319087" y="184679"/>
                      <a:pt x="266700" y="215900"/>
                    </a:cubicBezTo>
                    <a:cubicBezTo>
                      <a:pt x="214313" y="247121"/>
                      <a:pt x="133350" y="267758"/>
                      <a:pt x="88900" y="282575"/>
                    </a:cubicBezTo>
                    <a:cubicBezTo>
                      <a:pt x="44450" y="297392"/>
                      <a:pt x="0" y="304800"/>
                      <a:pt x="0" y="304800"/>
                    </a:cubicBezTo>
                  </a:path>
                </a:pathLst>
              </a:custGeom>
              <a:solidFill>
                <a:srgbClr val="00FF00"/>
              </a:solidFill>
              <a:ln w="3175">
                <a:solidFill>
                  <a:srgbClr val="1C381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92" name="フリーフォーム 226"/>
              <p:cNvSpPr/>
              <p:nvPr/>
            </p:nvSpPr>
            <p:spPr>
              <a:xfrm>
                <a:off x="4065178" y="4791724"/>
                <a:ext cx="330644" cy="322542"/>
              </a:xfrm>
              <a:custGeom>
                <a:avLst/>
                <a:gdLst>
                  <a:gd name="connsiteX0" fmla="*/ 653521 w 1048809"/>
                  <a:gd name="connsiteY0" fmla="*/ 620183 h 1509712"/>
                  <a:gd name="connsiteX1" fmla="*/ 891646 w 1048809"/>
                  <a:gd name="connsiteY1" fmla="*/ 861483 h 1509712"/>
                  <a:gd name="connsiteX2" fmla="*/ 1037696 w 1048809"/>
                  <a:gd name="connsiteY2" fmla="*/ 1118658 h 1509712"/>
                  <a:gd name="connsiteX3" fmla="*/ 958321 w 1048809"/>
                  <a:gd name="connsiteY3" fmla="*/ 1407583 h 1509712"/>
                  <a:gd name="connsiteX4" fmla="*/ 640821 w 1048809"/>
                  <a:gd name="connsiteY4" fmla="*/ 1493308 h 1509712"/>
                  <a:gd name="connsiteX5" fmla="*/ 342371 w 1048809"/>
                  <a:gd name="connsiteY5" fmla="*/ 1309158 h 1509712"/>
                  <a:gd name="connsiteX6" fmla="*/ 126471 w 1048809"/>
                  <a:gd name="connsiteY6" fmla="*/ 944033 h 1509712"/>
                  <a:gd name="connsiteX7" fmla="*/ 12171 w 1048809"/>
                  <a:gd name="connsiteY7" fmla="*/ 543983 h 1509712"/>
                  <a:gd name="connsiteX8" fmla="*/ 53446 w 1048809"/>
                  <a:gd name="connsiteY8" fmla="*/ 159808 h 1509712"/>
                  <a:gd name="connsiteX9" fmla="*/ 221721 w 1048809"/>
                  <a:gd name="connsiteY9" fmla="*/ 20108 h 1509712"/>
                  <a:gd name="connsiteX10" fmla="*/ 358246 w 1048809"/>
                  <a:gd name="connsiteY10" fmla="*/ 39158 h 1509712"/>
                  <a:gd name="connsiteX11" fmla="*/ 428096 w 1048809"/>
                  <a:gd name="connsiteY11" fmla="*/ 147108 h 1509712"/>
                  <a:gd name="connsiteX12" fmla="*/ 485246 w 1048809"/>
                  <a:gd name="connsiteY12" fmla="*/ 388408 h 1509712"/>
                  <a:gd name="connsiteX13" fmla="*/ 653521 w 1048809"/>
                  <a:gd name="connsiteY13" fmla="*/ 620183 h 150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48809" h="1509712">
                    <a:moveTo>
                      <a:pt x="653521" y="620183"/>
                    </a:moveTo>
                    <a:cubicBezTo>
                      <a:pt x="721254" y="699029"/>
                      <a:pt x="827617" y="778404"/>
                      <a:pt x="891646" y="861483"/>
                    </a:cubicBezTo>
                    <a:cubicBezTo>
                      <a:pt x="955675" y="944562"/>
                      <a:pt x="1026584" y="1027641"/>
                      <a:pt x="1037696" y="1118658"/>
                    </a:cubicBezTo>
                    <a:cubicBezTo>
                      <a:pt x="1048809" y="1209675"/>
                      <a:pt x="1024467" y="1345141"/>
                      <a:pt x="958321" y="1407583"/>
                    </a:cubicBezTo>
                    <a:cubicBezTo>
                      <a:pt x="892175" y="1470025"/>
                      <a:pt x="743479" y="1509712"/>
                      <a:pt x="640821" y="1493308"/>
                    </a:cubicBezTo>
                    <a:cubicBezTo>
                      <a:pt x="538163" y="1476904"/>
                      <a:pt x="428096" y="1400704"/>
                      <a:pt x="342371" y="1309158"/>
                    </a:cubicBezTo>
                    <a:cubicBezTo>
                      <a:pt x="256646" y="1217612"/>
                      <a:pt x="181504" y="1071562"/>
                      <a:pt x="126471" y="944033"/>
                    </a:cubicBezTo>
                    <a:cubicBezTo>
                      <a:pt x="71438" y="816504"/>
                      <a:pt x="24342" y="674687"/>
                      <a:pt x="12171" y="543983"/>
                    </a:cubicBezTo>
                    <a:cubicBezTo>
                      <a:pt x="0" y="413279"/>
                      <a:pt x="18521" y="247120"/>
                      <a:pt x="53446" y="159808"/>
                    </a:cubicBezTo>
                    <a:cubicBezTo>
                      <a:pt x="88371" y="72496"/>
                      <a:pt x="170921" y="40216"/>
                      <a:pt x="221721" y="20108"/>
                    </a:cubicBezTo>
                    <a:cubicBezTo>
                      <a:pt x="272521" y="0"/>
                      <a:pt x="323850" y="17991"/>
                      <a:pt x="358246" y="39158"/>
                    </a:cubicBezTo>
                    <a:cubicBezTo>
                      <a:pt x="392642" y="60325"/>
                      <a:pt x="406929" y="88900"/>
                      <a:pt x="428096" y="147108"/>
                    </a:cubicBezTo>
                    <a:cubicBezTo>
                      <a:pt x="449263" y="205316"/>
                      <a:pt x="446617" y="308504"/>
                      <a:pt x="485246" y="388408"/>
                    </a:cubicBezTo>
                    <a:cubicBezTo>
                      <a:pt x="523875" y="468312"/>
                      <a:pt x="585788" y="541337"/>
                      <a:pt x="653521" y="620183"/>
                    </a:cubicBezTo>
                    <a:close/>
                  </a:path>
                </a:pathLst>
              </a:custGeom>
              <a:gradFill flip="none" rotWithShape="1">
                <a:gsLst>
                  <a:gs pos="0">
                    <a:srgbClr val="804000"/>
                  </a:gs>
                  <a:gs pos="100000">
                    <a:schemeClr val="accent6">
                      <a:lumMod val="40000"/>
                      <a:lumOff val="60000"/>
                    </a:schemeClr>
                  </a:gs>
                </a:gsLst>
                <a:lin ang="16200000" scaled="0"/>
                <a:tileRect/>
              </a:gradFill>
              <a:ln>
                <a:solidFill>
                  <a:schemeClr val="accent2">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dirty="0">
                  <a:solidFill>
                    <a:prstClr val="white"/>
                  </a:solidFill>
                  <a:latin typeface="Helvetica"/>
                  <a:cs typeface="Helvetica"/>
                </a:endParaRPr>
              </a:p>
            </p:txBody>
          </p:sp>
          <p:sp>
            <p:nvSpPr>
              <p:cNvPr id="93" name="フリーフォーム 227"/>
              <p:cNvSpPr/>
              <p:nvPr/>
            </p:nvSpPr>
            <p:spPr>
              <a:xfrm>
                <a:off x="4107051" y="4901386"/>
                <a:ext cx="104098" cy="49291"/>
              </a:xfrm>
              <a:custGeom>
                <a:avLst/>
                <a:gdLst>
                  <a:gd name="connsiteX0" fmla="*/ 0 w 330200"/>
                  <a:gd name="connsiteY0" fmla="*/ 230716 h 230716"/>
                  <a:gd name="connsiteX1" fmla="*/ 59267 w 330200"/>
                  <a:gd name="connsiteY1" fmla="*/ 91016 h 230716"/>
                  <a:gd name="connsiteX2" fmla="*/ 190500 w 330200"/>
                  <a:gd name="connsiteY2" fmla="*/ 10583 h 230716"/>
                  <a:gd name="connsiteX3" fmla="*/ 330200 w 330200"/>
                  <a:gd name="connsiteY3" fmla="*/ 27516 h 230716"/>
                </a:gdLst>
                <a:ahLst/>
                <a:cxnLst>
                  <a:cxn ang="0">
                    <a:pos x="connsiteX0" y="connsiteY0"/>
                  </a:cxn>
                  <a:cxn ang="0">
                    <a:pos x="connsiteX1" y="connsiteY1"/>
                  </a:cxn>
                  <a:cxn ang="0">
                    <a:pos x="connsiteX2" y="connsiteY2"/>
                  </a:cxn>
                  <a:cxn ang="0">
                    <a:pos x="connsiteX3" y="connsiteY3"/>
                  </a:cxn>
                </a:cxnLst>
                <a:rect l="l" t="t" r="r" b="b"/>
                <a:pathLst>
                  <a:path w="330200" h="230716">
                    <a:moveTo>
                      <a:pt x="0" y="230716"/>
                    </a:moveTo>
                    <a:cubicBezTo>
                      <a:pt x="13758" y="179210"/>
                      <a:pt x="27517" y="127705"/>
                      <a:pt x="59267" y="91016"/>
                    </a:cubicBezTo>
                    <a:cubicBezTo>
                      <a:pt x="91017" y="54327"/>
                      <a:pt x="145345" y="21166"/>
                      <a:pt x="190500" y="10583"/>
                    </a:cubicBezTo>
                    <a:cubicBezTo>
                      <a:pt x="235655" y="0"/>
                      <a:pt x="330200" y="27516"/>
                      <a:pt x="330200" y="27516"/>
                    </a:cubicBezTo>
                  </a:path>
                </a:pathLst>
              </a:custGeom>
              <a:ln w="952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grpSp>
        <p:sp>
          <p:nvSpPr>
            <p:cNvPr id="55" name="テキスト ボックス 51"/>
            <p:cNvSpPr txBox="1">
              <a:spLocks noChangeArrowheads="1"/>
            </p:cNvSpPr>
            <p:nvPr/>
          </p:nvSpPr>
          <p:spPr bwMode="auto">
            <a:xfrm>
              <a:off x="260648" y="726223"/>
              <a:ext cx="1317503" cy="523220"/>
            </a:xfrm>
            <a:prstGeom prst="rect">
              <a:avLst/>
            </a:prstGeom>
            <a:noFill/>
            <a:ln w="9525">
              <a:noFill/>
              <a:miter lim="800000"/>
              <a:headEnd/>
              <a:tailEnd/>
            </a:ln>
          </p:spPr>
          <p:txBody>
            <a:bodyPr wrap="square">
              <a:prstTxWarp prst="textNoShape">
                <a:avLst/>
              </a:prstTxWarp>
              <a:spAutoFit/>
            </a:bodyPr>
            <a:lstStyle/>
            <a:p>
              <a:pPr algn="ctr"/>
              <a:r>
                <a:rPr lang="en-US" sz="1400" b="1" dirty="0">
                  <a:latin typeface="Helvetica"/>
                  <a:cs typeface="Helvetica"/>
                </a:rPr>
                <a:t>TDr97/00917 </a:t>
              </a:r>
              <a:endParaRPr lang="en-US" sz="1400" b="1" dirty="0" smtClean="0">
                <a:latin typeface="Helvetica"/>
                <a:cs typeface="Helvetica"/>
              </a:endParaRPr>
            </a:p>
            <a:p>
              <a:pPr algn="ctr"/>
              <a:r>
                <a:rPr lang="en-US" sz="1400" b="1" dirty="0" smtClean="0">
                  <a:latin typeface="Helvetica"/>
                  <a:cs typeface="Helvetica"/>
                </a:rPr>
                <a:t>(</a:t>
              </a:r>
              <a:r>
                <a:rPr lang="en-US" altLang="ja-JP" sz="1400" b="1" dirty="0" smtClean="0">
                  <a:latin typeface="Helvetica"/>
                  <a:ea typeface="Helvetica CY" pitchFamily="-1" charset="-52"/>
                  <a:cs typeface="Helvetica"/>
                </a:rPr>
                <a:t>P1)</a:t>
              </a:r>
              <a:endParaRPr lang="ja-JP" altLang="en-US" sz="1400" b="1" dirty="0">
                <a:latin typeface="Helvetica"/>
                <a:ea typeface="Helvetica CY" pitchFamily="-1" charset="-52"/>
                <a:cs typeface="Helvetica"/>
              </a:endParaRPr>
            </a:p>
          </p:txBody>
        </p:sp>
        <p:sp>
          <p:nvSpPr>
            <p:cNvPr id="56" name="テキスト ボックス 51"/>
            <p:cNvSpPr txBox="1">
              <a:spLocks noChangeArrowheads="1"/>
            </p:cNvSpPr>
            <p:nvPr/>
          </p:nvSpPr>
          <p:spPr bwMode="auto">
            <a:xfrm>
              <a:off x="260648" y="1672516"/>
              <a:ext cx="1317503" cy="523220"/>
            </a:xfrm>
            <a:prstGeom prst="rect">
              <a:avLst/>
            </a:prstGeom>
            <a:noFill/>
            <a:ln w="9525">
              <a:noFill/>
              <a:miter lim="800000"/>
              <a:headEnd/>
              <a:tailEnd/>
            </a:ln>
          </p:spPr>
          <p:txBody>
            <a:bodyPr wrap="square">
              <a:prstTxWarp prst="textNoShape">
                <a:avLst/>
              </a:prstTxWarp>
              <a:spAutoFit/>
            </a:bodyPr>
            <a:lstStyle/>
            <a:p>
              <a:pPr algn="ctr"/>
              <a:r>
                <a:rPr lang="en-US" sz="1400" b="1" dirty="0">
                  <a:latin typeface="Helvetica"/>
                  <a:cs typeface="Helvetica"/>
                </a:rPr>
                <a:t>TDr99/02627 </a:t>
              </a:r>
              <a:r>
                <a:rPr lang="en-US" sz="1400" b="1" dirty="0" smtClean="0">
                  <a:latin typeface="Helvetica"/>
                  <a:cs typeface="Helvetica"/>
                </a:rPr>
                <a:t>  </a:t>
              </a:r>
            </a:p>
            <a:p>
              <a:pPr algn="ctr"/>
              <a:r>
                <a:rPr lang="en-US" sz="1400" b="1" dirty="0" smtClean="0">
                  <a:latin typeface="Helvetica"/>
                  <a:cs typeface="Helvetica"/>
                </a:rPr>
                <a:t>(</a:t>
              </a:r>
              <a:r>
                <a:rPr lang="en-US" altLang="ja-JP" sz="1400" b="1" dirty="0" smtClean="0">
                  <a:latin typeface="Helvetica"/>
                  <a:ea typeface="Helvetica CY" pitchFamily="-1" charset="-52"/>
                  <a:cs typeface="Helvetica"/>
                </a:rPr>
                <a:t>P2)</a:t>
              </a:r>
              <a:endParaRPr lang="ja-JP" altLang="en-US" sz="1400" b="1" dirty="0">
                <a:latin typeface="Helvetica"/>
                <a:ea typeface="Helvetica CY" pitchFamily="-1" charset="-52"/>
                <a:cs typeface="Helvetica"/>
              </a:endParaRPr>
            </a:p>
          </p:txBody>
        </p:sp>
        <p:cxnSp>
          <p:nvCxnSpPr>
            <p:cNvPr id="57" name="直線コネクタ 263"/>
            <p:cNvCxnSpPr/>
            <p:nvPr/>
          </p:nvCxnSpPr>
          <p:spPr bwMode="auto">
            <a:xfrm>
              <a:off x="1354105" y="1414546"/>
              <a:ext cx="4586222" cy="0"/>
            </a:xfrm>
            <a:prstGeom prst="line">
              <a:avLst/>
            </a:prstGeom>
            <a:ln w="12700" cap="flat" cmpd="sng" algn="ctr">
              <a:solidFill>
                <a:srgbClr val="000000"/>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58" name="正方形/長方形 3"/>
            <p:cNvSpPr/>
            <p:nvPr/>
          </p:nvSpPr>
          <p:spPr>
            <a:xfrm>
              <a:off x="2656724" y="200532"/>
              <a:ext cx="119406" cy="2116747"/>
            </a:xfrm>
            <a:prstGeom prst="rect">
              <a:avLst/>
            </a:prstGeom>
            <a:solidFill>
              <a:srgbClr val="FF0000">
                <a:alpha val="3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dirty="0">
                <a:latin typeface="Helvetica"/>
                <a:cs typeface="Helvetica"/>
              </a:endParaRPr>
            </a:p>
          </p:txBody>
        </p:sp>
        <p:sp>
          <p:nvSpPr>
            <p:cNvPr id="59" name="正方形/長方形 266"/>
            <p:cNvSpPr/>
            <p:nvPr/>
          </p:nvSpPr>
          <p:spPr>
            <a:xfrm>
              <a:off x="4089614" y="447332"/>
              <a:ext cx="597004" cy="1869946"/>
            </a:xfrm>
            <a:prstGeom prst="rect">
              <a:avLst/>
            </a:prstGeom>
            <a:solidFill>
              <a:srgbClr val="FF0000">
                <a:alpha val="3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60" name="右矢印 78"/>
            <p:cNvSpPr/>
            <p:nvPr/>
          </p:nvSpPr>
          <p:spPr>
            <a:xfrm>
              <a:off x="4089574" y="628307"/>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61" name="右矢印 79"/>
            <p:cNvSpPr/>
            <p:nvPr/>
          </p:nvSpPr>
          <p:spPr>
            <a:xfrm>
              <a:off x="4089574" y="756425"/>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62" name="右矢印 80"/>
            <p:cNvSpPr/>
            <p:nvPr/>
          </p:nvSpPr>
          <p:spPr>
            <a:xfrm>
              <a:off x="4089574" y="889251"/>
              <a:ext cx="597044" cy="64488"/>
            </a:xfrm>
            <a:prstGeom prst="rightArrow">
              <a:avLst>
                <a:gd name="adj1" fmla="val 50000"/>
                <a:gd name="adj2" fmla="val 226369"/>
              </a:avLst>
            </a:prstGeom>
            <a:solidFill>
              <a:srgbClr val="BFBFB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63" name="右矢印 81"/>
            <p:cNvSpPr/>
            <p:nvPr/>
          </p:nvSpPr>
          <p:spPr>
            <a:xfrm>
              <a:off x="4089574" y="1017118"/>
              <a:ext cx="597044" cy="64488"/>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64" name="右矢印 86"/>
            <p:cNvSpPr/>
            <p:nvPr/>
          </p:nvSpPr>
          <p:spPr>
            <a:xfrm>
              <a:off x="4089574" y="1135729"/>
              <a:ext cx="597044" cy="64488"/>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65" name="右矢印 87"/>
            <p:cNvSpPr/>
            <p:nvPr/>
          </p:nvSpPr>
          <p:spPr>
            <a:xfrm>
              <a:off x="4089574" y="1262832"/>
              <a:ext cx="597044" cy="64488"/>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66" name="右矢印 128"/>
            <p:cNvSpPr/>
            <p:nvPr/>
          </p:nvSpPr>
          <p:spPr>
            <a:xfrm>
              <a:off x="4089574" y="1522592"/>
              <a:ext cx="597044" cy="64488"/>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67" name="右矢印 129"/>
            <p:cNvSpPr/>
            <p:nvPr/>
          </p:nvSpPr>
          <p:spPr>
            <a:xfrm>
              <a:off x="4089574" y="1650709"/>
              <a:ext cx="597044" cy="64488"/>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68" name="右矢印 130"/>
            <p:cNvSpPr/>
            <p:nvPr/>
          </p:nvSpPr>
          <p:spPr>
            <a:xfrm>
              <a:off x="4089574" y="1783536"/>
              <a:ext cx="597044" cy="64488"/>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69" name="右矢印 131"/>
            <p:cNvSpPr/>
            <p:nvPr/>
          </p:nvSpPr>
          <p:spPr>
            <a:xfrm>
              <a:off x="4089574" y="1911403"/>
              <a:ext cx="597044" cy="64488"/>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70" name="右矢印 136"/>
            <p:cNvSpPr/>
            <p:nvPr/>
          </p:nvSpPr>
          <p:spPr>
            <a:xfrm>
              <a:off x="4089574" y="2030014"/>
              <a:ext cx="597044" cy="64488"/>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71" name="右矢印 137"/>
            <p:cNvSpPr/>
            <p:nvPr/>
          </p:nvSpPr>
          <p:spPr>
            <a:xfrm>
              <a:off x="4089574" y="2157117"/>
              <a:ext cx="597044" cy="64488"/>
            </a:xfrm>
            <a:prstGeom prst="rightArrow">
              <a:avLst>
                <a:gd name="adj1" fmla="val 50000"/>
                <a:gd name="adj2" fmla="val 226369"/>
              </a:avLst>
            </a:prstGeom>
            <a:solidFill>
              <a:srgbClr val="FFFFFF"/>
            </a:solid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a:cs typeface="Helvetica"/>
              </a:endParaRPr>
            </a:p>
          </p:txBody>
        </p:sp>
        <p:sp>
          <p:nvSpPr>
            <p:cNvPr id="73" name="角丸四角形吹き出し 8"/>
            <p:cNvSpPr/>
            <p:nvPr/>
          </p:nvSpPr>
          <p:spPr>
            <a:xfrm>
              <a:off x="3791071" y="2432779"/>
              <a:ext cx="2519167" cy="288032"/>
            </a:xfrm>
            <a:prstGeom prst="wedgeRoundRectCallout">
              <a:avLst>
                <a:gd name="adj1" fmla="val -29920"/>
                <a:gd name="adj2" fmla="val -85790"/>
                <a:gd name="adj3" fmla="val 16667"/>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cy-GB" altLang="ja-JP" sz="1000" dirty="0" smtClean="0">
                  <a:solidFill>
                    <a:srgbClr val="000000"/>
                  </a:solidFill>
                  <a:latin typeface="Helvetica"/>
                  <a:cs typeface="Helvetica"/>
                </a:rPr>
                <a:t>Genomic region covered only by P1 tags</a:t>
              </a:r>
              <a:endParaRPr kumimoji="1" lang="ja-JP" altLang="en-US" sz="1000" dirty="0">
                <a:solidFill>
                  <a:srgbClr val="000000"/>
                </a:solidFill>
                <a:latin typeface="Helvetica"/>
                <a:cs typeface="Helvetica"/>
              </a:endParaRPr>
            </a:p>
          </p:txBody>
        </p:sp>
        <p:sp>
          <p:nvSpPr>
            <p:cNvPr id="74" name="角丸四角形吹き出し 285"/>
            <p:cNvSpPr/>
            <p:nvPr/>
          </p:nvSpPr>
          <p:spPr>
            <a:xfrm>
              <a:off x="1977187" y="2432779"/>
              <a:ext cx="1493476" cy="288034"/>
            </a:xfrm>
            <a:prstGeom prst="wedgeRoundRectCallout">
              <a:avLst>
                <a:gd name="adj1" fmla="val -886"/>
                <a:gd name="adj2" fmla="val -85418"/>
                <a:gd name="adj3" fmla="val 16667"/>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cy-GB" altLang="ja-JP" sz="1000" dirty="0" smtClean="0">
                  <a:solidFill>
                    <a:srgbClr val="000000"/>
                  </a:solidFill>
                  <a:latin typeface="Helvetica"/>
                  <a:cs typeface="Helvetica"/>
                </a:rPr>
                <a:t>P1-hetezoygous SNP</a:t>
              </a:r>
              <a:endParaRPr kumimoji="1" lang="ja-JP" altLang="en-US" sz="1000" dirty="0">
                <a:solidFill>
                  <a:srgbClr val="000000"/>
                </a:solidFill>
                <a:latin typeface="Helvetica"/>
                <a:cs typeface="Helvetica"/>
              </a:endParaRPr>
            </a:p>
          </p:txBody>
        </p:sp>
        <p:sp>
          <p:nvSpPr>
            <p:cNvPr id="237" name="Rectangle 236"/>
            <p:cNvSpPr/>
            <p:nvPr/>
          </p:nvSpPr>
          <p:spPr>
            <a:xfrm>
              <a:off x="2558667" y="179512"/>
              <a:ext cx="304182" cy="246221"/>
            </a:xfrm>
            <a:prstGeom prst="rect">
              <a:avLst/>
            </a:prstGeom>
          </p:spPr>
          <p:txBody>
            <a:bodyPr wrap="square">
              <a:spAutoFit/>
            </a:bodyPr>
            <a:lstStyle/>
            <a:p>
              <a:pPr algn="ctr"/>
              <a:r>
                <a:rPr lang="cy-GB" altLang="ja-JP" sz="1000" dirty="0" smtClean="0">
                  <a:solidFill>
                    <a:srgbClr val="000000"/>
                  </a:solidFill>
                  <a:latin typeface="Helvetica"/>
                  <a:cs typeface="Helvetica"/>
                </a:rPr>
                <a:t>G</a:t>
              </a:r>
              <a:endParaRPr lang="en-US" sz="1000" dirty="0">
                <a:latin typeface="Helvetica"/>
                <a:cs typeface="Helvetica"/>
              </a:endParaRPr>
            </a:p>
          </p:txBody>
        </p:sp>
        <p:sp>
          <p:nvSpPr>
            <p:cNvPr id="239" name="Rectangle 238"/>
            <p:cNvSpPr/>
            <p:nvPr/>
          </p:nvSpPr>
          <p:spPr>
            <a:xfrm>
              <a:off x="2011082" y="2886143"/>
              <a:ext cx="1510450" cy="276999"/>
            </a:xfrm>
            <a:prstGeom prst="rect">
              <a:avLst/>
            </a:prstGeom>
          </p:spPr>
          <p:txBody>
            <a:bodyPr wrap="none">
              <a:spAutoFit/>
            </a:bodyPr>
            <a:lstStyle/>
            <a:p>
              <a:r>
                <a:rPr lang="en-US" altLang="ja-JP" sz="1200" b="1" dirty="0" smtClean="0">
                  <a:latin typeface="Helvetica"/>
                  <a:ea typeface="Helvetica CY" pitchFamily="-1" charset="-52"/>
                  <a:cs typeface="Helvetica"/>
                </a:rPr>
                <a:t>SNP-type markers </a:t>
              </a:r>
              <a:endParaRPr lang="en-US" sz="1200" b="1" dirty="0">
                <a:latin typeface="Helvetica"/>
                <a:cs typeface="Helvetica"/>
              </a:endParaRPr>
            </a:p>
          </p:txBody>
        </p:sp>
        <p:sp>
          <p:nvSpPr>
            <p:cNvPr id="240" name="Rectangle 239"/>
            <p:cNvSpPr/>
            <p:nvPr/>
          </p:nvSpPr>
          <p:spPr>
            <a:xfrm>
              <a:off x="4007359" y="2886143"/>
              <a:ext cx="2537173" cy="276999"/>
            </a:xfrm>
            <a:prstGeom prst="rect">
              <a:avLst/>
            </a:prstGeom>
          </p:spPr>
          <p:txBody>
            <a:bodyPr wrap="none">
              <a:spAutoFit/>
            </a:bodyPr>
            <a:lstStyle/>
            <a:p>
              <a:r>
                <a:rPr lang="en-US" altLang="ja-JP" sz="1200" b="1" dirty="0" smtClean="0">
                  <a:latin typeface="Helvetica"/>
                  <a:ea typeface="Helvetica CY" pitchFamily="-1" charset="-52"/>
                  <a:cs typeface="Helvetica"/>
                </a:rPr>
                <a:t>Presence/absence-type markers </a:t>
              </a:r>
              <a:endParaRPr lang="en-US" sz="1200" b="1" dirty="0">
                <a:latin typeface="Helvetica"/>
                <a:cs typeface="Helvetica"/>
              </a:endParaRPr>
            </a:p>
          </p:txBody>
        </p:sp>
        <p:cxnSp>
          <p:nvCxnSpPr>
            <p:cNvPr id="242" name="Straight Arrow Connector 241"/>
            <p:cNvCxnSpPr/>
            <p:nvPr/>
          </p:nvCxnSpPr>
          <p:spPr>
            <a:xfrm>
              <a:off x="2723514" y="2776731"/>
              <a:ext cx="0" cy="160271"/>
            </a:xfrm>
            <a:prstGeom prst="straightConnector1">
              <a:avLst/>
            </a:prstGeom>
            <a:ln w="31750">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43" name="Straight Arrow Connector 242"/>
            <p:cNvCxnSpPr/>
            <p:nvPr/>
          </p:nvCxnSpPr>
          <p:spPr>
            <a:xfrm>
              <a:off x="5085184" y="2770115"/>
              <a:ext cx="0" cy="145701"/>
            </a:xfrm>
            <a:prstGeom prst="straightConnector1">
              <a:avLst/>
            </a:prstGeom>
            <a:ln w="31750">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8370012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テキスト ボックス 2"/>
          <p:cNvSpPr txBox="1"/>
          <p:nvPr/>
        </p:nvSpPr>
        <p:spPr>
          <a:xfrm>
            <a:off x="1049867" y="7738085"/>
            <a:ext cx="184666" cy="369332"/>
          </a:xfrm>
          <a:prstGeom prst="rect">
            <a:avLst/>
          </a:prstGeom>
          <a:noFill/>
        </p:spPr>
        <p:txBody>
          <a:bodyPr wrap="none" rtlCol="0">
            <a:spAutoFit/>
          </a:bodyPr>
          <a:lstStyle/>
          <a:p>
            <a:endParaRPr kumimoji="1" lang="ja-JP" altLang="en-US" dirty="0"/>
          </a:p>
        </p:txBody>
      </p:sp>
      <p:sp>
        <p:nvSpPr>
          <p:cNvPr id="128" name="正方形/長方形 48"/>
          <p:cNvSpPr/>
          <p:nvPr/>
        </p:nvSpPr>
        <p:spPr>
          <a:xfrm>
            <a:off x="4362024" y="4808277"/>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29" name="正方形/長方形 69"/>
          <p:cNvSpPr/>
          <p:nvPr/>
        </p:nvSpPr>
        <p:spPr>
          <a:xfrm>
            <a:off x="4362024" y="4808277"/>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30" name="正方形/長方形 70"/>
          <p:cNvSpPr/>
          <p:nvPr/>
        </p:nvSpPr>
        <p:spPr>
          <a:xfrm>
            <a:off x="3997768" y="4808277"/>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31" name="正方形/長方形 71"/>
          <p:cNvSpPr/>
          <p:nvPr/>
        </p:nvSpPr>
        <p:spPr>
          <a:xfrm>
            <a:off x="4969114" y="4808277"/>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32" name="正方形/長方形 72"/>
          <p:cNvSpPr/>
          <p:nvPr/>
        </p:nvSpPr>
        <p:spPr>
          <a:xfrm>
            <a:off x="5704112" y="4808277"/>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cxnSp>
        <p:nvCxnSpPr>
          <p:cNvPr id="133" name="直線矢印コネクタ 3"/>
          <p:cNvCxnSpPr/>
          <p:nvPr/>
        </p:nvCxnSpPr>
        <p:spPr bwMode="auto">
          <a:xfrm flipH="1">
            <a:off x="3572807" y="3767985"/>
            <a:ext cx="1727" cy="179999"/>
          </a:xfrm>
          <a:prstGeom prst="straightConnector1">
            <a:avLst/>
          </a:prstGeom>
          <a:ln w="57150" cmpd="sng">
            <a:solidFill>
              <a:schemeClr val="tx1"/>
            </a:solidFill>
            <a:tailEnd type="triangle" w="med" len="sm"/>
          </a:ln>
          <a:effectLst/>
        </p:spPr>
        <p:style>
          <a:lnRef idx="2">
            <a:schemeClr val="accent1"/>
          </a:lnRef>
          <a:fillRef idx="0">
            <a:schemeClr val="accent1"/>
          </a:fillRef>
          <a:effectRef idx="1">
            <a:schemeClr val="accent1"/>
          </a:effectRef>
          <a:fontRef idx="minor">
            <a:schemeClr val="tx1"/>
          </a:fontRef>
        </p:style>
      </p:cxnSp>
      <p:cxnSp>
        <p:nvCxnSpPr>
          <p:cNvPr id="134" name="カギ線コネクタ 49"/>
          <p:cNvCxnSpPr>
            <a:stCxn id="135" idx="0"/>
            <a:endCxn id="136" idx="0"/>
          </p:cNvCxnSpPr>
          <p:nvPr/>
        </p:nvCxnSpPr>
        <p:spPr>
          <a:xfrm rot="5400000" flipH="1" flipV="1">
            <a:off x="1576996" y="4573030"/>
            <a:ext cx="10707" cy="470497"/>
          </a:xfrm>
          <a:prstGeom prst="bentConnector3">
            <a:avLst>
              <a:gd name="adj1" fmla="val 1600000"/>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35" name="正方形/長方形 50"/>
          <p:cNvSpPr/>
          <p:nvPr/>
        </p:nvSpPr>
        <p:spPr>
          <a:xfrm>
            <a:off x="1326572" y="4808277"/>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36" name="正方形/長方形 51"/>
          <p:cNvSpPr/>
          <p:nvPr/>
        </p:nvSpPr>
        <p:spPr>
          <a:xfrm>
            <a:off x="1797069" y="4808277"/>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37" name="正方形/長方形 52"/>
          <p:cNvSpPr/>
          <p:nvPr/>
        </p:nvSpPr>
        <p:spPr>
          <a:xfrm>
            <a:off x="2297916" y="4808277"/>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38" name="正方形/長方形 53"/>
          <p:cNvSpPr/>
          <p:nvPr/>
        </p:nvSpPr>
        <p:spPr>
          <a:xfrm>
            <a:off x="2722880" y="4808277"/>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39" name="正方形/長方形 54"/>
          <p:cNvSpPr/>
          <p:nvPr/>
        </p:nvSpPr>
        <p:spPr>
          <a:xfrm>
            <a:off x="3633516" y="4808277"/>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cxnSp>
        <p:nvCxnSpPr>
          <p:cNvPr id="140" name="カギ線コネクタ 55"/>
          <p:cNvCxnSpPr>
            <a:stCxn id="135" idx="0"/>
            <a:endCxn id="137" idx="0"/>
          </p:cNvCxnSpPr>
          <p:nvPr/>
        </p:nvCxnSpPr>
        <p:spPr>
          <a:xfrm rot="5400000" flipH="1" flipV="1">
            <a:off x="1827418" y="4322605"/>
            <a:ext cx="10707" cy="971344"/>
          </a:xfrm>
          <a:prstGeom prst="bentConnector3">
            <a:avLst>
              <a:gd name="adj1" fmla="val 2175000"/>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1" name="カギ線コネクタ 56"/>
          <p:cNvCxnSpPr>
            <a:stCxn id="135" idx="0"/>
            <a:endCxn id="138" idx="0"/>
          </p:cNvCxnSpPr>
          <p:nvPr/>
        </p:nvCxnSpPr>
        <p:spPr>
          <a:xfrm rot="5400000" flipH="1" flipV="1">
            <a:off x="2039900" y="4110125"/>
            <a:ext cx="10707" cy="1396307"/>
          </a:xfrm>
          <a:prstGeom prst="bentConnector3">
            <a:avLst>
              <a:gd name="adj1" fmla="val 2675000"/>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42" name="テキスト ボックス 59"/>
          <p:cNvSpPr txBox="1"/>
          <p:nvPr/>
        </p:nvSpPr>
        <p:spPr>
          <a:xfrm>
            <a:off x="1341751" y="4316396"/>
            <a:ext cx="1411479" cy="246221"/>
          </a:xfrm>
          <a:prstGeom prst="rect">
            <a:avLst/>
          </a:prstGeom>
          <a:noFill/>
        </p:spPr>
        <p:txBody>
          <a:bodyPr wrap="square" rtlCol="0">
            <a:spAutoFit/>
          </a:bodyPr>
          <a:lstStyle/>
          <a:p>
            <a:pPr algn="ctr"/>
            <a:r>
              <a:rPr kumimoji="1" lang="cy-GB" altLang="ja-JP" sz="1000" b="1" i="1" dirty="0" smtClean="0">
                <a:latin typeface="Helvetica"/>
                <a:cs typeface="Helvetica"/>
              </a:rPr>
              <a:t>rf</a:t>
            </a:r>
            <a:r>
              <a:rPr kumimoji="1" lang="cy-GB" altLang="ja-JP" sz="1000" dirty="0" smtClean="0">
                <a:latin typeface="Helvetica"/>
                <a:cs typeface="Helvetica"/>
              </a:rPr>
              <a:t> ≤ 0.25</a:t>
            </a:r>
            <a:endParaRPr kumimoji="1" lang="ja-JP" altLang="en-US" sz="1000" dirty="0">
              <a:latin typeface="Helvetica"/>
              <a:cs typeface="Helvetica"/>
            </a:endParaRPr>
          </a:p>
        </p:txBody>
      </p:sp>
      <p:cxnSp>
        <p:nvCxnSpPr>
          <p:cNvPr id="143" name="カギ線コネクタ 73"/>
          <p:cNvCxnSpPr>
            <a:stCxn id="139" idx="0"/>
            <a:endCxn id="130" idx="0"/>
          </p:cNvCxnSpPr>
          <p:nvPr/>
        </p:nvCxnSpPr>
        <p:spPr>
          <a:xfrm rot="5400000" flipH="1" flipV="1">
            <a:off x="3830816" y="4626150"/>
            <a:ext cx="10707" cy="364254"/>
          </a:xfrm>
          <a:prstGeom prst="bentConnector3">
            <a:avLst>
              <a:gd name="adj1" fmla="val 1450000"/>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4" name="カギ線コネクタ 74"/>
          <p:cNvCxnSpPr>
            <a:stCxn id="139" idx="0"/>
            <a:endCxn id="128" idx="0"/>
          </p:cNvCxnSpPr>
          <p:nvPr/>
        </p:nvCxnSpPr>
        <p:spPr>
          <a:xfrm rot="5400000" flipH="1" flipV="1">
            <a:off x="4012943" y="4444023"/>
            <a:ext cx="10707" cy="728508"/>
          </a:xfrm>
          <a:prstGeom prst="bentConnector3">
            <a:avLst>
              <a:gd name="adj1" fmla="val 2000000"/>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5" name="カギ線コネクタ 75"/>
          <p:cNvCxnSpPr>
            <a:stCxn id="139" idx="0"/>
            <a:endCxn id="131" idx="0"/>
          </p:cNvCxnSpPr>
          <p:nvPr/>
        </p:nvCxnSpPr>
        <p:spPr>
          <a:xfrm rot="5400000" flipH="1" flipV="1">
            <a:off x="4316490" y="4140478"/>
            <a:ext cx="10707" cy="1335598"/>
          </a:xfrm>
          <a:prstGeom prst="bentConnector3">
            <a:avLst>
              <a:gd name="adj1" fmla="val 2500000"/>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46" name="テキスト ボックス 76"/>
          <p:cNvSpPr txBox="1"/>
          <p:nvPr/>
        </p:nvSpPr>
        <p:spPr>
          <a:xfrm>
            <a:off x="3633516" y="4281146"/>
            <a:ext cx="2079283" cy="246221"/>
          </a:xfrm>
          <a:prstGeom prst="rect">
            <a:avLst/>
          </a:prstGeom>
          <a:noFill/>
        </p:spPr>
        <p:txBody>
          <a:bodyPr wrap="square" rtlCol="0">
            <a:spAutoFit/>
          </a:bodyPr>
          <a:lstStyle/>
          <a:p>
            <a:pPr algn="ctr"/>
            <a:r>
              <a:rPr kumimoji="1" lang="cy-GB" altLang="ja-JP" sz="1000" b="1" i="1" dirty="0" smtClean="0">
                <a:latin typeface="Helvetica"/>
                <a:cs typeface="Helvetica"/>
              </a:rPr>
              <a:t>rf </a:t>
            </a:r>
            <a:r>
              <a:rPr kumimoji="1" lang="cy-GB" altLang="ja-JP" sz="1000" dirty="0" smtClean="0">
                <a:latin typeface="Helvetica"/>
                <a:cs typeface="Helvetica"/>
              </a:rPr>
              <a:t>≤ 0.25</a:t>
            </a:r>
            <a:endParaRPr kumimoji="1" lang="ja-JP" altLang="en-US" sz="1000" dirty="0">
              <a:latin typeface="Helvetica"/>
              <a:cs typeface="Helvetica"/>
            </a:endParaRPr>
          </a:p>
        </p:txBody>
      </p:sp>
      <p:cxnSp>
        <p:nvCxnSpPr>
          <p:cNvPr id="147" name="カギ線コネクタ 80"/>
          <p:cNvCxnSpPr>
            <a:stCxn id="139" idx="0"/>
            <a:endCxn id="132" idx="0"/>
          </p:cNvCxnSpPr>
          <p:nvPr/>
        </p:nvCxnSpPr>
        <p:spPr>
          <a:xfrm rot="5400000" flipH="1" flipV="1">
            <a:off x="4683989" y="3772979"/>
            <a:ext cx="10707" cy="2070596"/>
          </a:xfrm>
          <a:prstGeom prst="bentConnector3">
            <a:avLst>
              <a:gd name="adj1" fmla="val 3090268"/>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48" name="角丸四角形 91"/>
          <p:cNvSpPr/>
          <p:nvPr/>
        </p:nvSpPr>
        <p:spPr>
          <a:xfrm>
            <a:off x="764704" y="4020911"/>
            <a:ext cx="5616624" cy="277913"/>
          </a:xfrm>
          <a:prstGeom prst="round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dirty="0" smtClean="0">
                <a:solidFill>
                  <a:srgbClr val="000000"/>
                </a:solidFill>
                <a:latin typeface="Helvetica"/>
                <a:cs typeface="Helvetica"/>
              </a:rPr>
              <a:t>Scaffolds are divided at positions where </a:t>
            </a:r>
            <a:r>
              <a:rPr lang="en-US" altLang="ja-JP" sz="1200" b="1" i="1" dirty="0" err="1" smtClean="0">
                <a:solidFill>
                  <a:srgbClr val="000000"/>
                </a:solidFill>
                <a:latin typeface="Helvetica"/>
                <a:cs typeface="Helvetica"/>
              </a:rPr>
              <a:t>rf</a:t>
            </a:r>
            <a:r>
              <a:rPr lang="en-US" altLang="ja-JP" sz="1200" b="1" i="1" dirty="0" smtClean="0">
                <a:solidFill>
                  <a:srgbClr val="000000"/>
                </a:solidFill>
                <a:latin typeface="Helvetica"/>
                <a:cs typeface="Helvetica"/>
              </a:rPr>
              <a:t> </a:t>
            </a:r>
            <a:r>
              <a:rPr lang="en-US" altLang="ja-JP" sz="1200" dirty="0" smtClean="0">
                <a:solidFill>
                  <a:srgbClr val="000000"/>
                </a:solidFill>
                <a:latin typeface="Helvetica"/>
                <a:cs typeface="Helvetica"/>
              </a:rPr>
              <a:t>exceeded 0.25 from the initial marker</a:t>
            </a:r>
            <a:endParaRPr kumimoji="1" lang="ja-JP" altLang="en-US" sz="1200" dirty="0">
              <a:solidFill>
                <a:srgbClr val="000000"/>
              </a:solidFill>
              <a:latin typeface="Helvetica"/>
              <a:cs typeface="Helvetica"/>
            </a:endParaRPr>
          </a:p>
        </p:txBody>
      </p:sp>
      <p:sp>
        <p:nvSpPr>
          <p:cNvPr id="149" name="山形 93"/>
          <p:cNvSpPr/>
          <p:nvPr/>
        </p:nvSpPr>
        <p:spPr>
          <a:xfrm rot="5400000">
            <a:off x="3334621" y="4701459"/>
            <a:ext cx="172824" cy="182127"/>
          </a:xfrm>
          <a:prstGeom prst="chevron">
            <a:avLst>
              <a:gd name="adj" fmla="val 80015"/>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latin typeface="Helvetica"/>
              <a:cs typeface="Helvetica"/>
            </a:endParaRPr>
          </a:p>
        </p:txBody>
      </p:sp>
      <p:sp>
        <p:nvSpPr>
          <p:cNvPr id="150" name="正方形/長方形 172"/>
          <p:cNvSpPr/>
          <p:nvPr/>
        </p:nvSpPr>
        <p:spPr>
          <a:xfrm>
            <a:off x="1691782" y="4938776"/>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51" name="正方形/長方形 173"/>
          <p:cNvSpPr/>
          <p:nvPr/>
        </p:nvSpPr>
        <p:spPr>
          <a:xfrm>
            <a:off x="2162279" y="4938776"/>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52" name="正方形/長方形 174"/>
          <p:cNvSpPr/>
          <p:nvPr/>
        </p:nvSpPr>
        <p:spPr>
          <a:xfrm>
            <a:off x="2663127" y="4938776"/>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53" name="正方形/長方形 175"/>
          <p:cNvSpPr/>
          <p:nvPr/>
        </p:nvSpPr>
        <p:spPr>
          <a:xfrm>
            <a:off x="3242188" y="4938776"/>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cxnSp>
        <p:nvCxnSpPr>
          <p:cNvPr id="154" name="カギ線コネクタ 176"/>
          <p:cNvCxnSpPr>
            <a:stCxn id="150" idx="2"/>
            <a:endCxn id="151" idx="2"/>
          </p:cNvCxnSpPr>
          <p:nvPr/>
        </p:nvCxnSpPr>
        <p:spPr>
          <a:xfrm rot="16200000" flipH="1">
            <a:off x="1942205" y="4885656"/>
            <a:ext cx="10707" cy="470497"/>
          </a:xfrm>
          <a:prstGeom prst="bentConnector3">
            <a:avLst>
              <a:gd name="adj1" fmla="val 1580819"/>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55" name="カギ線コネクタ 177"/>
          <p:cNvCxnSpPr>
            <a:stCxn id="150" idx="2"/>
            <a:endCxn id="152" idx="2"/>
          </p:cNvCxnSpPr>
          <p:nvPr/>
        </p:nvCxnSpPr>
        <p:spPr>
          <a:xfrm rot="16200000" flipH="1">
            <a:off x="2192630" y="4635231"/>
            <a:ext cx="10707" cy="971344"/>
          </a:xfrm>
          <a:prstGeom prst="bentConnector3">
            <a:avLst>
              <a:gd name="adj1" fmla="val 2156165"/>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56" name="カギ線コネクタ 178"/>
          <p:cNvCxnSpPr>
            <a:stCxn id="150" idx="2"/>
            <a:endCxn id="153" idx="2"/>
          </p:cNvCxnSpPr>
          <p:nvPr/>
        </p:nvCxnSpPr>
        <p:spPr>
          <a:xfrm rot="16200000" flipH="1">
            <a:off x="2482160" y="4345700"/>
            <a:ext cx="10707" cy="1550406"/>
          </a:xfrm>
          <a:prstGeom prst="bentConnector3">
            <a:avLst>
              <a:gd name="adj1" fmla="val 2731512"/>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57" name="正方形/長方形 179"/>
          <p:cNvSpPr/>
          <p:nvPr/>
        </p:nvSpPr>
        <p:spPr>
          <a:xfrm>
            <a:off x="4650393" y="4938776"/>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58" name="正方形/長方形 180"/>
          <p:cNvSpPr/>
          <p:nvPr/>
        </p:nvSpPr>
        <p:spPr>
          <a:xfrm>
            <a:off x="4468266" y="4938776"/>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59" name="正方形/長方形 181"/>
          <p:cNvSpPr/>
          <p:nvPr/>
        </p:nvSpPr>
        <p:spPr>
          <a:xfrm>
            <a:off x="4985915" y="4938776"/>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60" name="正方形/長方形 182"/>
          <p:cNvSpPr/>
          <p:nvPr/>
        </p:nvSpPr>
        <p:spPr>
          <a:xfrm>
            <a:off x="5376787" y="4938776"/>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61" name="正方形/長方形 183"/>
          <p:cNvSpPr/>
          <p:nvPr/>
        </p:nvSpPr>
        <p:spPr>
          <a:xfrm>
            <a:off x="3800467" y="4938776"/>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cxnSp>
        <p:nvCxnSpPr>
          <p:cNvPr id="162" name="カギ線コネクタ 184"/>
          <p:cNvCxnSpPr>
            <a:stCxn id="161" idx="2"/>
            <a:endCxn id="158" idx="2"/>
          </p:cNvCxnSpPr>
          <p:nvPr/>
        </p:nvCxnSpPr>
        <p:spPr>
          <a:xfrm rot="16200000" flipH="1">
            <a:off x="4149542" y="4787005"/>
            <a:ext cx="10707" cy="667799"/>
          </a:xfrm>
          <a:prstGeom prst="bentConnector3">
            <a:avLst>
              <a:gd name="adj1" fmla="val 1316142"/>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63" name="カギ線コネクタ 185"/>
          <p:cNvCxnSpPr>
            <a:stCxn id="161" idx="2"/>
            <a:endCxn id="157" idx="2"/>
          </p:cNvCxnSpPr>
          <p:nvPr/>
        </p:nvCxnSpPr>
        <p:spPr>
          <a:xfrm rot="16200000" flipH="1">
            <a:off x="4240606" y="4695940"/>
            <a:ext cx="10707" cy="849926"/>
          </a:xfrm>
          <a:prstGeom prst="bentConnector3">
            <a:avLst>
              <a:gd name="adj1" fmla="val 2068803"/>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64" name="カギ線コネクタ 186"/>
          <p:cNvCxnSpPr>
            <a:stCxn id="161" idx="2"/>
            <a:endCxn id="159" idx="2"/>
          </p:cNvCxnSpPr>
          <p:nvPr/>
        </p:nvCxnSpPr>
        <p:spPr>
          <a:xfrm rot="16200000" flipH="1">
            <a:off x="4408366" y="4528180"/>
            <a:ext cx="10707" cy="1185448"/>
          </a:xfrm>
          <a:prstGeom prst="bentConnector3">
            <a:avLst>
              <a:gd name="adj1" fmla="val 2660181"/>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65" name="カギ線コネクタ 187"/>
          <p:cNvCxnSpPr>
            <a:stCxn id="161" idx="2"/>
            <a:endCxn id="160" idx="2"/>
          </p:cNvCxnSpPr>
          <p:nvPr/>
        </p:nvCxnSpPr>
        <p:spPr>
          <a:xfrm rot="16200000" flipH="1">
            <a:off x="4603802" y="4332744"/>
            <a:ext cx="10707" cy="1576320"/>
          </a:xfrm>
          <a:prstGeom prst="bentConnector3">
            <a:avLst>
              <a:gd name="adj1" fmla="val 3305315"/>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66" name="テキスト ボックス 202"/>
          <p:cNvSpPr txBox="1"/>
          <p:nvPr/>
        </p:nvSpPr>
        <p:spPr>
          <a:xfrm>
            <a:off x="1710716" y="5387280"/>
            <a:ext cx="1530517" cy="246221"/>
          </a:xfrm>
          <a:prstGeom prst="rect">
            <a:avLst/>
          </a:prstGeom>
          <a:noFill/>
        </p:spPr>
        <p:txBody>
          <a:bodyPr wrap="square" rtlCol="0">
            <a:spAutoFit/>
          </a:bodyPr>
          <a:lstStyle/>
          <a:p>
            <a:pPr algn="ctr"/>
            <a:r>
              <a:rPr kumimoji="1" lang="cy-GB" altLang="ja-JP" sz="1000" b="1" i="1" dirty="0" smtClean="0">
                <a:latin typeface="Helvetica"/>
                <a:cs typeface="Helvetica"/>
              </a:rPr>
              <a:t>rf</a:t>
            </a:r>
            <a:r>
              <a:rPr kumimoji="1" lang="cy-GB" altLang="ja-JP" sz="1000" dirty="0" smtClean="0">
                <a:latin typeface="Helvetica"/>
                <a:cs typeface="Helvetica"/>
              </a:rPr>
              <a:t> ≤ 0.25</a:t>
            </a:r>
            <a:endParaRPr kumimoji="1" lang="ja-JP" altLang="en-US" sz="1000" dirty="0">
              <a:latin typeface="Helvetica"/>
              <a:cs typeface="Helvetica"/>
            </a:endParaRPr>
          </a:p>
        </p:txBody>
      </p:sp>
      <p:sp>
        <p:nvSpPr>
          <p:cNvPr id="167" name="テキスト ボックス 203"/>
          <p:cNvSpPr txBox="1"/>
          <p:nvPr/>
        </p:nvSpPr>
        <p:spPr>
          <a:xfrm>
            <a:off x="3815643" y="5450619"/>
            <a:ext cx="1606671" cy="246221"/>
          </a:xfrm>
          <a:prstGeom prst="rect">
            <a:avLst/>
          </a:prstGeom>
          <a:noFill/>
        </p:spPr>
        <p:txBody>
          <a:bodyPr wrap="square" rtlCol="0">
            <a:spAutoFit/>
          </a:bodyPr>
          <a:lstStyle/>
          <a:p>
            <a:pPr algn="ctr"/>
            <a:r>
              <a:rPr kumimoji="1" lang="cy-GB" altLang="ja-JP" sz="1000" b="1" i="1" dirty="0" smtClean="0">
                <a:latin typeface="Helvetica"/>
                <a:cs typeface="Helvetica"/>
              </a:rPr>
              <a:t>rf</a:t>
            </a:r>
            <a:r>
              <a:rPr kumimoji="1" lang="cy-GB" altLang="ja-JP" sz="1000" dirty="0" smtClean="0">
                <a:latin typeface="Helvetica"/>
                <a:cs typeface="Helvetica"/>
              </a:rPr>
              <a:t> ≤ 0.25</a:t>
            </a:r>
            <a:endParaRPr kumimoji="1" lang="ja-JP" altLang="en-US" sz="1000" dirty="0">
              <a:latin typeface="Helvetica"/>
              <a:cs typeface="Helvetica"/>
            </a:endParaRPr>
          </a:p>
        </p:txBody>
      </p:sp>
      <p:sp>
        <p:nvSpPr>
          <p:cNvPr id="168" name="正方形/長方形 208"/>
          <p:cNvSpPr/>
          <p:nvPr/>
        </p:nvSpPr>
        <p:spPr>
          <a:xfrm>
            <a:off x="5682446" y="6243040"/>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69" name="正方形/長方形 209"/>
          <p:cNvSpPr/>
          <p:nvPr/>
        </p:nvSpPr>
        <p:spPr>
          <a:xfrm>
            <a:off x="1324458" y="6243040"/>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70" name="正方形/長方形 212"/>
          <p:cNvSpPr/>
          <p:nvPr/>
        </p:nvSpPr>
        <p:spPr>
          <a:xfrm>
            <a:off x="2720765" y="6243040"/>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71" name="正方形/長方形 213"/>
          <p:cNvSpPr/>
          <p:nvPr/>
        </p:nvSpPr>
        <p:spPr>
          <a:xfrm>
            <a:off x="3631401" y="6243040"/>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72" name="正方形/長方形 215"/>
          <p:cNvSpPr/>
          <p:nvPr/>
        </p:nvSpPr>
        <p:spPr>
          <a:xfrm>
            <a:off x="1689668" y="6364457"/>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73" name="正方形/長方形 218"/>
          <p:cNvSpPr/>
          <p:nvPr/>
        </p:nvSpPr>
        <p:spPr>
          <a:xfrm>
            <a:off x="3240074" y="6364457"/>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74" name="正方形/長方形 222"/>
          <p:cNvSpPr/>
          <p:nvPr/>
        </p:nvSpPr>
        <p:spPr>
          <a:xfrm>
            <a:off x="5391962" y="6364457"/>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75" name="正方形/長方形 223"/>
          <p:cNvSpPr/>
          <p:nvPr/>
        </p:nvSpPr>
        <p:spPr>
          <a:xfrm>
            <a:off x="3798352" y="6364457"/>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76" name="正方形/長方形 227"/>
          <p:cNvSpPr/>
          <p:nvPr/>
        </p:nvSpPr>
        <p:spPr>
          <a:xfrm>
            <a:off x="1144447" y="6303749"/>
            <a:ext cx="2246233" cy="182127"/>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dirty="0" smtClean="0">
                <a:solidFill>
                  <a:schemeClr val="tx1"/>
                </a:solidFill>
                <a:latin typeface="Helvetica"/>
                <a:cs typeface="Helvetica"/>
              </a:rPr>
              <a:t>Scaffold X</a:t>
            </a:r>
            <a:r>
              <a:rPr lang="cy-GB" altLang="ja-JP" sz="1000" dirty="0" smtClean="0">
                <a:solidFill>
                  <a:schemeClr val="tx1"/>
                </a:solidFill>
                <a:latin typeface="Helvetica"/>
                <a:cs typeface="Helvetica"/>
              </a:rPr>
              <a:t>.1</a:t>
            </a:r>
            <a:endParaRPr lang="ja-JP" altLang="en-US" sz="1000" dirty="0">
              <a:solidFill>
                <a:schemeClr val="tx1"/>
              </a:solidFill>
              <a:latin typeface="Helvetica"/>
              <a:cs typeface="Helvetica"/>
            </a:endParaRPr>
          </a:p>
        </p:txBody>
      </p:sp>
      <p:sp>
        <p:nvSpPr>
          <p:cNvPr id="177" name="正方形/長方形 228"/>
          <p:cNvSpPr/>
          <p:nvPr/>
        </p:nvSpPr>
        <p:spPr>
          <a:xfrm>
            <a:off x="3451388" y="6303749"/>
            <a:ext cx="2432589" cy="182127"/>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dirty="0" smtClean="0">
                <a:solidFill>
                  <a:schemeClr val="tx1"/>
                </a:solidFill>
                <a:latin typeface="Helvetica"/>
                <a:cs typeface="Helvetica"/>
              </a:rPr>
              <a:t>Scaffold X.2</a:t>
            </a:r>
            <a:endParaRPr lang="ja-JP" altLang="en-US" sz="1000" dirty="0">
              <a:solidFill>
                <a:schemeClr val="tx1"/>
              </a:solidFill>
              <a:latin typeface="Helvetica"/>
              <a:cs typeface="Helvetica"/>
            </a:endParaRPr>
          </a:p>
        </p:txBody>
      </p:sp>
      <p:sp>
        <p:nvSpPr>
          <p:cNvPr id="178" name="角丸四角形 229"/>
          <p:cNvSpPr/>
          <p:nvPr/>
        </p:nvSpPr>
        <p:spPr>
          <a:xfrm>
            <a:off x="764704" y="5840331"/>
            <a:ext cx="5616624" cy="258692"/>
          </a:xfrm>
          <a:prstGeom prst="round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dirty="0" smtClean="0">
                <a:solidFill>
                  <a:srgbClr val="000000"/>
                </a:solidFill>
                <a:latin typeface="Helvetica"/>
                <a:cs typeface="Helvetica"/>
              </a:rPr>
              <a:t>Selecting the flanking markers on each scaffold for linkage analysis</a:t>
            </a:r>
            <a:endParaRPr kumimoji="1" lang="ja-JP" altLang="en-US" sz="1200" dirty="0">
              <a:solidFill>
                <a:srgbClr val="000000"/>
              </a:solidFill>
              <a:latin typeface="Helvetica"/>
              <a:cs typeface="Helvetica"/>
            </a:endParaRPr>
          </a:p>
        </p:txBody>
      </p:sp>
      <p:cxnSp>
        <p:nvCxnSpPr>
          <p:cNvPr id="179" name="直線矢印コネクタ 230"/>
          <p:cNvCxnSpPr/>
          <p:nvPr/>
        </p:nvCxnSpPr>
        <p:spPr bwMode="auto">
          <a:xfrm flipH="1">
            <a:off x="3577985" y="5633501"/>
            <a:ext cx="1727" cy="179999"/>
          </a:xfrm>
          <a:prstGeom prst="straightConnector1">
            <a:avLst/>
          </a:prstGeom>
          <a:ln w="57150" cmpd="sng">
            <a:solidFill>
              <a:schemeClr val="tx1"/>
            </a:solidFill>
            <a:tailEnd type="triangle" w="med" len="sm"/>
          </a:ln>
          <a:effectLst/>
        </p:spPr>
        <p:style>
          <a:lnRef idx="2">
            <a:schemeClr val="accent1"/>
          </a:lnRef>
          <a:fillRef idx="0">
            <a:schemeClr val="accent1"/>
          </a:fillRef>
          <a:effectRef idx="1">
            <a:schemeClr val="accent1"/>
          </a:effectRef>
          <a:fontRef idx="minor">
            <a:schemeClr val="tx1"/>
          </a:fontRef>
        </p:style>
      </p:cxnSp>
      <p:sp>
        <p:nvSpPr>
          <p:cNvPr id="180" name="正方形/長方形 236"/>
          <p:cNvSpPr/>
          <p:nvPr/>
        </p:nvSpPr>
        <p:spPr>
          <a:xfrm>
            <a:off x="1144447" y="4868987"/>
            <a:ext cx="2246233" cy="182127"/>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dirty="0" smtClean="0">
                <a:solidFill>
                  <a:schemeClr val="tx1"/>
                </a:solidFill>
                <a:latin typeface="Helvetica"/>
                <a:cs typeface="Helvetica"/>
              </a:rPr>
              <a:t>Scaffold X</a:t>
            </a:r>
            <a:r>
              <a:rPr lang="cy-GB" altLang="ja-JP" sz="1000" dirty="0" smtClean="0">
                <a:solidFill>
                  <a:schemeClr val="tx1"/>
                </a:solidFill>
                <a:latin typeface="Helvetica"/>
                <a:cs typeface="Helvetica"/>
              </a:rPr>
              <a:t>.1</a:t>
            </a:r>
            <a:endParaRPr lang="ja-JP" altLang="en-US" sz="1000" dirty="0">
              <a:solidFill>
                <a:schemeClr val="tx1"/>
              </a:solidFill>
              <a:latin typeface="Helvetica"/>
              <a:cs typeface="Helvetica"/>
            </a:endParaRPr>
          </a:p>
        </p:txBody>
      </p:sp>
      <p:sp>
        <p:nvSpPr>
          <p:cNvPr id="181" name="正方形/長方形 237"/>
          <p:cNvSpPr/>
          <p:nvPr/>
        </p:nvSpPr>
        <p:spPr>
          <a:xfrm>
            <a:off x="3451388" y="4868987"/>
            <a:ext cx="2432589" cy="182127"/>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dirty="0" smtClean="0">
                <a:solidFill>
                  <a:schemeClr val="tx1"/>
                </a:solidFill>
                <a:latin typeface="Helvetica"/>
                <a:cs typeface="Helvetica"/>
              </a:rPr>
              <a:t>Scaffold X.2</a:t>
            </a:r>
            <a:endParaRPr lang="ja-JP" altLang="en-US" sz="1000" dirty="0">
              <a:solidFill>
                <a:schemeClr val="tx1"/>
              </a:solidFill>
              <a:latin typeface="Helvetica"/>
              <a:cs typeface="Helvetica"/>
            </a:endParaRPr>
          </a:p>
        </p:txBody>
      </p:sp>
      <p:grpSp>
        <p:nvGrpSpPr>
          <p:cNvPr id="182" name="図形グループ 180"/>
          <p:cNvGrpSpPr/>
          <p:nvPr/>
        </p:nvGrpSpPr>
        <p:grpSpPr>
          <a:xfrm>
            <a:off x="1003780" y="2254510"/>
            <a:ext cx="4880197" cy="1711056"/>
            <a:chOff x="1003778" y="251520"/>
            <a:chExt cx="4880197" cy="1711056"/>
          </a:xfrm>
        </p:grpSpPr>
        <p:sp>
          <p:nvSpPr>
            <p:cNvPr id="183" name="正方形/長方形 115"/>
            <p:cNvSpPr/>
            <p:nvPr/>
          </p:nvSpPr>
          <p:spPr>
            <a:xfrm>
              <a:off x="4665567" y="1072573"/>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84" name="正方形/長方形 116"/>
            <p:cNvSpPr/>
            <p:nvPr/>
          </p:nvSpPr>
          <p:spPr>
            <a:xfrm>
              <a:off x="4483440" y="1072573"/>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85" name="正方形/長方形 117"/>
            <p:cNvSpPr/>
            <p:nvPr/>
          </p:nvSpPr>
          <p:spPr>
            <a:xfrm>
              <a:off x="5001088" y="1072573"/>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86" name="正方形/長方形 118"/>
            <p:cNvSpPr/>
            <p:nvPr/>
          </p:nvSpPr>
          <p:spPr>
            <a:xfrm>
              <a:off x="5361609" y="1072573"/>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87" name="正方形/長方形 120"/>
            <p:cNvSpPr/>
            <p:nvPr/>
          </p:nvSpPr>
          <p:spPr>
            <a:xfrm>
              <a:off x="1690825" y="1072573"/>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88" name="正方形/長方形 121"/>
            <p:cNvSpPr/>
            <p:nvPr/>
          </p:nvSpPr>
          <p:spPr>
            <a:xfrm>
              <a:off x="2161322" y="1072573"/>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89" name="正方形/長方形 122"/>
            <p:cNvSpPr/>
            <p:nvPr/>
          </p:nvSpPr>
          <p:spPr>
            <a:xfrm>
              <a:off x="2662169" y="1072573"/>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90" name="正方形/長方形 123"/>
            <p:cNvSpPr/>
            <p:nvPr/>
          </p:nvSpPr>
          <p:spPr>
            <a:xfrm>
              <a:off x="3241231" y="1072573"/>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91" name="正方形/長方形 124"/>
            <p:cNvSpPr/>
            <p:nvPr/>
          </p:nvSpPr>
          <p:spPr>
            <a:xfrm>
              <a:off x="3815641" y="1072573"/>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92" name="正方形/長方形 29"/>
            <p:cNvSpPr/>
            <p:nvPr/>
          </p:nvSpPr>
          <p:spPr>
            <a:xfrm>
              <a:off x="4362022" y="951155"/>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93" name="正方形/長方形 62"/>
            <p:cNvSpPr/>
            <p:nvPr/>
          </p:nvSpPr>
          <p:spPr>
            <a:xfrm>
              <a:off x="3997768" y="951155"/>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94" name="正方形/長方形 64"/>
            <p:cNvSpPr/>
            <p:nvPr/>
          </p:nvSpPr>
          <p:spPr>
            <a:xfrm>
              <a:off x="4969112" y="951155"/>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95" name="正方形/長方形 65"/>
            <p:cNvSpPr/>
            <p:nvPr/>
          </p:nvSpPr>
          <p:spPr>
            <a:xfrm>
              <a:off x="5697620" y="951155"/>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cxnSp>
          <p:nvCxnSpPr>
            <p:cNvPr id="196" name="カギ線コネクタ 6"/>
            <p:cNvCxnSpPr>
              <a:stCxn id="197" idx="0"/>
              <a:endCxn id="198" idx="0"/>
            </p:cNvCxnSpPr>
            <p:nvPr/>
          </p:nvCxnSpPr>
          <p:spPr>
            <a:xfrm rot="5400000" flipH="1" flipV="1">
              <a:off x="1637704" y="715907"/>
              <a:ext cx="10707" cy="470497"/>
            </a:xfrm>
            <a:prstGeom prst="bentConnector3">
              <a:avLst>
                <a:gd name="adj1" fmla="val 1600000"/>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97" name="正方形/長方形 23"/>
            <p:cNvSpPr/>
            <p:nvPr/>
          </p:nvSpPr>
          <p:spPr>
            <a:xfrm>
              <a:off x="1387280" y="951155"/>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98" name="正方形/長方形 25"/>
            <p:cNvSpPr/>
            <p:nvPr/>
          </p:nvSpPr>
          <p:spPr>
            <a:xfrm>
              <a:off x="1857777" y="951155"/>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99" name="正方形/長方形 26"/>
            <p:cNvSpPr/>
            <p:nvPr/>
          </p:nvSpPr>
          <p:spPr>
            <a:xfrm>
              <a:off x="2358624" y="951155"/>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00" name="正方形/長方形 27"/>
            <p:cNvSpPr/>
            <p:nvPr/>
          </p:nvSpPr>
          <p:spPr>
            <a:xfrm>
              <a:off x="2783587" y="951155"/>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01" name="正方形/長方形 28"/>
            <p:cNvSpPr/>
            <p:nvPr/>
          </p:nvSpPr>
          <p:spPr>
            <a:xfrm>
              <a:off x="3633514" y="951155"/>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cxnSp>
          <p:nvCxnSpPr>
            <p:cNvPr id="202" name="カギ線コネクタ 31"/>
            <p:cNvCxnSpPr>
              <a:stCxn id="197" idx="0"/>
              <a:endCxn id="199" idx="0"/>
            </p:cNvCxnSpPr>
            <p:nvPr/>
          </p:nvCxnSpPr>
          <p:spPr>
            <a:xfrm rot="5400000" flipH="1" flipV="1">
              <a:off x="1888128" y="465483"/>
              <a:ext cx="10707" cy="971344"/>
            </a:xfrm>
            <a:prstGeom prst="bentConnector3">
              <a:avLst>
                <a:gd name="adj1" fmla="val 2175000"/>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3" name="カギ線コネクタ 34"/>
            <p:cNvCxnSpPr>
              <a:stCxn id="197" idx="0"/>
              <a:endCxn id="200" idx="0"/>
            </p:cNvCxnSpPr>
            <p:nvPr/>
          </p:nvCxnSpPr>
          <p:spPr>
            <a:xfrm rot="5400000" flipH="1" flipV="1">
              <a:off x="2100609" y="253001"/>
              <a:ext cx="10707" cy="1396307"/>
            </a:xfrm>
            <a:prstGeom prst="bentConnector3">
              <a:avLst>
                <a:gd name="adj1" fmla="val 2675000"/>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4" name="カギ線コネクタ 37"/>
            <p:cNvCxnSpPr>
              <a:stCxn id="197" idx="0"/>
              <a:endCxn id="201" idx="0"/>
            </p:cNvCxnSpPr>
            <p:nvPr/>
          </p:nvCxnSpPr>
          <p:spPr>
            <a:xfrm rot="5400000" flipH="1" flipV="1">
              <a:off x="2525572" y="-171962"/>
              <a:ext cx="10707" cy="2246233"/>
            </a:xfrm>
            <a:prstGeom prst="bentConnector3">
              <a:avLst>
                <a:gd name="adj1" fmla="val 4565575"/>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205" name="正方形/長方形 4"/>
            <p:cNvSpPr/>
            <p:nvPr/>
          </p:nvSpPr>
          <p:spPr>
            <a:xfrm>
              <a:off x="1205153" y="1011864"/>
              <a:ext cx="4678822" cy="182127"/>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dirty="0" smtClean="0">
                  <a:solidFill>
                    <a:schemeClr val="tx1"/>
                  </a:solidFill>
                  <a:latin typeface="Helvetica"/>
                  <a:cs typeface="Helvetica"/>
                </a:rPr>
                <a:t>Reference genome (scaffold sequences)  </a:t>
              </a:r>
              <a:endParaRPr lang="ja-JP" altLang="en-US" sz="1000" dirty="0">
                <a:solidFill>
                  <a:schemeClr val="tx1"/>
                </a:solidFill>
                <a:latin typeface="Helvetica"/>
                <a:cs typeface="Helvetica"/>
              </a:endParaRPr>
            </a:p>
          </p:txBody>
        </p:sp>
        <p:sp>
          <p:nvSpPr>
            <p:cNvPr id="206" name="テキスト ボックス 46"/>
            <p:cNvSpPr txBox="1"/>
            <p:nvPr/>
          </p:nvSpPr>
          <p:spPr>
            <a:xfrm>
              <a:off x="1427688" y="459106"/>
              <a:ext cx="1416610" cy="246221"/>
            </a:xfrm>
            <a:prstGeom prst="rect">
              <a:avLst/>
            </a:prstGeom>
            <a:noFill/>
          </p:spPr>
          <p:txBody>
            <a:bodyPr wrap="square" rtlCol="0">
              <a:spAutoFit/>
            </a:bodyPr>
            <a:lstStyle/>
            <a:p>
              <a:pPr algn="ctr"/>
              <a:r>
                <a:rPr kumimoji="1" lang="cy-GB" altLang="ja-JP" sz="1000" b="1" i="1" dirty="0" smtClean="0">
                  <a:latin typeface="Helvetica"/>
                  <a:cs typeface="Helvetica"/>
                </a:rPr>
                <a:t>rf</a:t>
              </a:r>
              <a:r>
                <a:rPr kumimoji="1" lang="cy-GB" altLang="ja-JP" sz="1000" dirty="0" smtClean="0">
                  <a:latin typeface="Helvetica"/>
                  <a:cs typeface="Helvetica"/>
                </a:rPr>
                <a:t> ≤ 0.25</a:t>
              </a:r>
              <a:endParaRPr kumimoji="1" lang="ja-JP" altLang="en-US" sz="1000" dirty="0">
                <a:latin typeface="Helvetica"/>
                <a:cs typeface="Helvetica"/>
              </a:endParaRPr>
            </a:p>
          </p:txBody>
        </p:sp>
        <p:sp>
          <p:nvSpPr>
            <p:cNvPr id="207" name="テキスト ボックス 47"/>
            <p:cNvSpPr txBox="1"/>
            <p:nvPr/>
          </p:nvSpPr>
          <p:spPr>
            <a:xfrm>
              <a:off x="1994370" y="251520"/>
              <a:ext cx="1032053" cy="246221"/>
            </a:xfrm>
            <a:prstGeom prst="rect">
              <a:avLst/>
            </a:prstGeom>
            <a:noFill/>
          </p:spPr>
          <p:txBody>
            <a:bodyPr wrap="square" rtlCol="0">
              <a:spAutoFit/>
            </a:bodyPr>
            <a:lstStyle/>
            <a:p>
              <a:pPr algn="ctr"/>
              <a:r>
                <a:rPr kumimoji="1" lang="cy-GB" altLang="ja-JP" sz="1000" b="1" i="1" dirty="0" smtClean="0">
                  <a:latin typeface="Helvetica"/>
                  <a:cs typeface="Helvetica"/>
                </a:rPr>
                <a:t>rf</a:t>
              </a:r>
              <a:r>
                <a:rPr kumimoji="1" lang="cy-GB" altLang="ja-JP" sz="1000" dirty="0" smtClean="0">
                  <a:latin typeface="Helvetica"/>
                  <a:cs typeface="Helvetica"/>
                </a:rPr>
                <a:t> &gt; 0.25</a:t>
              </a:r>
              <a:endParaRPr kumimoji="1" lang="ja-JP" altLang="en-US" sz="1000" dirty="0">
                <a:latin typeface="Helvetica"/>
                <a:cs typeface="Helvetica"/>
              </a:endParaRPr>
            </a:p>
          </p:txBody>
        </p:sp>
        <p:cxnSp>
          <p:nvCxnSpPr>
            <p:cNvPr id="208" name="カギ線コネクタ 140"/>
            <p:cNvCxnSpPr>
              <a:stCxn id="187" idx="2"/>
              <a:endCxn id="188" idx="2"/>
            </p:cNvCxnSpPr>
            <p:nvPr/>
          </p:nvCxnSpPr>
          <p:spPr>
            <a:xfrm rot="16200000" flipH="1">
              <a:off x="1941249" y="1019452"/>
              <a:ext cx="10707" cy="470497"/>
            </a:xfrm>
            <a:prstGeom prst="bentConnector3">
              <a:avLst>
                <a:gd name="adj1" fmla="val 1580819"/>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9" name="カギ線コネクタ 143"/>
            <p:cNvCxnSpPr>
              <a:stCxn id="187" idx="2"/>
              <a:endCxn id="189" idx="2"/>
            </p:cNvCxnSpPr>
            <p:nvPr/>
          </p:nvCxnSpPr>
          <p:spPr>
            <a:xfrm rot="16200000" flipH="1">
              <a:off x="2191673" y="769028"/>
              <a:ext cx="10707" cy="971344"/>
            </a:xfrm>
            <a:prstGeom prst="bentConnector3">
              <a:avLst>
                <a:gd name="adj1" fmla="val 2156165"/>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0" name="カギ線コネクタ 146"/>
            <p:cNvCxnSpPr>
              <a:stCxn id="187" idx="2"/>
              <a:endCxn id="190" idx="2"/>
            </p:cNvCxnSpPr>
            <p:nvPr/>
          </p:nvCxnSpPr>
          <p:spPr>
            <a:xfrm rot="16200000" flipH="1">
              <a:off x="2481203" y="479497"/>
              <a:ext cx="10707" cy="1550406"/>
            </a:xfrm>
            <a:prstGeom prst="bentConnector3">
              <a:avLst>
                <a:gd name="adj1" fmla="val 2731512"/>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1" name="カギ線コネクタ 150"/>
            <p:cNvCxnSpPr>
              <a:stCxn id="187" idx="2"/>
              <a:endCxn id="191" idx="2"/>
            </p:cNvCxnSpPr>
            <p:nvPr/>
          </p:nvCxnSpPr>
          <p:spPr>
            <a:xfrm rot="16200000" flipH="1">
              <a:off x="2768408" y="192293"/>
              <a:ext cx="10707" cy="2124815"/>
            </a:xfrm>
            <a:prstGeom prst="bentConnector3">
              <a:avLst>
                <a:gd name="adj1" fmla="val 4412031"/>
              </a:avLst>
            </a:prstGeom>
            <a:ln>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212" name="テキスト ボックス 158"/>
            <p:cNvSpPr txBox="1"/>
            <p:nvPr/>
          </p:nvSpPr>
          <p:spPr>
            <a:xfrm>
              <a:off x="1720016" y="1505445"/>
              <a:ext cx="1552520" cy="246221"/>
            </a:xfrm>
            <a:prstGeom prst="rect">
              <a:avLst/>
            </a:prstGeom>
            <a:noFill/>
          </p:spPr>
          <p:txBody>
            <a:bodyPr wrap="square" rtlCol="0">
              <a:spAutoFit/>
            </a:bodyPr>
            <a:lstStyle/>
            <a:p>
              <a:pPr algn="ctr"/>
              <a:r>
                <a:rPr kumimoji="1" lang="cy-GB" altLang="ja-JP" sz="1000" b="1" i="1" dirty="0" smtClean="0">
                  <a:latin typeface="Helvetica"/>
                  <a:cs typeface="Helvetica"/>
                </a:rPr>
                <a:t>rf</a:t>
              </a:r>
              <a:r>
                <a:rPr kumimoji="1" lang="cy-GB" altLang="ja-JP" sz="1000" dirty="0" smtClean="0">
                  <a:latin typeface="Helvetica"/>
                  <a:cs typeface="Helvetica"/>
                </a:rPr>
                <a:t> ≤ 0.25</a:t>
              </a:r>
              <a:endParaRPr kumimoji="1" lang="ja-JP" altLang="en-US" sz="1000" dirty="0">
                <a:latin typeface="Helvetica"/>
                <a:cs typeface="Helvetica"/>
              </a:endParaRPr>
            </a:p>
          </p:txBody>
        </p:sp>
        <p:sp>
          <p:nvSpPr>
            <p:cNvPr id="213" name="テキスト ボックス 159"/>
            <p:cNvSpPr txBox="1"/>
            <p:nvPr/>
          </p:nvSpPr>
          <p:spPr>
            <a:xfrm>
              <a:off x="1712310" y="1716355"/>
              <a:ext cx="2133682" cy="246221"/>
            </a:xfrm>
            <a:prstGeom prst="rect">
              <a:avLst/>
            </a:prstGeom>
            <a:noFill/>
          </p:spPr>
          <p:txBody>
            <a:bodyPr wrap="square" rtlCol="0">
              <a:spAutoFit/>
            </a:bodyPr>
            <a:lstStyle/>
            <a:p>
              <a:pPr algn="ctr"/>
              <a:r>
                <a:rPr kumimoji="1" lang="cy-GB" altLang="ja-JP" sz="1000" b="1" i="1" dirty="0" smtClean="0">
                  <a:latin typeface="Helvetica"/>
                  <a:cs typeface="Helvetica"/>
                </a:rPr>
                <a:t>rf</a:t>
              </a:r>
              <a:r>
                <a:rPr kumimoji="1" lang="cy-GB" altLang="ja-JP" sz="1000" dirty="0" smtClean="0">
                  <a:latin typeface="Helvetica"/>
                  <a:cs typeface="Helvetica"/>
                </a:rPr>
                <a:t> &gt; 0.25</a:t>
              </a:r>
              <a:endParaRPr kumimoji="1" lang="ja-JP" altLang="en-US" sz="1000" dirty="0">
                <a:latin typeface="Helvetica"/>
                <a:cs typeface="Helvetica"/>
              </a:endParaRPr>
            </a:p>
          </p:txBody>
        </p:sp>
        <p:sp>
          <p:nvSpPr>
            <p:cNvPr id="214" name="テキスト ボックス 238"/>
            <p:cNvSpPr txBox="1"/>
            <p:nvPr/>
          </p:nvSpPr>
          <p:spPr>
            <a:xfrm>
              <a:off x="1003778" y="755576"/>
              <a:ext cx="423909" cy="246221"/>
            </a:xfrm>
            <a:prstGeom prst="rect">
              <a:avLst/>
            </a:prstGeom>
            <a:noFill/>
          </p:spPr>
          <p:txBody>
            <a:bodyPr wrap="square" rtlCol="0">
              <a:spAutoFit/>
            </a:bodyPr>
            <a:lstStyle/>
            <a:p>
              <a:pPr algn="ctr"/>
              <a:r>
                <a:rPr lang="cy-GB" altLang="ja-JP" sz="1000" dirty="0" smtClean="0">
                  <a:solidFill>
                    <a:srgbClr val="FF0000"/>
                  </a:solidFill>
                  <a:latin typeface="Helvetica"/>
                  <a:cs typeface="Helvetica"/>
                </a:rPr>
                <a:t>P1</a:t>
              </a:r>
              <a:endParaRPr kumimoji="1" lang="ja-JP" altLang="en-US" sz="1000" dirty="0">
                <a:solidFill>
                  <a:srgbClr val="FF0000"/>
                </a:solidFill>
                <a:latin typeface="Helvetica"/>
                <a:cs typeface="Helvetica"/>
              </a:endParaRPr>
            </a:p>
          </p:txBody>
        </p:sp>
        <p:sp>
          <p:nvSpPr>
            <p:cNvPr id="215" name="テキスト ボックス 239"/>
            <p:cNvSpPr txBox="1"/>
            <p:nvPr/>
          </p:nvSpPr>
          <p:spPr>
            <a:xfrm>
              <a:off x="1003778" y="1168532"/>
              <a:ext cx="423909" cy="246221"/>
            </a:xfrm>
            <a:prstGeom prst="rect">
              <a:avLst/>
            </a:prstGeom>
            <a:noFill/>
          </p:spPr>
          <p:txBody>
            <a:bodyPr wrap="square" rtlCol="0">
              <a:spAutoFit/>
            </a:bodyPr>
            <a:lstStyle/>
            <a:p>
              <a:pPr algn="ctr"/>
              <a:r>
                <a:rPr lang="cy-GB" altLang="ja-JP" sz="1000" dirty="0" smtClean="0">
                  <a:solidFill>
                    <a:srgbClr val="0000FF"/>
                  </a:solidFill>
                  <a:latin typeface="Helvetica"/>
                  <a:cs typeface="Helvetica"/>
                </a:rPr>
                <a:t>P2</a:t>
              </a:r>
              <a:endParaRPr kumimoji="1" lang="ja-JP" altLang="en-US" sz="1000" dirty="0">
                <a:solidFill>
                  <a:srgbClr val="0000FF"/>
                </a:solidFill>
                <a:latin typeface="Helvetica"/>
                <a:cs typeface="Helvetica"/>
              </a:endParaRPr>
            </a:p>
          </p:txBody>
        </p:sp>
      </p:grpSp>
      <p:cxnSp>
        <p:nvCxnSpPr>
          <p:cNvPr id="216" name="直線矢印コネクタ 243"/>
          <p:cNvCxnSpPr/>
          <p:nvPr/>
        </p:nvCxnSpPr>
        <p:spPr bwMode="auto">
          <a:xfrm flipH="1">
            <a:off x="3576260" y="6603080"/>
            <a:ext cx="1727" cy="179999"/>
          </a:xfrm>
          <a:prstGeom prst="straightConnector1">
            <a:avLst/>
          </a:prstGeom>
          <a:ln w="57150" cmpd="sng">
            <a:solidFill>
              <a:schemeClr val="tx1"/>
            </a:solidFill>
            <a:tailEnd type="triangle" w="med" len="sm"/>
          </a:ln>
          <a:effectLst/>
        </p:spPr>
        <p:style>
          <a:lnRef idx="2">
            <a:schemeClr val="accent1"/>
          </a:lnRef>
          <a:fillRef idx="0">
            <a:schemeClr val="accent1"/>
          </a:fillRef>
          <a:effectRef idx="1">
            <a:schemeClr val="accent1"/>
          </a:effectRef>
          <a:fontRef idx="minor">
            <a:schemeClr val="tx1"/>
          </a:fontRef>
        </p:style>
      </p:cxnSp>
      <p:sp>
        <p:nvSpPr>
          <p:cNvPr id="217" name="角丸四角形 244"/>
          <p:cNvSpPr/>
          <p:nvPr/>
        </p:nvSpPr>
        <p:spPr>
          <a:xfrm>
            <a:off x="764704" y="8070526"/>
            <a:ext cx="3003168" cy="389880"/>
          </a:xfrm>
          <a:prstGeom prst="round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dirty="0" smtClean="0">
                <a:solidFill>
                  <a:srgbClr val="000000"/>
                </a:solidFill>
                <a:latin typeface="Helvetica"/>
                <a:cs typeface="Helvetica"/>
              </a:rPr>
              <a:t>For generating P1 and P2 linkage maps</a:t>
            </a:r>
            <a:endParaRPr lang="ja-JP" altLang="en-US" sz="1200" dirty="0">
              <a:solidFill>
                <a:srgbClr val="000000"/>
              </a:solidFill>
              <a:latin typeface="Helvetica"/>
              <a:cs typeface="Helvetica"/>
            </a:endParaRPr>
          </a:p>
        </p:txBody>
      </p:sp>
      <p:sp>
        <p:nvSpPr>
          <p:cNvPr id="218" name="正方形/長方形 245"/>
          <p:cNvSpPr/>
          <p:nvPr/>
        </p:nvSpPr>
        <p:spPr>
          <a:xfrm>
            <a:off x="1584589" y="7069430"/>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19" name="正方形/長方形 246"/>
          <p:cNvSpPr/>
          <p:nvPr/>
        </p:nvSpPr>
        <p:spPr>
          <a:xfrm>
            <a:off x="1872957" y="6981989"/>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20" name="正方形/長方形 247"/>
          <p:cNvSpPr/>
          <p:nvPr/>
        </p:nvSpPr>
        <p:spPr>
          <a:xfrm>
            <a:off x="2130970" y="7053997"/>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21" name="正方形/長方形 248"/>
          <p:cNvSpPr/>
          <p:nvPr/>
        </p:nvSpPr>
        <p:spPr>
          <a:xfrm>
            <a:off x="1357386" y="7058124"/>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22" name="正方形/長方形 249"/>
          <p:cNvSpPr/>
          <p:nvPr/>
        </p:nvSpPr>
        <p:spPr>
          <a:xfrm>
            <a:off x="1765353" y="7197916"/>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23" name="正方形/長方形 250"/>
          <p:cNvSpPr/>
          <p:nvPr/>
        </p:nvSpPr>
        <p:spPr>
          <a:xfrm>
            <a:off x="2053725" y="7106852"/>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24" name="正方形/長方形 251"/>
          <p:cNvSpPr/>
          <p:nvPr/>
        </p:nvSpPr>
        <p:spPr>
          <a:xfrm>
            <a:off x="1907061" y="7364022"/>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25" name="正方形/長方形 252"/>
          <p:cNvSpPr/>
          <p:nvPr/>
        </p:nvSpPr>
        <p:spPr>
          <a:xfrm>
            <a:off x="1431452" y="7277673"/>
            <a:ext cx="30351" cy="18212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26" name="正方形/長方形 254"/>
          <p:cNvSpPr/>
          <p:nvPr/>
        </p:nvSpPr>
        <p:spPr>
          <a:xfrm>
            <a:off x="4452086" y="6976076"/>
            <a:ext cx="1030094" cy="91053"/>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27" name="正方形/長方形 255"/>
          <p:cNvSpPr/>
          <p:nvPr/>
        </p:nvSpPr>
        <p:spPr>
          <a:xfrm>
            <a:off x="4785006" y="7116136"/>
            <a:ext cx="825660" cy="82112"/>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28" name="正方形/長方形 256"/>
          <p:cNvSpPr/>
          <p:nvPr/>
        </p:nvSpPr>
        <p:spPr>
          <a:xfrm>
            <a:off x="4560631" y="7255323"/>
            <a:ext cx="487291" cy="85006"/>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29" name="正方形/長方形 257"/>
          <p:cNvSpPr/>
          <p:nvPr/>
        </p:nvSpPr>
        <p:spPr>
          <a:xfrm>
            <a:off x="5138703" y="7414688"/>
            <a:ext cx="757069" cy="85006"/>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30" name="正方形/長方形 258"/>
          <p:cNvSpPr/>
          <p:nvPr/>
        </p:nvSpPr>
        <p:spPr>
          <a:xfrm>
            <a:off x="4057678" y="7419276"/>
            <a:ext cx="907997" cy="85006"/>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31" name="正方形/長方形 259"/>
          <p:cNvSpPr/>
          <p:nvPr/>
        </p:nvSpPr>
        <p:spPr>
          <a:xfrm>
            <a:off x="4230593" y="7113243"/>
            <a:ext cx="493704" cy="92679"/>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32" name="正方形/長方形 260"/>
          <p:cNvSpPr/>
          <p:nvPr/>
        </p:nvSpPr>
        <p:spPr>
          <a:xfrm>
            <a:off x="5138703" y="7258217"/>
            <a:ext cx="954595" cy="82112"/>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33" name="正方形/長方形 261"/>
          <p:cNvSpPr/>
          <p:nvPr/>
        </p:nvSpPr>
        <p:spPr>
          <a:xfrm>
            <a:off x="2869680" y="7121187"/>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34" name="正方形/長方形 262"/>
          <p:cNvSpPr/>
          <p:nvPr/>
        </p:nvSpPr>
        <p:spPr>
          <a:xfrm>
            <a:off x="3158049" y="6981989"/>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35" name="正方形/長方形 263"/>
          <p:cNvSpPr/>
          <p:nvPr/>
        </p:nvSpPr>
        <p:spPr>
          <a:xfrm>
            <a:off x="3416061" y="6981989"/>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36" name="正方形/長方形 264"/>
          <p:cNvSpPr/>
          <p:nvPr/>
        </p:nvSpPr>
        <p:spPr>
          <a:xfrm>
            <a:off x="2642477" y="7109881"/>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37" name="正方形/長方形 265"/>
          <p:cNvSpPr/>
          <p:nvPr/>
        </p:nvSpPr>
        <p:spPr>
          <a:xfrm>
            <a:off x="3050446" y="7258625"/>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38" name="正方形/長方形 266"/>
          <p:cNvSpPr/>
          <p:nvPr/>
        </p:nvSpPr>
        <p:spPr>
          <a:xfrm>
            <a:off x="3314792" y="7121187"/>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39" name="正方形/長方形 267"/>
          <p:cNvSpPr/>
          <p:nvPr/>
        </p:nvSpPr>
        <p:spPr>
          <a:xfrm>
            <a:off x="3192153" y="7424731"/>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40" name="正方形/長方形 268"/>
          <p:cNvSpPr/>
          <p:nvPr/>
        </p:nvSpPr>
        <p:spPr>
          <a:xfrm>
            <a:off x="2716543" y="7338383"/>
            <a:ext cx="30351" cy="182127"/>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41" name="角丸四角形 269"/>
          <p:cNvSpPr/>
          <p:nvPr/>
        </p:nvSpPr>
        <p:spPr>
          <a:xfrm>
            <a:off x="3828702" y="8070707"/>
            <a:ext cx="2551132" cy="389726"/>
          </a:xfrm>
          <a:prstGeom prst="round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dirty="0" smtClean="0">
                <a:solidFill>
                  <a:srgbClr val="000000"/>
                </a:solidFill>
                <a:latin typeface="Helvetica"/>
                <a:cs typeface="Helvetica"/>
              </a:rPr>
              <a:t>For anchoring to the linkage maps</a:t>
            </a:r>
            <a:endParaRPr kumimoji="1" lang="ja-JP" altLang="en-US" sz="1200" dirty="0">
              <a:solidFill>
                <a:srgbClr val="000000"/>
              </a:solidFill>
              <a:latin typeface="Helvetica"/>
              <a:cs typeface="Helvetica"/>
            </a:endParaRPr>
          </a:p>
        </p:txBody>
      </p:sp>
      <p:cxnSp>
        <p:nvCxnSpPr>
          <p:cNvPr id="242" name="直線矢印コネクタ 270"/>
          <p:cNvCxnSpPr/>
          <p:nvPr/>
        </p:nvCxnSpPr>
        <p:spPr bwMode="auto">
          <a:xfrm flipH="1">
            <a:off x="5043667" y="7740180"/>
            <a:ext cx="1727" cy="179999"/>
          </a:xfrm>
          <a:prstGeom prst="straightConnector1">
            <a:avLst/>
          </a:prstGeom>
          <a:ln w="57150" cmpd="sng">
            <a:solidFill>
              <a:schemeClr val="tx1"/>
            </a:solidFill>
            <a:tailEnd type="triangle" w="med" len="sm"/>
          </a:ln>
          <a:effectLst/>
        </p:spPr>
        <p:style>
          <a:lnRef idx="2">
            <a:schemeClr val="accent1"/>
          </a:lnRef>
          <a:fillRef idx="0">
            <a:schemeClr val="accent1"/>
          </a:fillRef>
          <a:effectRef idx="1">
            <a:schemeClr val="accent1"/>
          </a:effectRef>
          <a:fontRef idx="minor">
            <a:schemeClr val="tx1"/>
          </a:fontRef>
        </p:style>
      </p:cxnSp>
      <p:cxnSp>
        <p:nvCxnSpPr>
          <p:cNvPr id="243" name="直線矢印コネクタ 271"/>
          <p:cNvCxnSpPr/>
          <p:nvPr/>
        </p:nvCxnSpPr>
        <p:spPr bwMode="auto">
          <a:xfrm flipH="1">
            <a:off x="2402431" y="7740180"/>
            <a:ext cx="1727" cy="179999"/>
          </a:xfrm>
          <a:prstGeom prst="straightConnector1">
            <a:avLst/>
          </a:prstGeom>
          <a:ln w="57150" cmpd="sng">
            <a:solidFill>
              <a:schemeClr val="tx1"/>
            </a:solidFill>
            <a:tailEnd type="triangle" w="med" len="sm"/>
          </a:ln>
          <a:effectLst/>
        </p:spPr>
        <p:style>
          <a:lnRef idx="2">
            <a:schemeClr val="accent1"/>
          </a:lnRef>
          <a:fillRef idx="0">
            <a:schemeClr val="accent1"/>
          </a:fillRef>
          <a:effectRef idx="1">
            <a:schemeClr val="accent1"/>
          </a:effectRef>
          <a:fontRef idx="minor">
            <a:schemeClr val="tx1"/>
          </a:fontRef>
        </p:style>
      </p:cxnSp>
      <p:sp>
        <p:nvSpPr>
          <p:cNvPr id="244" name="正方形/長方形 272"/>
          <p:cNvSpPr/>
          <p:nvPr/>
        </p:nvSpPr>
        <p:spPr>
          <a:xfrm>
            <a:off x="1183704" y="6701871"/>
            <a:ext cx="2137700" cy="246221"/>
          </a:xfrm>
          <a:prstGeom prst="rect">
            <a:avLst/>
          </a:prstGeom>
        </p:spPr>
        <p:txBody>
          <a:bodyPr wrap="none">
            <a:spAutoFit/>
          </a:bodyPr>
          <a:lstStyle/>
          <a:p>
            <a:pPr algn="ctr"/>
            <a:r>
              <a:rPr lang="en-US" altLang="ja-JP" sz="1000" dirty="0" smtClean="0">
                <a:solidFill>
                  <a:srgbClr val="000000"/>
                </a:solidFill>
                <a:latin typeface="Helvetica"/>
                <a:cs typeface="Helvetica"/>
              </a:rPr>
              <a:t>P1- and P2-heterozygous markers </a:t>
            </a:r>
            <a:endParaRPr lang="ja-JP" altLang="en-US" sz="1000" dirty="0">
              <a:solidFill>
                <a:srgbClr val="000000"/>
              </a:solidFill>
              <a:latin typeface="Helvetica"/>
              <a:cs typeface="Helvetica"/>
            </a:endParaRPr>
          </a:p>
        </p:txBody>
      </p:sp>
      <p:sp>
        <p:nvSpPr>
          <p:cNvPr id="245" name="正方形/長方形 273"/>
          <p:cNvSpPr/>
          <p:nvPr/>
        </p:nvSpPr>
        <p:spPr>
          <a:xfrm>
            <a:off x="4438074" y="6701871"/>
            <a:ext cx="1223174" cy="246221"/>
          </a:xfrm>
          <a:prstGeom prst="rect">
            <a:avLst/>
          </a:prstGeom>
        </p:spPr>
        <p:txBody>
          <a:bodyPr wrap="none">
            <a:spAutoFit/>
          </a:bodyPr>
          <a:lstStyle/>
          <a:p>
            <a:pPr algn="ctr"/>
            <a:r>
              <a:rPr lang="en-US" altLang="ja-JP" sz="1000" dirty="0" smtClean="0">
                <a:solidFill>
                  <a:srgbClr val="000000"/>
                </a:solidFill>
                <a:latin typeface="Helvetica"/>
                <a:cs typeface="Helvetica"/>
              </a:rPr>
              <a:t>Selected scaffolds</a:t>
            </a:r>
            <a:endParaRPr lang="ja-JP" altLang="en-US" sz="1000" dirty="0">
              <a:solidFill>
                <a:srgbClr val="000000"/>
              </a:solidFill>
              <a:latin typeface="Helvetica"/>
              <a:cs typeface="Helvetica"/>
            </a:endParaRPr>
          </a:p>
        </p:txBody>
      </p:sp>
      <p:sp>
        <p:nvSpPr>
          <p:cNvPr id="246" name="正方形/長方形 274"/>
          <p:cNvSpPr/>
          <p:nvPr/>
        </p:nvSpPr>
        <p:spPr>
          <a:xfrm>
            <a:off x="4186164" y="7583165"/>
            <a:ext cx="1482171" cy="85006"/>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47" name="Rectangle 123"/>
          <p:cNvSpPr/>
          <p:nvPr/>
        </p:nvSpPr>
        <p:spPr>
          <a:xfrm>
            <a:off x="1615946" y="7495533"/>
            <a:ext cx="372894" cy="276999"/>
          </a:xfrm>
          <a:prstGeom prst="rect">
            <a:avLst/>
          </a:prstGeom>
        </p:spPr>
        <p:txBody>
          <a:bodyPr wrap="none">
            <a:spAutoFit/>
          </a:bodyPr>
          <a:lstStyle/>
          <a:p>
            <a:r>
              <a:rPr lang="en-US" altLang="ja-JP" sz="1200" b="1" dirty="0">
                <a:solidFill>
                  <a:srgbClr val="000000"/>
                </a:solidFill>
                <a:latin typeface="Helvetica"/>
                <a:cs typeface="Helvetica"/>
              </a:rPr>
              <a:t>P1</a:t>
            </a:r>
            <a:endParaRPr lang="en-US" sz="1200" b="1" dirty="0">
              <a:latin typeface="Helvetica"/>
              <a:cs typeface="Helvetica"/>
            </a:endParaRPr>
          </a:p>
        </p:txBody>
      </p:sp>
      <p:sp>
        <p:nvSpPr>
          <p:cNvPr id="248" name="Rectangle 124"/>
          <p:cNvSpPr/>
          <p:nvPr/>
        </p:nvSpPr>
        <p:spPr>
          <a:xfrm>
            <a:off x="2840082" y="7493959"/>
            <a:ext cx="372894" cy="276999"/>
          </a:xfrm>
          <a:prstGeom prst="rect">
            <a:avLst/>
          </a:prstGeom>
        </p:spPr>
        <p:txBody>
          <a:bodyPr wrap="none">
            <a:spAutoFit/>
          </a:bodyPr>
          <a:lstStyle/>
          <a:p>
            <a:r>
              <a:rPr lang="en-US" altLang="ja-JP" sz="1200" b="1" dirty="0" smtClean="0">
                <a:solidFill>
                  <a:srgbClr val="000000"/>
                </a:solidFill>
                <a:latin typeface="Helvetica"/>
                <a:cs typeface="Helvetica"/>
              </a:rPr>
              <a:t>P2</a:t>
            </a:r>
            <a:endParaRPr lang="en-US" sz="1200" b="1" dirty="0">
              <a:latin typeface="Helvetica"/>
              <a:cs typeface="Helvetica"/>
            </a:endParaRPr>
          </a:p>
        </p:txBody>
      </p:sp>
      <p:sp>
        <p:nvSpPr>
          <p:cNvPr id="249" name="テキスト ボックス 247"/>
          <p:cNvSpPr txBox="1"/>
          <p:nvPr/>
        </p:nvSpPr>
        <p:spPr>
          <a:xfrm>
            <a:off x="404665" y="174358"/>
            <a:ext cx="576063" cy="369332"/>
          </a:xfrm>
          <a:prstGeom prst="rect">
            <a:avLst/>
          </a:prstGeom>
          <a:noFill/>
        </p:spPr>
        <p:txBody>
          <a:bodyPr wrap="square" rtlCol="0">
            <a:spAutoFit/>
          </a:bodyPr>
          <a:lstStyle/>
          <a:p>
            <a:pPr algn="ctr"/>
            <a:r>
              <a:rPr lang="en-US" altLang="ja-JP" b="1" dirty="0" smtClean="0">
                <a:latin typeface="Helvetica"/>
                <a:cs typeface="Helvetica"/>
              </a:rPr>
              <a:t>(a)</a:t>
            </a:r>
            <a:endParaRPr kumimoji="1" lang="ja-JP" altLang="en-US" b="1" dirty="0">
              <a:latin typeface="Helvetica"/>
              <a:cs typeface="Helvetica"/>
            </a:endParaRPr>
          </a:p>
        </p:txBody>
      </p:sp>
      <p:sp>
        <p:nvSpPr>
          <p:cNvPr id="250" name="テキスト ボックス 248"/>
          <p:cNvSpPr txBox="1"/>
          <p:nvPr/>
        </p:nvSpPr>
        <p:spPr>
          <a:xfrm>
            <a:off x="404665" y="2156074"/>
            <a:ext cx="576063" cy="369332"/>
          </a:xfrm>
          <a:prstGeom prst="rect">
            <a:avLst/>
          </a:prstGeom>
          <a:noFill/>
        </p:spPr>
        <p:txBody>
          <a:bodyPr wrap="square" rtlCol="0">
            <a:spAutoFit/>
          </a:bodyPr>
          <a:lstStyle/>
          <a:p>
            <a:pPr algn="ctr"/>
            <a:r>
              <a:rPr lang="en-US" altLang="ja-JP" b="1" dirty="0" smtClean="0">
                <a:latin typeface="Helvetica"/>
                <a:cs typeface="Helvetica"/>
              </a:rPr>
              <a:t>(b)</a:t>
            </a:r>
            <a:endParaRPr kumimoji="1" lang="ja-JP" altLang="en-US" b="1" dirty="0">
              <a:latin typeface="Helvetica"/>
              <a:cs typeface="Helvetica"/>
            </a:endParaRPr>
          </a:p>
        </p:txBody>
      </p:sp>
      <p:graphicFrame>
        <p:nvGraphicFramePr>
          <p:cNvPr id="251" name="グラフ 249"/>
          <p:cNvGraphicFramePr>
            <a:graphicFrameLocks/>
          </p:cNvGraphicFramePr>
          <p:nvPr>
            <p:extLst>
              <p:ext uri="{D42A27DB-BD31-4B8C-83A1-F6EECF244321}">
                <p14:modId xmlns:p14="http://schemas.microsoft.com/office/powerpoint/2010/main" val="1907184220"/>
              </p:ext>
            </p:extLst>
          </p:nvPr>
        </p:nvGraphicFramePr>
        <p:xfrm>
          <a:off x="1229695" y="251520"/>
          <a:ext cx="4483100" cy="1916402"/>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angle 1"/>
          <p:cNvSpPr/>
          <p:nvPr/>
        </p:nvSpPr>
        <p:spPr>
          <a:xfrm>
            <a:off x="1268760" y="7751386"/>
            <a:ext cx="1057426" cy="276999"/>
          </a:xfrm>
          <a:prstGeom prst="rect">
            <a:avLst/>
          </a:prstGeom>
        </p:spPr>
        <p:txBody>
          <a:bodyPr wrap="none">
            <a:spAutoFit/>
          </a:bodyPr>
          <a:lstStyle/>
          <a:p>
            <a:r>
              <a:rPr lang="en-US" sz="1200" dirty="0" smtClean="0"/>
              <a:t>(477 markers)</a:t>
            </a:r>
            <a:endParaRPr lang="en-US" sz="1200" dirty="0"/>
          </a:p>
        </p:txBody>
      </p:sp>
      <p:sp>
        <p:nvSpPr>
          <p:cNvPr id="252" name="Rectangle 251"/>
          <p:cNvSpPr/>
          <p:nvPr/>
        </p:nvSpPr>
        <p:spPr>
          <a:xfrm>
            <a:off x="2573973" y="7751386"/>
            <a:ext cx="1057426" cy="276999"/>
          </a:xfrm>
          <a:prstGeom prst="rect">
            <a:avLst/>
          </a:prstGeom>
        </p:spPr>
        <p:txBody>
          <a:bodyPr wrap="none">
            <a:spAutoFit/>
          </a:bodyPr>
          <a:lstStyle/>
          <a:p>
            <a:r>
              <a:rPr lang="en-US" sz="1200" dirty="0" smtClean="0"/>
              <a:t>(493 markers)</a:t>
            </a:r>
            <a:endParaRPr lang="en-US" sz="1200" dirty="0"/>
          </a:p>
        </p:txBody>
      </p:sp>
      <p:sp>
        <p:nvSpPr>
          <p:cNvPr id="253" name="Rectangle 252"/>
          <p:cNvSpPr/>
          <p:nvPr/>
        </p:nvSpPr>
        <p:spPr>
          <a:xfrm>
            <a:off x="368576" y="8543473"/>
            <a:ext cx="1793279" cy="276999"/>
          </a:xfrm>
          <a:prstGeom prst="rect">
            <a:avLst/>
          </a:prstGeom>
        </p:spPr>
        <p:txBody>
          <a:bodyPr wrap="none">
            <a:spAutoFit/>
          </a:bodyPr>
          <a:lstStyle/>
          <a:p>
            <a:r>
              <a:rPr lang="en-US" sz="1200" b="1" dirty="0" smtClean="0">
                <a:solidFill>
                  <a:srgbClr val="000000"/>
                </a:solidFill>
                <a:latin typeface="Times New Roman"/>
                <a:cs typeface="Times New Roman"/>
              </a:rPr>
              <a:t>Figure S9. </a:t>
            </a:r>
            <a:r>
              <a:rPr lang="en-US" sz="1200" dirty="0" smtClean="0">
                <a:solidFill>
                  <a:srgbClr val="000000"/>
                </a:solidFill>
                <a:latin typeface="Times New Roman"/>
                <a:cs typeface="Times New Roman"/>
              </a:rPr>
              <a:t>(Continued…)</a:t>
            </a:r>
            <a:r>
              <a:rPr lang="en-US" sz="1200" b="1" dirty="0" smtClean="0">
                <a:solidFill>
                  <a:srgbClr val="000000"/>
                </a:solidFill>
                <a:latin typeface="Times New Roman"/>
                <a:cs typeface="Times New Roman"/>
              </a:rPr>
              <a:t> </a:t>
            </a:r>
            <a:endParaRPr lang="en-US" sz="1200" dirty="0">
              <a:solidFill>
                <a:srgbClr val="000000"/>
              </a:solidFill>
            </a:endParaRPr>
          </a:p>
        </p:txBody>
      </p:sp>
      <p:sp>
        <p:nvSpPr>
          <p:cNvPr id="3" name="TextBox 2"/>
          <p:cNvSpPr txBox="1"/>
          <p:nvPr/>
        </p:nvSpPr>
        <p:spPr>
          <a:xfrm>
            <a:off x="4509120" y="1857182"/>
            <a:ext cx="446256" cy="338554"/>
          </a:xfrm>
          <a:prstGeom prst="rect">
            <a:avLst/>
          </a:prstGeom>
          <a:noFill/>
        </p:spPr>
        <p:txBody>
          <a:bodyPr wrap="none" rtlCol="0">
            <a:spAutoFit/>
          </a:bodyPr>
          <a:lstStyle/>
          <a:p>
            <a:r>
              <a:rPr lang="en-US" sz="1600" dirty="0" smtClean="0"/>
              <a:t>(</a:t>
            </a:r>
            <a:r>
              <a:rPr lang="en-US" sz="1600" b="1" i="1" dirty="0" err="1" smtClean="0"/>
              <a:t>rf</a:t>
            </a:r>
            <a:r>
              <a:rPr lang="en-US" sz="1600" dirty="0" smtClean="0"/>
              <a:t>)</a:t>
            </a:r>
            <a:endParaRPr lang="en-US" sz="1600" dirty="0"/>
          </a:p>
        </p:txBody>
      </p:sp>
    </p:spTree>
    <p:extLst>
      <p:ext uri="{BB962C8B-B14F-4D97-AF65-F5344CB8AC3E}">
        <p14:creationId xmlns:p14="http://schemas.microsoft.com/office/powerpoint/2010/main" val="12954468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51"/>
          <p:cNvSpPr txBox="1">
            <a:spLocks noChangeArrowheads="1"/>
          </p:cNvSpPr>
          <p:nvPr/>
        </p:nvSpPr>
        <p:spPr bwMode="auto">
          <a:xfrm>
            <a:off x="211667" y="539553"/>
            <a:ext cx="6451600" cy="2492990"/>
          </a:xfrm>
          <a:prstGeom prst="rect">
            <a:avLst/>
          </a:prstGeom>
          <a:noFill/>
          <a:ln w="9525">
            <a:noFill/>
            <a:miter lim="800000"/>
            <a:headEnd/>
            <a:tailEnd/>
          </a:ln>
        </p:spPr>
        <p:txBody>
          <a:bodyPr wrap="square">
            <a:prstTxWarp prst="textNoShape">
              <a:avLst/>
            </a:prstTxWarp>
            <a:spAutoFit/>
          </a:bodyPr>
          <a:lstStyle/>
          <a:p>
            <a:r>
              <a:rPr lang="en-US" altLang="ja-JP" sz="1200" b="1" dirty="0" smtClean="0">
                <a:latin typeface="Times New Roman"/>
                <a:cs typeface="Times New Roman"/>
              </a:rPr>
              <a:t>Figure S9. </a:t>
            </a:r>
            <a:r>
              <a:rPr lang="en-US" altLang="ja-JP" sz="1200" b="1" dirty="0">
                <a:latin typeface="Times New Roman"/>
                <a:ea typeface="Helvetica CY" pitchFamily="-1" charset="-52"/>
                <a:cs typeface="Times New Roman"/>
              </a:rPr>
              <a:t>(a</a:t>
            </a:r>
            <a:r>
              <a:rPr lang="en-US" altLang="ja-JP" sz="1200" b="1" dirty="0" smtClean="0">
                <a:latin typeface="Times New Roman"/>
                <a:ea typeface="Helvetica CY" pitchFamily="-1" charset="-52"/>
                <a:cs typeface="Times New Roman"/>
              </a:rPr>
              <a:t>) </a:t>
            </a:r>
            <a:r>
              <a:rPr lang="en-US" altLang="ja-JP" sz="1200" dirty="0" smtClean="0">
                <a:latin typeface="Times New Roman"/>
                <a:ea typeface="Helvetica CY" pitchFamily="-1" charset="-52"/>
                <a:cs typeface="Times New Roman"/>
              </a:rPr>
              <a:t>Frequency </a:t>
            </a:r>
            <a:r>
              <a:rPr lang="en-US" altLang="ja-JP" sz="1200" dirty="0">
                <a:latin typeface="Times New Roman"/>
                <a:ea typeface="Helvetica CY" pitchFamily="-1" charset="-52"/>
                <a:cs typeface="Times New Roman"/>
              </a:rPr>
              <a:t>distribution of recombination fraction (</a:t>
            </a:r>
            <a:r>
              <a:rPr lang="en-US" altLang="ja-JP" sz="1200" b="1" i="1" dirty="0" err="1">
                <a:latin typeface="Times New Roman"/>
                <a:ea typeface="Helvetica CY" pitchFamily="-1" charset="-52"/>
                <a:cs typeface="Times New Roman"/>
              </a:rPr>
              <a:t>rf</a:t>
            </a:r>
            <a:r>
              <a:rPr lang="en-US" altLang="ja-JP" sz="1200" dirty="0">
                <a:latin typeface="Times New Roman"/>
                <a:ea typeface="Helvetica CY" pitchFamily="-1" charset="-52"/>
                <a:cs typeface="Times New Roman"/>
              </a:rPr>
              <a:t>) values. S</a:t>
            </a:r>
            <a:r>
              <a:rPr lang="en-US" altLang="ja-JP" sz="1200" dirty="0" smtClean="0">
                <a:latin typeface="Times New Roman"/>
                <a:ea typeface="Helvetica CY" pitchFamily="-1" charset="-52"/>
                <a:cs typeface="Times New Roman"/>
              </a:rPr>
              <a:t>caffolds containing at least two </a:t>
            </a:r>
            <a:r>
              <a:rPr lang="en-US" altLang="ja-JP" sz="1200" dirty="0">
                <a:latin typeface="Times New Roman"/>
                <a:ea typeface="Helvetica CY" pitchFamily="-1" charset="-52"/>
                <a:cs typeface="Times New Roman"/>
              </a:rPr>
              <a:t>RAD </a:t>
            </a:r>
            <a:r>
              <a:rPr lang="en-US" altLang="ja-JP" sz="1200" dirty="0" smtClean="0">
                <a:latin typeface="Times New Roman"/>
                <a:ea typeface="Helvetica CY" pitchFamily="-1" charset="-52"/>
                <a:cs typeface="Times New Roman"/>
              </a:rPr>
              <a:t>markers were considered, and </a:t>
            </a:r>
            <a:r>
              <a:rPr lang="en-US" altLang="ja-JP" sz="1200" b="1" i="1" dirty="0" err="1" smtClean="0">
                <a:latin typeface="Times New Roman"/>
                <a:ea typeface="Helvetica CY" pitchFamily="-1" charset="-52"/>
                <a:cs typeface="Times New Roman"/>
              </a:rPr>
              <a:t>rf</a:t>
            </a:r>
            <a:r>
              <a:rPr lang="en-US" altLang="ja-JP" sz="1200" b="1" i="1" dirty="0" smtClean="0">
                <a:latin typeface="Times New Roman"/>
                <a:ea typeface="Helvetica CY" pitchFamily="-1" charset="-52"/>
                <a:cs typeface="Times New Roman"/>
              </a:rPr>
              <a:t> </a:t>
            </a:r>
            <a:r>
              <a:rPr lang="en-US" altLang="ja-JP" sz="1200" dirty="0" smtClean="0">
                <a:latin typeface="Times New Roman"/>
                <a:ea typeface="Helvetica CY" pitchFamily="-1" charset="-52"/>
                <a:cs typeface="Times New Roman"/>
              </a:rPr>
              <a:t>values </a:t>
            </a:r>
            <a:r>
              <a:rPr lang="en-US" altLang="ja-JP" sz="1200" dirty="0">
                <a:latin typeface="Times New Roman"/>
                <a:ea typeface="Helvetica CY" pitchFamily="-1" charset="-52"/>
                <a:cs typeface="Times New Roman"/>
              </a:rPr>
              <a:t>were </a:t>
            </a:r>
            <a:r>
              <a:rPr lang="en-US" altLang="ja-JP" sz="1200" dirty="0" smtClean="0">
                <a:latin typeface="Times New Roman"/>
                <a:ea typeface="Helvetica CY" pitchFamily="-1" charset="-52"/>
                <a:cs typeface="Times New Roman"/>
              </a:rPr>
              <a:t>calculated  </a:t>
            </a:r>
            <a:r>
              <a:rPr lang="en-US" altLang="ja-JP" sz="1200" dirty="0">
                <a:latin typeface="Times New Roman"/>
                <a:ea typeface="Helvetica CY" pitchFamily="-1" charset="-52"/>
                <a:cs typeface="Times New Roman"/>
              </a:rPr>
              <a:t>between the </a:t>
            </a:r>
            <a:r>
              <a:rPr lang="en-US" altLang="ja-JP" sz="1200" dirty="0" smtClean="0">
                <a:latin typeface="Times New Roman"/>
                <a:ea typeface="Helvetica CY" pitchFamily="-1" charset="-52"/>
                <a:cs typeface="Times New Roman"/>
              </a:rPr>
              <a:t>initial marker and the rest of the markers on the same scaffold. Note the bimodal distribution of </a:t>
            </a:r>
            <a:r>
              <a:rPr lang="en-US" altLang="ja-JP" sz="1200" b="1" i="1" dirty="0" err="1" smtClean="0">
                <a:latin typeface="Times New Roman"/>
                <a:ea typeface="Helvetica CY" pitchFamily="-1" charset="-52"/>
                <a:cs typeface="Times New Roman"/>
              </a:rPr>
              <a:t>rf</a:t>
            </a:r>
            <a:r>
              <a:rPr lang="en-US" altLang="ja-JP" sz="1200" b="1" i="1" dirty="0" smtClean="0">
                <a:latin typeface="Times New Roman"/>
                <a:ea typeface="Helvetica CY" pitchFamily="-1" charset="-52"/>
                <a:cs typeface="Times New Roman"/>
              </a:rPr>
              <a:t> </a:t>
            </a:r>
            <a:r>
              <a:rPr lang="en-US" altLang="ja-JP" sz="1200" dirty="0" smtClean="0">
                <a:latin typeface="Times New Roman"/>
                <a:ea typeface="Helvetica CY" pitchFamily="-1" charset="-52"/>
                <a:cs typeface="Times New Roman"/>
              </a:rPr>
              <a:t>values, and the </a:t>
            </a:r>
            <a:r>
              <a:rPr lang="en-US" altLang="ja-JP" sz="1200" b="1" i="1" dirty="0" err="1" smtClean="0">
                <a:latin typeface="Times New Roman"/>
                <a:ea typeface="Helvetica CY" pitchFamily="-1" charset="-52"/>
                <a:cs typeface="Times New Roman"/>
              </a:rPr>
              <a:t>rf</a:t>
            </a:r>
            <a:r>
              <a:rPr lang="en-US" altLang="ja-JP" sz="1200" dirty="0">
                <a:latin typeface="Times New Roman"/>
                <a:ea typeface="Helvetica CY" pitchFamily="-1" charset="-52"/>
                <a:cs typeface="Times New Roman"/>
              </a:rPr>
              <a:t> </a:t>
            </a:r>
            <a:r>
              <a:rPr lang="en-US" altLang="ja-JP" sz="1200" dirty="0" smtClean="0">
                <a:latin typeface="Times New Roman"/>
                <a:ea typeface="Helvetica CY" pitchFamily="-1" charset="-52"/>
                <a:cs typeface="Times New Roman"/>
              </a:rPr>
              <a:t>values of 0.45 to 0.55 represent wrong scaffolds generated by unlinked fragments. Based on this distribution, the </a:t>
            </a:r>
            <a:r>
              <a:rPr lang="en-US" altLang="ja-JP" sz="1200" b="1" i="1" dirty="0" err="1" smtClean="0">
                <a:latin typeface="Times New Roman"/>
                <a:ea typeface="Helvetica CY" pitchFamily="-1" charset="-52"/>
                <a:cs typeface="Times New Roman"/>
              </a:rPr>
              <a:t>rf</a:t>
            </a:r>
            <a:r>
              <a:rPr lang="en-US" altLang="ja-JP" sz="1200" dirty="0" smtClean="0">
                <a:latin typeface="Times New Roman"/>
                <a:ea typeface="Helvetica CY" pitchFamily="-1" charset="-52"/>
                <a:cs typeface="Times New Roman"/>
              </a:rPr>
              <a:t> value of 0.25 was used a threshold to divide scaffolds in order to increase the accuracy of anchoring of the scaffolds. Scaffolds with markers having </a:t>
            </a:r>
            <a:r>
              <a:rPr lang="en-US" altLang="ja-JP" sz="1200" b="1" i="1" dirty="0" err="1" smtClean="0">
                <a:latin typeface="Times New Roman"/>
                <a:ea typeface="Helvetica CY" pitchFamily="-1" charset="-52"/>
                <a:cs typeface="Times New Roman"/>
              </a:rPr>
              <a:t>rf</a:t>
            </a:r>
            <a:r>
              <a:rPr lang="en-US" altLang="ja-JP" sz="1200" dirty="0" smtClean="0">
                <a:latin typeface="Times New Roman"/>
                <a:ea typeface="Helvetica CY" pitchFamily="-1" charset="-52"/>
                <a:cs typeface="Times New Roman"/>
              </a:rPr>
              <a:t> values of 0 to 0.25 were used for anchoring without dividing, while others were divided at </a:t>
            </a:r>
            <a:r>
              <a:rPr lang="en-US" altLang="ja-JP" sz="1200" b="1" i="1" dirty="0" err="1" smtClean="0">
                <a:latin typeface="Times New Roman"/>
                <a:ea typeface="Helvetica CY" pitchFamily="-1" charset="-52"/>
                <a:cs typeface="Times New Roman"/>
              </a:rPr>
              <a:t>rf</a:t>
            </a:r>
            <a:r>
              <a:rPr lang="en-US" altLang="ja-JP" sz="1200" dirty="0" smtClean="0">
                <a:latin typeface="Times New Roman"/>
                <a:ea typeface="Helvetica CY" pitchFamily="-1" charset="-52"/>
                <a:cs typeface="Times New Roman"/>
              </a:rPr>
              <a:t> values of 0.25 as shown in (b). </a:t>
            </a:r>
            <a:r>
              <a:rPr lang="en-US" altLang="ja-JP" sz="1200" b="1" dirty="0" smtClean="0">
                <a:latin typeface="Times New Roman"/>
                <a:cs typeface="Times New Roman"/>
              </a:rPr>
              <a:t>(</a:t>
            </a:r>
            <a:r>
              <a:rPr lang="en-US" altLang="ja-JP" sz="1200" b="1" dirty="0">
                <a:latin typeface="Times New Roman"/>
                <a:cs typeface="Times New Roman"/>
              </a:rPr>
              <a:t>b) </a:t>
            </a:r>
            <a:r>
              <a:rPr lang="en-US" altLang="ja-JP" sz="1200" dirty="0">
                <a:latin typeface="Times New Roman"/>
                <a:ea typeface="Helvetica CY" pitchFamily="-1" charset="-52"/>
                <a:cs typeface="Times New Roman"/>
              </a:rPr>
              <a:t>A schematic diagram for calculating recombination fraction (</a:t>
            </a:r>
            <a:r>
              <a:rPr lang="en-US" altLang="ja-JP" sz="1200" b="1" i="1" dirty="0" err="1">
                <a:latin typeface="Times New Roman"/>
                <a:ea typeface="Helvetica CY" pitchFamily="-1" charset="-52"/>
                <a:cs typeface="Times New Roman"/>
              </a:rPr>
              <a:t>rf</a:t>
            </a:r>
            <a:r>
              <a:rPr lang="en-US" altLang="ja-JP" sz="1200" dirty="0" smtClean="0">
                <a:latin typeface="Times New Roman"/>
                <a:ea typeface="Helvetica CY" pitchFamily="-1" charset="-52"/>
                <a:cs typeface="Times New Roman"/>
              </a:rPr>
              <a:t>), for locating markers on P1 and P2 linkage maps, and </a:t>
            </a:r>
            <a:r>
              <a:rPr lang="en-US" altLang="ja-JP" sz="1200" dirty="0">
                <a:latin typeface="Times New Roman"/>
                <a:ea typeface="Helvetica CY" pitchFamily="-1" charset="-52"/>
                <a:cs typeface="Times New Roman"/>
              </a:rPr>
              <a:t>for sorting scaffolds to be anchored onto P1 and P2 linkage maps. </a:t>
            </a:r>
            <a:r>
              <a:rPr lang="en-US" altLang="ja-JP" sz="1200" b="1" i="1" dirty="0" err="1" smtClean="0">
                <a:latin typeface="Times New Roman"/>
                <a:ea typeface="Helvetica CY" pitchFamily="-1" charset="-52"/>
                <a:cs typeface="Times New Roman"/>
              </a:rPr>
              <a:t>rf</a:t>
            </a:r>
            <a:r>
              <a:rPr lang="en-US" altLang="ja-JP" sz="1200" dirty="0" smtClean="0">
                <a:latin typeface="Times New Roman"/>
                <a:ea typeface="Helvetica CY" pitchFamily="-1" charset="-52"/>
                <a:cs typeface="Times New Roman"/>
              </a:rPr>
              <a:t> </a:t>
            </a:r>
            <a:r>
              <a:rPr lang="en-US" altLang="ja-JP" sz="1200" dirty="0">
                <a:latin typeface="Times New Roman"/>
                <a:ea typeface="Helvetica CY" pitchFamily="-1" charset="-52"/>
                <a:cs typeface="Times New Roman"/>
              </a:rPr>
              <a:t>values were calculated for all pairs of markers on each scaffold and scaffolds were divided at positions where </a:t>
            </a:r>
            <a:r>
              <a:rPr lang="en-US" altLang="ja-JP" sz="1200" b="1" i="1" dirty="0" err="1">
                <a:latin typeface="Times New Roman"/>
                <a:ea typeface="Helvetica CY" pitchFamily="-1" charset="-52"/>
                <a:cs typeface="Times New Roman"/>
              </a:rPr>
              <a:t>rf</a:t>
            </a:r>
            <a:r>
              <a:rPr lang="en-US" altLang="ja-JP" sz="1200" b="1" i="1" dirty="0">
                <a:latin typeface="Times New Roman"/>
                <a:ea typeface="Helvetica CY" pitchFamily="-1" charset="-52"/>
                <a:cs typeface="Times New Roman"/>
              </a:rPr>
              <a:t> </a:t>
            </a:r>
            <a:r>
              <a:rPr lang="en-US" altLang="ja-JP" sz="1200" dirty="0">
                <a:latin typeface="Times New Roman"/>
                <a:ea typeface="Helvetica CY" pitchFamily="-1" charset="-52"/>
                <a:cs typeface="Times New Roman"/>
              </a:rPr>
              <a:t>exceeded 0.25 from the initial marker position. Only the distal pair of marker on each scaffold were retained for mapping, corresponding to a total of </a:t>
            </a:r>
            <a:r>
              <a:rPr lang="en-US" altLang="ja-JP" sz="1200" dirty="0" smtClean="0">
                <a:latin typeface="Times New Roman"/>
                <a:ea typeface="Helvetica CY" pitchFamily="-1" charset="-52"/>
                <a:cs typeface="Times New Roman"/>
              </a:rPr>
              <a:t>477 </a:t>
            </a:r>
            <a:r>
              <a:rPr lang="en-US" altLang="ja-JP" sz="1200" dirty="0">
                <a:latin typeface="Times New Roman"/>
                <a:ea typeface="Helvetica CY" pitchFamily="-1" charset="-52"/>
                <a:cs typeface="Times New Roman"/>
              </a:rPr>
              <a:t>and 493 P1- and P2- heterozygous markers, respectively.  </a:t>
            </a:r>
            <a:endParaRPr lang="ja-JP" altLang="en-US" sz="1200" b="1" dirty="0">
              <a:latin typeface="Times New Roman"/>
              <a:ea typeface="Helvetica CY" pitchFamily="-1" charset="-52"/>
              <a:cs typeface="Times New Roman"/>
            </a:endParaRPr>
          </a:p>
        </p:txBody>
      </p:sp>
    </p:spTree>
    <p:extLst>
      <p:ext uri="{BB962C8B-B14F-4D97-AF65-F5344CB8AC3E}">
        <p14:creationId xmlns:p14="http://schemas.microsoft.com/office/powerpoint/2010/main" val="16515509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4"/>
          <p:cNvPicPr>
            <a:picLocks noChangeAspect="1"/>
          </p:cNvPicPr>
          <p:nvPr/>
        </p:nvPicPr>
        <p:blipFill>
          <a:blip r:embed="rId2"/>
          <a:stretch>
            <a:fillRect/>
          </a:stretch>
        </p:blipFill>
        <p:spPr>
          <a:xfrm>
            <a:off x="1161282" y="601586"/>
            <a:ext cx="4965077" cy="2837191"/>
          </a:xfrm>
          <a:prstGeom prst="rect">
            <a:avLst/>
          </a:prstGeom>
        </p:spPr>
      </p:pic>
      <p:sp>
        <p:nvSpPr>
          <p:cNvPr id="9" name="Rectangle 8"/>
          <p:cNvSpPr/>
          <p:nvPr/>
        </p:nvSpPr>
        <p:spPr>
          <a:xfrm>
            <a:off x="681874" y="539552"/>
            <a:ext cx="466782" cy="369332"/>
          </a:xfrm>
          <a:prstGeom prst="rect">
            <a:avLst/>
          </a:prstGeom>
        </p:spPr>
        <p:txBody>
          <a:bodyPr wrap="none">
            <a:spAutoFit/>
          </a:bodyPr>
          <a:lstStyle/>
          <a:p>
            <a:r>
              <a:rPr lang="en-US" b="1" dirty="0" smtClean="0">
                <a:latin typeface="Helvetica"/>
                <a:cs typeface="Helvetica"/>
              </a:rPr>
              <a:t>(a)</a:t>
            </a:r>
            <a:endParaRPr lang="en-US" b="1" dirty="0"/>
          </a:p>
        </p:txBody>
      </p:sp>
      <p:sp>
        <p:nvSpPr>
          <p:cNvPr id="11" name="Rectangle 10"/>
          <p:cNvSpPr/>
          <p:nvPr/>
        </p:nvSpPr>
        <p:spPr>
          <a:xfrm>
            <a:off x="493597" y="8684969"/>
            <a:ext cx="1870224" cy="276999"/>
          </a:xfrm>
          <a:prstGeom prst="rect">
            <a:avLst/>
          </a:prstGeom>
        </p:spPr>
        <p:txBody>
          <a:bodyPr wrap="none">
            <a:spAutoFit/>
          </a:bodyPr>
          <a:lstStyle/>
          <a:p>
            <a:r>
              <a:rPr lang="en-US" altLang="ja-JP" sz="1200" b="1" dirty="0" smtClean="0">
                <a:latin typeface="Times New Roman"/>
                <a:cs typeface="Times New Roman"/>
              </a:rPr>
              <a:t>Figure S10. </a:t>
            </a:r>
            <a:r>
              <a:rPr lang="en-US" altLang="ja-JP" sz="1200" dirty="0" smtClean="0">
                <a:latin typeface="Times New Roman"/>
                <a:cs typeface="Times New Roman"/>
              </a:rPr>
              <a:t>(Continued…) </a:t>
            </a:r>
            <a:endParaRPr lang="en-US" sz="1200" dirty="0"/>
          </a:p>
        </p:txBody>
      </p:sp>
      <p:pic>
        <p:nvPicPr>
          <p:cNvPr id="7" name="図 6"/>
          <p:cNvPicPr>
            <a:picLocks noChangeAspect="1"/>
          </p:cNvPicPr>
          <p:nvPr/>
        </p:nvPicPr>
        <p:blipFill>
          <a:blip r:embed="rId3"/>
          <a:stretch>
            <a:fillRect/>
          </a:stretch>
        </p:blipFill>
        <p:spPr>
          <a:xfrm>
            <a:off x="533088" y="3771935"/>
            <a:ext cx="5867988" cy="4913034"/>
          </a:xfrm>
          <a:prstGeom prst="rect">
            <a:avLst/>
          </a:prstGeom>
        </p:spPr>
      </p:pic>
      <p:sp>
        <p:nvSpPr>
          <p:cNvPr id="10" name="Rectangle 9"/>
          <p:cNvSpPr/>
          <p:nvPr/>
        </p:nvSpPr>
        <p:spPr>
          <a:xfrm>
            <a:off x="710888" y="3563888"/>
            <a:ext cx="479406" cy="369332"/>
          </a:xfrm>
          <a:prstGeom prst="rect">
            <a:avLst/>
          </a:prstGeom>
        </p:spPr>
        <p:txBody>
          <a:bodyPr wrap="none">
            <a:spAutoFit/>
          </a:bodyPr>
          <a:lstStyle/>
          <a:p>
            <a:r>
              <a:rPr lang="en-US" b="1" dirty="0" smtClean="0">
                <a:latin typeface="Helvetica"/>
                <a:cs typeface="Helvetica"/>
              </a:rPr>
              <a:t>(b)</a:t>
            </a:r>
            <a:endParaRPr lang="en-US" b="1" dirty="0"/>
          </a:p>
        </p:txBody>
      </p:sp>
    </p:spTree>
    <p:extLst>
      <p:ext uri="{BB962C8B-B14F-4D97-AF65-F5344CB8AC3E}">
        <p14:creationId xmlns:p14="http://schemas.microsoft.com/office/powerpoint/2010/main" val="29536461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567003" y="2929522"/>
            <a:ext cx="5723995" cy="4577964"/>
          </a:xfrm>
          <a:prstGeom prst="rect">
            <a:avLst/>
          </a:prstGeom>
        </p:spPr>
      </p:pic>
      <p:sp>
        <p:nvSpPr>
          <p:cNvPr id="7" name="Rectangle 6"/>
          <p:cNvSpPr/>
          <p:nvPr/>
        </p:nvSpPr>
        <p:spPr>
          <a:xfrm>
            <a:off x="332656" y="7507486"/>
            <a:ext cx="6335994" cy="1384995"/>
          </a:xfrm>
          <a:prstGeom prst="rect">
            <a:avLst/>
          </a:prstGeom>
        </p:spPr>
        <p:txBody>
          <a:bodyPr wrap="square">
            <a:spAutoFit/>
          </a:bodyPr>
          <a:lstStyle/>
          <a:p>
            <a:r>
              <a:rPr lang="en-US" altLang="ja-JP" sz="1200" b="1" dirty="0" smtClean="0">
                <a:latin typeface="Times New Roman"/>
                <a:cs typeface="Times New Roman"/>
              </a:rPr>
              <a:t>Figure S10. </a:t>
            </a:r>
            <a:r>
              <a:rPr lang="en-US" altLang="ja-JP" sz="1200" dirty="0" smtClean="0">
                <a:latin typeface="Times New Roman"/>
                <a:cs typeface="Times New Roman"/>
              </a:rPr>
              <a:t>RAD-</a:t>
            </a:r>
            <a:r>
              <a:rPr lang="en-US" altLang="ja-JP" sz="1200" dirty="0" err="1" smtClean="0">
                <a:latin typeface="Times New Roman"/>
                <a:cs typeface="Times New Roman"/>
              </a:rPr>
              <a:t>seq</a:t>
            </a:r>
            <a:r>
              <a:rPr lang="en-US" altLang="ja-JP" sz="1200" dirty="0">
                <a:latin typeface="Times New Roman"/>
                <a:cs typeface="Times New Roman"/>
              </a:rPr>
              <a:t>-</a:t>
            </a:r>
            <a:r>
              <a:rPr lang="en-US" altLang="ja-JP" sz="1200" dirty="0" smtClean="0">
                <a:latin typeface="Times New Roman"/>
                <a:cs typeface="Times New Roman"/>
              </a:rPr>
              <a:t>based </a:t>
            </a:r>
            <a:r>
              <a:rPr lang="en-US" altLang="ja-JP" sz="1200" dirty="0">
                <a:latin typeface="Times New Roman"/>
                <a:cs typeface="Times New Roman"/>
              </a:rPr>
              <a:t>linkage </a:t>
            </a:r>
            <a:r>
              <a:rPr lang="en-US" altLang="ja-JP" sz="1200" dirty="0" smtClean="0">
                <a:latin typeface="Times New Roman"/>
                <a:cs typeface="Times New Roman"/>
              </a:rPr>
              <a:t>map of </a:t>
            </a:r>
            <a:r>
              <a:rPr lang="en-US" altLang="ja-JP" sz="1200" i="1" dirty="0" smtClean="0">
                <a:latin typeface="Times New Roman"/>
                <a:cs typeface="Times New Roman"/>
              </a:rPr>
              <a:t>D. </a:t>
            </a:r>
            <a:r>
              <a:rPr lang="en-US" altLang="ja-JP" sz="1200" i="1" dirty="0" err="1" smtClean="0">
                <a:latin typeface="Times New Roman"/>
                <a:cs typeface="Times New Roman"/>
              </a:rPr>
              <a:t>rotundata</a:t>
            </a:r>
            <a:r>
              <a:rPr lang="en-US" altLang="ja-JP" sz="1200" i="1" dirty="0" smtClean="0">
                <a:latin typeface="Times New Roman"/>
                <a:cs typeface="Times New Roman"/>
              </a:rPr>
              <a:t> </a:t>
            </a:r>
            <a:r>
              <a:rPr lang="en-US" altLang="ja-JP" sz="1200" dirty="0" smtClean="0">
                <a:latin typeface="Times New Roman"/>
                <a:cs typeface="Times New Roman"/>
              </a:rPr>
              <a:t>generated by the pseudo-testcross method using 150 F1 progeny and r/</a:t>
            </a:r>
            <a:r>
              <a:rPr lang="en-US" altLang="ja-JP" sz="1200" dirty="0" err="1" smtClean="0">
                <a:latin typeface="Times New Roman"/>
                <a:cs typeface="Times New Roman"/>
              </a:rPr>
              <a:t>qtl</a:t>
            </a:r>
            <a:r>
              <a:rPr lang="en-US" altLang="ja-JP" sz="1200" dirty="0" smtClean="0">
                <a:latin typeface="Times New Roman"/>
                <a:cs typeface="Times New Roman"/>
              </a:rPr>
              <a:t>. (</a:t>
            </a:r>
            <a:r>
              <a:rPr lang="en-US" altLang="ja-JP" sz="1200" b="1" dirty="0" smtClean="0">
                <a:latin typeface="Times New Roman"/>
                <a:cs typeface="Times New Roman"/>
              </a:rPr>
              <a:t>a</a:t>
            </a:r>
            <a:r>
              <a:rPr lang="en-US" altLang="ja-JP" sz="1200" dirty="0" smtClean="0">
                <a:latin typeface="Times New Roman"/>
                <a:cs typeface="Times New Roman"/>
              </a:rPr>
              <a:t>) </a:t>
            </a:r>
            <a:r>
              <a:rPr lang="en-US" altLang="ja-JP" sz="1200" dirty="0">
                <a:latin typeface="Times New Roman"/>
                <a:cs typeface="Times New Roman"/>
              </a:rPr>
              <a:t>P1 </a:t>
            </a:r>
            <a:r>
              <a:rPr lang="en-US" sz="1200" dirty="0" smtClean="0">
                <a:latin typeface="Times New Roman"/>
                <a:cs typeface="Times New Roman"/>
              </a:rPr>
              <a:t>linkage map generated using P1- heterozygous markers. (</a:t>
            </a:r>
            <a:r>
              <a:rPr lang="en-US" sz="1200" b="1" dirty="0" smtClean="0">
                <a:latin typeface="Times New Roman"/>
                <a:cs typeface="Times New Roman"/>
              </a:rPr>
              <a:t>b</a:t>
            </a:r>
            <a:r>
              <a:rPr lang="en-US" sz="1200" dirty="0" smtClean="0">
                <a:latin typeface="Times New Roman"/>
                <a:cs typeface="Times New Roman"/>
              </a:rPr>
              <a:t>) </a:t>
            </a:r>
            <a:r>
              <a:rPr lang="en-US" altLang="ja-JP" sz="1200" dirty="0" smtClean="0">
                <a:latin typeface="Times New Roman"/>
                <a:cs typeface="Times New Roman"/>
              </a:rPr>
              <a:t>Plots of estimated recombination </a:t>
            </a:r>
            <a:r>
              <a:rPr lang="en-US" altLang="ja-JP" sz="1200" dirty="0">
                <a:latin typeface="Times New Roman"/>
                <a:cs typeface="Times New Roman"/>
              </a:rPr>
              <a:t>fractions (upper-left triangle</a:t>
            </a:r>
            <a:r>
              <a:rPr lang="en-US" altLang="ja-JP" sz="1200" dirty="0" smtClean="0">
                <a:latin typeface="Times New Roman"/>
                <a:cs typeface="Times New Roman"/>
              </a:rPr>
              <a:t>) and LOD score (lower-right triangle) for P1 </a:t>
            </a:r>
            <a:r>
              <a:rPr lang="en-US" altLang="ja-JP" sz="1200" dirty="0">
                <a:latin typeface="Times New Roman"/>
                <a:cs typeface="Times New Roman"/>
              </a:rPr>
              <a:t>M</a:t>
            </a:r>
            <a:r>
              <a:rPr lang="en-US" altLang="ja-JP" sz="1200" dirty="0" smtClean="0">
                <a:latin typeface="Times New Roman"/>
                <a:cs typeface="Times New Roman"/>
              </a:rPr>
              <a:t>ap</a:t>
            </a:r>
            <a:r>
              <a:rPr lang="en-US" altLang="ja-JP" sz="1200" dirty="0">
                <a:latin typeface="Times New Roman"/>
                <a:cs typeface="Times New Roman"/>
              </a:rPr>
              <a:t>. </a:t>
            </a:r>
            <a:r>
              <a:rPr lang="en-US" altLang="ja-JP" sz="1200" dirty="0" smtClean="0">
                <a:latin typeface="Times New Roman"/>
                <a:cs typeface="Times New Roman"/>
              </a:rPr>
              <a:t>(</a:t>
            </a:r>
            <a:r>
              <a:rPr lang="en-US" altLang="ja-JP" sz="1200" b="1" dirty="0" smtClean="0">
                <a:latin typeface="Times New Roman"/>
                <a:cs typeface="Times New Roman"/>
              </a:rPr>
              <a:t>c</a:t>
            </a:r>
            <a:r>
              <a:rPr lang="en-US" altLang="ja-JP" sz="1200" dirty="0" smtClean="0">
                <a:latin typeface="Times New Roman"/>
                <a:cs typeface="Times New Roman"/>
              </a:rPr>
              <a:t>) P2 </a:t>
            </a:r>
            <a:r>
              <a:rPr lang="en-US" sz="1200" dirty="0">
                <a:latin typeface="Times New Roman"/>
                <a:cs typeface="Times New Roman"/>
              </a:rPr>
              <a:t>linkage </a:t>
            </a:r>
            <a:r>
              <a:rPr lang="en-US" sz="1200" dirty="0" smtClean="0">
                <a:latin typeface="Times New Roman"/>
                <a:cs typeface="Times New Roman"/>
              </a:rPr>
              <a:t>map </a:t>
            </a:r>
            <a:r>
              <a:rPr lang="en-US" sz="1200" dirty="0">
                <a:latin typeface="Times New Roman"/>
                <a:cs typeface="Times New Roman"/>
              </a:rPr>
              <a:t>generated using </a:t>
            </a:r>
            <a:r>
              <a:rPr lang="en-US" sz="1200" dirty="0" smtClean="0">
                <a:latin typeface="Times New Roman"/>
                <a:cs typeface="Times New Roman"/>
              </a:rPr>
              <a:t>P2- </a:t>
            </a:r>
            <a:r>
              <a:rPr lang="en-US" sz="1200" dirty="0">
                <a:latin typeface="Times New Roman"/>
                <a:cs typeface="Times New Roman"/>
              </a:rPr>
              <a:t>heterozygous markers. </a:t>
            </a:r>
            <a:r>
              <a:rPr lang="en-US" sz="1200" dirty="0" smtClean="0">
                <a:latin typeface="Times New Roman"/>
                <a:cs typeface="Times New Roman"/>
              </a:rPr>
              <a:t>(</a:t>
            </a:r>
            <a:r>
              <a:rPr lang="en-US" sz="1200" b="1" dirty="0" smtClean="0">
                <a:latin typeface="Times New Roman"/>
                <a:cs typeface="Times New Roman"/>
              </a:rPr>
              <a:t>d</a:t>
            </a:r>
            <a:r>
              <a:rPr lang="en-US" sz="1200" dirty="0" smtClean="0">
                <a:latin typeface="Times New Roman"/>
                <a:cs typeface="Times New Roman"/>
              </a:rPr>
              <a:t>) </a:t>
            </a:r>
            <a:r>
              <a:rPr lang="en-US" altLang="ja-JP" sz="1200" dirty="0">
                <a:latin typeface="Times New Roman"/>
                <a:cs typeface="Times New Roman"/>
              </a:rPr>
              <a:t>Plots of estimated recombination fractions (upper-left triangle) and LOD score (lower-right triangle) for </a:t>
            </a:r>
            <a:r>
              <a:rPr lang="en-US" altLang="ja-JP" sz="1200" dirty="0" smtClean="0">
                <a:latin typeface="Times New Roman"/>
                <a:cs typeface="Times New Roman"/>
              </a:rPr>
              <a:t>P2 </a:t>
            </a:r>
            <a:r>
              <a:rPr lang="en-US" altLang="ja-JP" sz="1200" dirty="0">
                <a:latin typeface="Times New Roman"/>
                <a:cs typeface="Times New Roman"/>
              </a:rPr>
              <a:t>M</a:t>
            </a:r>
            <a:r>
              <a:rPr lang="en-US" altLang="ja-JP" sz="1200" dirty="0" smtClean="0">
                <a:latin typeface="Times New Roman"/>
                <a:cs typeface="Times New Roman"/>
              </a:rPr>
              <a:t>ap</a:t>
            </a:r>
            <a:r>
              <a:rPr lang="en-US" altLang="ja-JP" sz="1200" dirty="0">
                <a:latin typeface="Times New Roman"/>
                <a:cs typeface="Times New Roman"/>
              </a:rPr>
              <a:t>. </a:t>
            </a:r>
            <a:r>
              <a:rPr lang="en-US" altLang="ja-JP" sz="1200" dirty="0" smtClean="0">
                <a:latin typeface="Times New Roman"/>
                <a:cs typeface="Times New Roman"/>
              </a:rPr>
              <a:t>Red indicates linked (large LOD score or small recombination fraction) and blue indicates not linked (small LOD score </a:t>
            </a:r>
            <a:r>
              <a:rPr lang="en-US" altLang="ja-JP" sz="1200" dirty="0">
                <a:latin typeface="Times New Roman"/>
                <a:cs typeface="Times New Roman"/>
              </a:rPr>
              <a:t>o</a:t>
            </a:r>
            <a:r>
              <a:rPr lang="en-US" altLang="ja-JP" sz="1200" dirty="0" smtClean="0">
                <a:latin typeface="Times New Roman"/>
                <a:cs typeface="Times New Roman"/>
              </a:rPr>
              <a:t>r large recombination fraction).</a:t>
            </a:r>
            <a:endParaRPr lang="ja-JP" altLang="en-US" sz="1200" dirty="0">
              <a:latin typeface="Times New Roman"/>
              <a:cs typeface="Times New Roman"/>
            </a:endParaRPr>
          </a:p>
        </p:txBody>
      </p:sp>
      <p:sp>
        <p:nvSpPr>
          <p:cNvPr id="18" name="Rectangle 17"/>
          <p:cNvSpPr/>
          <p:nvPr/>
        </p:nvSpPr>
        <p:spPr>
          <a:xfrm>
            <a:off x="617081" y="299055"/>
            <a:ext cx="466782" cy="369332"/>
          </a:xfrm>
          <a:prstGeom prst="rect">
            <a:avLst/>
          </a:prstGeom>
        </p:spPr>
        <p:txBody>
          <a:bodyPr wrap="none">
            <a:spAutoFit/>
          </a:bodyPr>
          <a:lstStyle/>
          <a:p>
            <a:r>
              <a:rPr lang="en-US" b="1" dirty="0" smtClean="0">
                <a:latin typeface="Helvetica"/>
                <a:cs typeface="Helvetica"/>
              </a:rPr>
              <a:t>(c)</a:t>
            </a:r>
            <a:endParaRPr lang="en-US" b="1" dirty="0"/>
          </a:p>
        </p:txBody>
      </p:sp>
      <p:pic>
        <p:nvPicPr>
          <p:cNvPr id="21" name="図 7"/>
          <p:cNvPicPr>
            <a:picLocks noChangeAspect="1"/>
          </p:cNvPicPr>
          <p:nvPr/>
        </p:nvPicPr>
        <p:blipFill>
          <a:blip r:embed="rId3"/>
          <a:stretch>
            <a:fillRect/>
          </a:stretch>
        </p:blipFill>
        <p:spPr>
          <a:xfrm>
            <a:off x="1199005" y="299056"/>
            <a:ext cx="4695705" cy="2683262"/>
          </a:xfrm>
          <a:prstGeom prst="rect">
            <a:avLst/>
          </a:prstGeom>
        </p:spPr>
      </p:pic>
      <p:sp>
        <p:nvSpPr>
          <p:cNvPr id="19" name="Rectangle 18"/>
          <p:cNvSpPr/>
          <p:nvPr/>
        </p:nvSpPr>
        <p:spPr>
          <a:xfrm>
            <a:off x="606026" y="3078865"/>
            <a:ext cx="479406" cy="369332"/>
          </a:xfrm>
          <a:prstGeom prst="rect">
            <a:avLst/>
          </a:prstGeom>
        </p:spPr>
        <p:txBody>
          <a:bodyPr wrap="none">
            <a:spAutoFit/>
          </a:bodyPr>
          <a:lstStyle/>
          <a:p>
            <a:r>
              <a:rPr lang="en-US" b="1" dirty="0" smtClean="0">
                <a:latin typeface="Helvetica"/>
                <a:cs typeface="Helvetica"/>
              </a:rPr>
              <a:t>(d)</a:t>
            </a:r>
            <a:endParaRPr lang="en-US" b="1" dirty="0"/>
          </a:p>
        </p:txBody>
      </p:sp>
    </p:spTree>
    <p:extLst>
      <p:ext uri="{BB962C8B-B14F-4D97-AF65-F5344CB8AC3E}">
        <p14:creationId xmlns:p14="http://schemas.microsoft.com/office/powerpoint/2010/main" val="4733015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4"/>
          <p:cNvSpPr txBox="1"/>
          <p:nvPr/>
        </p:nvSpPr>
        <p:spPr>
          <a:xfrm>
            <a:off x="135467" y="6396006"/>
            <a:ext cx="6595533" cy="1938992"/>
          </a:xfrm>
          <a:prstGeom prst="rect">
            <a:avLst/>
          </a:prstGeom>
          <a:noFill/>
        </p:spPr>
        <p:txBody>
          <a:bodyPr wrap="square" rtlCol="0">
            <a:spAutoFit/>
          </a:bodyPr>
          <a:lstStyle/>
          <a:p>
            <a:r>
              <a:rPr lang="en-US" altLang="ja-JP" sz="1200" b="1" dirty="0" smtClean="0">
                <a:latin typeface="Times New Roman"/>
                <a:cs typeface="Times New Roman"/>
              </a:rPr>
              <a:t>Figure S11. </a:t>
            </a:r>
            <a:r>
              <a:rPr lang="en-US" altLang="ja-JP" sz="1200" dirty="0" smtClean="0">
                <a:latin typeface="Times New Roman"/>
                <a:cs typeface="Times New Roman"/>
              </a:rPr>
              <a:t>Identification of scaffolds shared between </a:t>
            </a:r>
            <a:r>
              <a:rPr lang="en-US" altLang="ja-JP" sz="1200" dirty="0">
                <a:latin typeface="Times New Roman"/>
                <a:cs typeface="Times New Roman"/>
              </a:rPr>
              <a:t>linkage groups (LGs) </a:t>
            </a:r>
            <a:r>
              <a:rPr lang="en-US" altLang="ja-JP" sz="1200" dirty="0" smtClean="0">
                <a:latin typeface="Times New Roman"/>
                <a:cs typeface="Times New Roman"/>
              </a:rPr>
              <a:t>of P1- and P2-Maps were used for combining the two maps. P1- and P2-Maps contained 21 and 23 LGs, respectively. Numbers with a green background refer to the number of scaffolds shared between the P1- and P2-Map LGs shown in the first column and top row, respectively. The numbers correspond to the scaffolds, shown in green, on the pseudo-chromosomes (named according to the designation of P1 LGs) provided in </a:t>
            </a:r>
            <a:r>
              <a:rPr lang="en-US" altLang="ja-JP" sz="1200" b="1" dirty="0" smtClean="0">
                <a:latin typeface="Times New Roman"/>
                <a:cs typeface="Times New Roman"/>
              </a:rPr>
              <a:t>Fig. 2</a:t>
            </a:r>
            <a:r>
              <a:rPr lang="en-US" altLang="ja-JP" sz="1200" dirty="0" smtClean="0">
                <a:latin typeface="Times New Roman"/>
                <a:cs typeface="Times New Roman"/>
              </a:rPr>
              <a:t> of the main text. Numbers in purple background refer scaffolds that could not be assigned unequivocally to a given pseudo-chromosome. Such scaffolds were assigned to </a:t>
            </a:r>
            <a:r>
              <a:rPr lang="en-US" altLang="ja-JP" sz="1200" dirty="0">
                <a:latin typeface="Times New Roman"/>
                <a:cs typeface="Times New Roman"/>
              </a:rPr>
              <a:t>two pseudo-</a:t>
            </a:r>
            <a:r>
              <a:rPr lang="en-US" altLang="ja-JP" sz="1200" dirty="0" smtClean="0">
                <a:latin typeface="Times New Roman"/>
                <a:cs typeface="Times New Roman"/>
              </a:rPr>
              <a:t>chromosomes, and were therefore designated as redundant.  For instance, the single scaffold that was shared between P1-LG1 and P2-LG1, was assigned </a:t>
            </a:r>
            <a:r>
              <a:rPr lang="en-US" altLang="ja-JP" sz="1200" dirty="0">
                <a:latin typeface="Times New Roman"/>
                <a:cs typeface="Times New Roman"/>
              </a:rPr>
              <a:t>to both </a:t>
            </a:r>
            <a:r>
              <a:rPr lang="en-US" altLang="ja-JP" sz="1200" dirty="0" smtClean="0">
                <a:latin typeface="Times New Roman"/>
                <a:cs typeface="Times New Roman"/>
              </a:rPr>
              <a:t>the pseudo</a:t>
            </a:r>
            <a:r>
              <a:rPr lang="en-US" altLang="ja-JP" sz="1200" dirty="0">
                <a:latin typeface="Times New Roman"/>
                <a:cs typeface="Times New Roman"/>
              </a:rPr>
              <a:t>-</a:t>
            </a:r>
            <a:r>
              <a:rPr lang="en-US" altLang="ja-JP" sz="1200" dirty="0" smtClean="0">
                <a:latin typeface="Times New Roman"/>
                <a:cs typeface="Times New Roman"/>
              </a:rPr>
              <a:t>chromosomes 1 (P1-LG1_P2-LG18) and 13 (P1-LG13_P2-LG1) (see </a:t>
            </a:r>
            <a:r>
              <a:rPr lang="en-US" altLang="ja-JP" sz="1200" b="1" dirty="0" smtClean="0">
                <a:latin typeface="Times New Roman"/>
                <a:cs typeface="Times New Roman"/>
              </a:rPr>
              <a:t>Fig. 2</a:t>
            </a:r>
            <a:r>
              <a:rPr lang="en-US" altLang="ja-JP" sz="1200" dirty="0" smtClean="0">
                <a:latin typeface="Times New Roman"/>
                <a:cs typeface="Times New Roman"/>
              </a:rPr>
              <a:t> of main document) as P1-specifc and P2-specicifc scaffold, respectively. </a:t>
            </a:r>
            <a:endParaRPr kumimoji="1" lang="en-US" altLang="ja-JP" sz="1200" dirty="0" smtClean="0">
              <a:latin typeface="Times New Roman"/>
              <a:cs typeface="Times New Roman"/>
            </a:endParaRPr>
          </a:p>
        </p:txBody>
      </p:sp>
      <p:graphicFrame>
        <p:nvGraphicFramePr>
          <p:cNvPr id="5" name="表 1"/>
          <p:cNvGraphicFramePr>
            <a:graphicFrameLocks noGrp="1"/>
          </p:cNvGraphicFramePr>
          <p:nvPr>
            <p:extLst>
              <p:ext uri="{D42A27DB-BD31-4B8C-83A1-F6EECF244321}">
                <p14:modId xmlns:p14="http://schemas.microsoft.com/office/powerpoint/2010/main" val="782514733"/>
              </p:ext>
            </p:extLst>
          </p:nvPr>
        </p:nvGraphicFramePr>
        <p:xfrm>
          <a:off x="356300" y="539563"/>
          <a:ext cx="6158800" cy="5770999"/>
        </p:xfrm>
        <a:graphic>
          <a:graphicData uri="http://schemas.openxmlformats.org/drawingml/2006/table">
            <a:tbl>
              <a:tblPr/>
              <a:tblGrid>
                <a:gridCol w="246352"/>
                <a:gridCol w="246352"/>
                <a:gridCol w="246352"/>
                <a:gridCol w="246352"/>
                <a:gridCol w="246352"/>
                <a:gridCol w="246352"/>
                <a:gridCol w="246352"/>
                <a:gridCol w="246352"/>
                <a:gridCol w="246352"/>
                <a:gridCol w="246352"/>
                <a:gridCol w="246352"/>
                <a:gridCol w="246352"/>
                <a:gridCol w="246352"/>
                <a:gridCol w="246352"/>
                <a:gridCol w="246352"/>
                <a:gridCol w="246352"/>
                <a:gridCol w="246352"/>
                <a:gridCol w="246352"/>
                <a:gridCol w="246352"/>
                <a:gridCol w="246352"/>
                <a:gridCol w="246352"/>
                <a:gridCol w="246352"/>
                <a:gridCol w="246352"/>
                <a:gridCol w="246352"/>
                <a:gridCol w="246352"/>
              </a:tblGrid>
              <a:tr h="250913">
                <a:tc rowSpan="2" gridSpan="2">
                  <a:txBody>
                    <a:bodyPr/>
                    <a:lstStyle/>
                    <a:p>
                      <a:pPr algn="ctr" fontAlgn="b"/>
                      <a:r>
                        <a:rPr lang="ja-JP" altLang="en-US" sz="900" b="0" i="0" u="none" strike="noStrike" dirty="0">
                          <a:solidFill>
                            <a:srgbClr val="000000"/>
                          </a:solidFill>
                          <a:effectLst/>
                          <a:latin typeface="Helvetica"/>
                          <a:cs typeface="Helvetica"/>
                        </a:rPr>
                        <a:t>　</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rowSpan="2" hMerge="1">
                  <a:txBody>
                    <a:bodyPr/>
                    <a:lstStyle/>
                    <a:p>
                      <a:endParaRPr kumimoji="1" lang="ja-JP" altLang="en-US"/>
                    </a:p>
                  </a:txBody>
                  <a:tcPr/>
                </a:tc>
                <a:tc gridSpan="23">
                  <a:txBody>
                    <a:bodyPr/>
                    <a:lstStyle/>
                    <a:p>
                      <a:pPr algn="ctr" fontAlgn="ctr"/>
                      <a:r>
                        <a:rPr lang="en-US" sz="900" b="0" i="0" u="none" strike="noStrike" dirty="0">
                          <a:solidFill>
                            <a:srgbClr val="000000"/>
                          </a:solidFill>
                          <a:effectLst/>
                          <a:latin typeface="Helvetica"/>
                        </a:rPr>
                        <a:t>P2 linkage group</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250913">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r>
                        <a:rPr lang="en-US" altLang="ja-JP" sz="900" b="0" i="0" u="none" strike="noStrike" dirty="0">
                          <a:solidFill>
                            <a:srgbClr val="000000"/>
                          </a:solidFill>
                          <a:effectLst/>
                          <a:latin typeface="Helvetica"/>
                          <a:cs typeface="Helvetica"/>
                        </a:rPr>
                        <a:t>1</a:t>
                      </a:r>
                    </a:p>
                  </a:txBody>
                  <a:tcPr marL="9185" marR="9185"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2</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3</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4</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5</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6</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7</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8</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9</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10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11</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12</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13</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14</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15</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16</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17</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18</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19</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20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21</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22</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23</a:t>
                      </a:r>
                    </a:p>
                  </a:txBody>
                  <a:tcPr marL="9185" marR="9185" marT="9185" marB="0" anchor="ctr">
                    <a:lnL w="6350" cap="flat" cmpd="sng" algn="ctr">
                      <a:solidFill>
                        <a:srgbClr val="000000"/>
                      </a:solidFill>
                      <a:prstDash val="dot"/>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250913">
                <a:tc rowSpan="21">
                  <a:txBody>
                    <a:bodyPr/>
                    <a:lstStyle/>
                    <a:p>
                      <a:pPr algn="ctr" fontAlgn="ctr"/>
                      <a:r>
                        <a:rPr lang="en-US" sz="900" b="0" i="0" u="none" strike="noStrike" dirty="0">
                          <a:solidFill>
                            <a:srgbClr val="000000"/>
                          </a:solidFill>
                          <a:effectLst/>
                          <a:latin typeface="ＭＳ Ｐゴシック"/>
                        </a:rPr>
                        <a:t>P1 linkage group</a:t>
                      </a:r>
                    </a:p>
                  </a:txBody>
                  <a:tcPr marL="9185" marR="9185" marT="9185" marB="0" vert="vert27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1</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1</a:t>
                      </a:r>
                    </a:p>
                  </a:txBody>
                  <a:tcPr marL="9185" marR="9185" marT="9185" marB="0" anchor="ctr">
                    <a:lnL w="9525"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9F6CFF"/>
                    </a:solidFill>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4</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009001"/>
                    </a:solidFill>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r>
              <a:tr h="250913">
                <a:tc vMerge="1">
                  <a:txBody>
                    <a:bodyPr/>
                    <a:lstStyle/>
                    <a:p>
                      <a:endParaRPr kumimoji="1" lang="ja-JP" altLang="en-US"/>
                    </a:p>
                  </a:txBody>
                  <a:tcPr/>
                </a:tc>
                <a:tc>
                  <a:txBody>
                    <a:bodyPr/>
                    <a:lstStyle/>
                    <a:p>
                      <a:pPr algn="ctr" fontAlgn="ctr"/>
                      <a:r>
                        <a:rPr lang="en-US" altLang="ja-JP" sz="900" b="0" i="0" u="none" strike="noStrike" dirty="0">
                          <a:solidFill>
                            <a:srgbClr val="000000"/>
                          </a:solidFill>
                          <a:effectLst/>
                          <a:latin typeface="Helvetica"/>
                          <a:cs typeface="Helvetica"/>
                        </a:rPr>
                        <a:t>2</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9525"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17</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009001"/>
                    </a:solidFill>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0913">
                <a:tc vMerge="1">
                  <a:txBody>
                    <a:bodyPr/>
                    <a:lstStyle/>
                    <a:p>
                      <a:endParaRPr kumimoji="1" lang="ja-JP" altLang="en-US"/>
                    </a:p>
                  </a:txBody>
                  <a:tcPr/>
                </a:tc>
                <a:tc>
                  <a:txBody>
                    <a:bodyPr/>
                    <a:lstStyle/>
                    <a:p>
                      <a:pPr algn="ctr" fontAlgn="ctr"/>
                      <a:r>
                        <a:rPr lang="en-US" altLang="ja-JP" sz="900" b="0" i="0" u="none" strike="noStrike">
                          <a:solidFill>
                            <a:srgbClr val="000000"/>
                          </a:solidFill>
                          <a:effectLst/>
                          <a:latin typeface="Helvetica"/>
                          <a:cs typeface="Helvetica"/>
                        </a:rPr>
                        <a:t>3</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9525"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9</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009001"/>
                    </a:solidFill>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0913">
                <a:tc vMerge="1">
                  <a:txBody>
                    <a:bodyPr/>
                    <a:lstStyle/>
                    <a:p>
                      <a:endParaRPr kumimoji="1" lang="ja-JP" altLang="en-US"/>
                    </a:p>
                  </a:txBody>
                  <a:tcPr/>
                </a:tc>
                <a:tc>
                  <a:txBody>
                    <a:bodyPr/>
                    <a:lstStyle/>
                    <a:p>
                      <a:pPr algn="ctr" fontAlgn="ctr"/>
                      <a:r>
                        <a:rPr lang="en-US" altLang="ja-JP" sz="900" b="0" i="0" u="none" strike="noStrike">
                          <a:solidFill>
                            <a:srgbClr val="000000"/>
                          </a:solidFill>
                          <a:effectLst/>
                          <a:latin typeface="Helvetica"/>
                          <a:cs typeface="Helvetica"/>
                        </a:rPr>
                        <a:t>4</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9525"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12</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009001"/>
                    </a:solidFill>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0913">
                <a:tc vMerge="1">
                  <a:txBody>
                    <a:bodyPr/>
                    <a:lstStyle/>
                    <a:p>
                      <a:endParaRPr kumimoji="1" lang="ja-JP" altLang="en-US"/>
                    </a:p>
                  </a:txBody>
                  <a:tcPr/>
                </a:tc>
                <a:tc>
                  <a:txBody>
                    <a:bodyPr/>
                    <a:lstStyle/>
                    <a:p>
                      <a:pPr algn="ctr" fontAlgn="ctr"/>
                      <a:r>
                        <a:rPr lang="en-US" altLang="ja-JP" sz="900" b="0" i="0" u="none" strike="noStrike">
                          <a:solidFill>
                            <a:srgbClr val="000000"/>
                          </a:solidFill>
                          <a:effectLst/>
                          <a:latin typeface="Helvetica"/>
                          <a:cs typeface="Helvetica"/>
                        </a:rPr>
                        <a:t>5</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9525"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12</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009001"/>
                    </a:solidFill>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0913">
                <a:tc vMerge="1">
                  <a:txBody>
                    <a:bodyPr/>
                    <a:lstStyle/>
                    <a:p>
                      <a:endParaRPr kumimoji="1" lang="ja-JP" altLang="en-US"/>
                    </a:p>
                  </a:txBody>
                  <a:tcPr/>
                </a:tc>
                <a:tc>
                  <a:txBody>
                    <a:bodyPr/>
                    <a:lstStyle/>
                    <a:p>
                      <a:pPr algn="ctr" fontAlgn="ctr"/>
                      <a:r>
                        <a:rPr lang="en-US" altLang="ja-JP" sz="900" b="0" i="0" u="none" strike="noStrike">
                          <a:solidFill>
                            <a:srgbClr val="000000"/>
                          </a:solidFill>
                          <a:effectLst/>
                          <a:latin typeface="Helvetica"/>
                          <a:cs typeface="Helvetica"/>
                        </a:rPr>
                        <a:t>6</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9525"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13</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009001"/>
                    </a:solidFill>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0913">
                <a:tc vMerge="1">
                  <a:txBody>
                    <a:bodyPr/>
                    <a:lstStyle/>
                    <a:p>
                      <a:endParaRPr kumimoji="1" lang="ja-JP" altLang="en-US"/>
                    </a:p>
                  </a:txBody>
                  <a:tcPr/>
                </a:tc>
                <a:tc>
                  <a:txBody>
                    <a:bodyPr/>
                    <a:lstStyle/>
                    <a:p>
                      <a:pPr algn="ctr" fontAlgn="ctr"/>
                      <a:r>
                        <a:rPr lang="en-US" altLang="ja-JP" sz="900" b="0" i="0" u="none" strike="noStrike">
                          <a:solidFill>
                            <a:srgbClr val="000000"/>
                          </a:solidFill>
                          <a:effectLst/>
                          <a:latin typeface="Helvetica"/>
                          <a:cs typeface="Helvetica"/>
                        </a:rPr>
                        <a:t>7</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9525"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4</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009001"/>
                    </a:solidFill>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0913">
                <a:tc vMerge="1">
                  <a:txBody>
                    <a:bodyPr/>
                    <a:lstStyle/>
                    <a:p>
                      <a:endParaRPr kumimoji="1" lang="ja-JP" altLang="en-US"/>
                    </a:p>
                  </a:txBody>
                  <a:tcPr/>
                </a:tc>
                <a:tc>
                  <a:txBody>
                    <a:bodyPr/>
                    <a:lstStyle/>
                    <a:p>
                      <a:pPr algn="ctr" fontAlgn="ctr"/>
                      <a:r>
                        <a:rPr lang="en-US" altLang="ja-JP" sz="900" b="0" i="0" u="none" strike="noStrike" dirty="0">
                          <a:solidFill>
                            <a:srgbClr val="000000"/>
                          </a:solidFill>
                          <a:effectLst/>
                          <a:latin typeface="Helvetica"/>
                          <a:cs typeface="Helvetica"/>
                        </a:rPr>
                        <a:t>8</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9525"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11</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009001"/>
                    </a:solidFill>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0913">
                <a:tc vMerge="1">
                  <a:txBody>
                    <a:bodyPr/>
                    <a:lstStyle/>
                    <a:p>
                      <a:endParaRPr kumimoji="1" lang="ja-JP" altLang="en-US"/>
                    </a:p>
                  </a:txBody>
                  <a:tcPr/>
                </a:tc>
                <a:tc>
                  <a:txBody>
                    <a:bodyPr/>
                    <a:lstStyle/>
                    <a:p>
                      <a:pPr algn="ctr" fontAlgn="ctr"/>
                      <a:r>
                        <a:rPr lang="en-US" altLang="ja-JP" sz="900" b="0" i="0" u="none" strike="noStrike">
                          <a:solidFill>
                            <a:srgbClr val="000000"/>
                          </a:solidFill>
                          <a:effectLst/>
                          <a:latin typeface="Helvetica"/>
                          <a:cs typeface="Helvetica"/>
                        </a:rPr>
                        <a:t>9</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9525"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10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009001"/>
                    </a:solidFill>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0913">
                <a:tc vMerge="1">
                  <a:txBody>
                    <a:bodyPr/>
                    <a:lstStyle/>
                    <a:p>
                      <a:endParaRPr kumimoji="1" lang="ja-JP" altLang="en-US"/>
                    </a:p>
                  </a:txBody>
                  <a:tcPr/>
                </a:tc>
                <a:tc>
                  <a:txBody>
                    <a:bodyPr/>
                    <a:lstStyle/>
                    <a:p>
                      <a:pPr algn="ctr" fontAlgn="ctr"/>
                      <a:r>
                        <a:rPr lang="en-US" altLang="ja-JP" sz="900" b="0" i="0" u="none" strike="noStrike">
                          <a:solidFill>
                            <a:srgbClr val="000000"/>
                          </a:solidFill>
                          <a:effectLst/>
                          <a:latin typeface="Helvetica"/>
                          <a:cs typeface="Helvetica"/>
                        </a:rPr>
                        <a:t>10</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9525"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2</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009001"/>
                    </a:solidFill>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0913">
                <a:tc vMerge="1">
                  <a:txBody>
                    <a:bodyPr/>
                    <a:lstStyle/>
                    <a:p>
                      <a:endParaRPr kumimoji="1" lang="ja-JP" altLang="en-US"/>
                    </a:p>
                  </a:txBody>
                  <a:tcPr/>
                </a:tc>
                <a:tc>
                  <a:txBody>
                    <a:bodyPr/>
                    <a:lstStyle/>
                    <a:p>
                      <a:pPr algn="ctr" fontAlgn="ctr"/>
                      <a:r>
                        <a:rPr lang="en-US" altLang="ja-JP" sz="900" b="0" i="0" u="none" strike="noStrike" dirty="0">
                          <a:solidFill>
                            <a:srgbClr val="000000"/>
                          </a:solidFill>
                          <a:effectLst/>
                          <a:latin typeface="Helvetica"/>
                          <a:cs typeface="Helvetica"/>
                        </a:rPr>
                        <a:t>11</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9525"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12</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009001"/>
                    </a:solidFill>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0913">
                <a:tc vMerge="1">
                  <a:txBody>
                    <a:bodyPr/>
                    <a:lstStyle/>
                    <a:p>
                      <a:endParaRPr kumimoji="1" lang="ja-JP" altLang="en-US"/>
                    </a:p>
                  </a:txBody>
                  <a:tcPr/>
                </a:tc>
                <a:tc>
                  <a:txBody>
                    <a:bodyPr/>
                    <a:lstStyle/>
                    <a:p>
                      <a:pPr algn="ctr" fontAlgn="ctr"/>
                      <a:r>
                        <a:rPr lang="en-US" altLang="ja-JP" sz="900" b="0" i="0" u="none" strike="noStrike">
                          <a:solidFill>
                            <a:srgbClr val="000000"/>
                          </a:solidFill>
                          <a:effectLst/>
                          <a:latin typeface="Helvetica"/>
                          <a:cs typeface="Helvetica"/>
                        </a:rPr>
                        <a:t>12</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9525"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1</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9F6CFF"/>
                    </a:solidFill>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2</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9F6CFF"/>
                    </a:solidFill>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3</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009001"/>
                    </a:solidFill>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0913">
                <a:tc vMerge="1">
                  <a:txBody>
                    <a:bodyPr/>
                    <a:lstStyle/>
                    <a:p>
                      <a:endParaRPr kumimoji="1" lang="ja-JP" altLang="en-US"/>
                    </a:p>
                  </a:txBody>
                  <a:tcPr/>
                </a:tc>
                <a:tc>
                  <a:txBody>
                    <a:bodyPr/>
                    <a:lstStyle/>
                    <a:p>
                      <a:pPr algn="ctr" fontAlgn="ctr"/>
                      <a:r>
                        <a:rPr lang="en-US" altLang="ja-JP" sz="900" b="0" i="0" u="none" strike="noStrike">
                          <a:solidFill>
                            <a:srgbClr val="000000"/>
                          </a:solidFill>
                          <a:effectLst/>
                          <a:latin typeface="Helvetica"/>
                          <a:cs typeface="Helvetica"/>
                        </a:rPr>
                        <a:t>13</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8</a:t>
                      </a:r>
                    </a:p>
                  </a:txBody>
                  <a:tcPr marL="9185" marR="9185" marT="9185" marB="0" anchor="ctr">
                    <a:lnL w="9525"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009001"/>
                    </a:solidFill>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0913">
                <a:tc vMerge="1">
                  <a:txBody>
                    <a:bodyPr/>
                    <a:lstStyle/>
                    <a:p>
                      <a:endParaRPr kumimoji="1" lang="ja-JP" altLang="en-US"/>
                    </a:p>
                  </a:txBody>
                  <a:tcPr/>
                </a:tc>
                <a:tc>
                  <a:txBody>
                    <a:bodyPr/>
                    <a:lstStyle/>
                    <a:p>
                      <a:pPr algn="ctr" fontAlgn="ctr"/>
                      <a:r>
                        <a:rPr lang="en-US" altLang="ja-JP" sz="900" b="0" i="0" u="none" strike="noStrike" dirty="0">
                          <a:solidFill>
                            <a:srgbClr val="000000"/>
                          </a:solidFill>
                          <a:effectLst/>
                          <a:latin typeface="Helvetica"/>
                          <a:cs typeface="Helvetica"/>
                        </a:rPr>
                        <a:t>14</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9525"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8</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009001"/>
                    </a:solidFill>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0913">
                <a:tc vMerge="1">
                  <a:txBody>
                    <a:bodyPr/>
                    <a:lstStyle/>
                    <a:p>
                      <a:endParaRPr kumimoji="1" lang="ja-JP" altLang="en-US"/>
                    </a:p>
                  </a:txBody>
                  <a:tcPr/>
                </a:tc>
                <a:tc>
                  <a:txBody>
                    <a:bodyPr/>
                    <a:lstStyle/>
                    <a:p>
                      <a:pPr algn="ctr" fontAlgn="ctr"/>
                      <a:r>
                        <a:rPr lang="en-US" altLang="ja-JP" sz="900" b="0" i="0" u="none" strike="noStrike">
                          <a:solidFill>
                            <a:srgbClr val="000000"/>
                          </a:solidFill>
                          <a:effectLst/>
                          <a:latin typeface="Helvetica"/>
                          <a:cs typeface="Helvetica"/>
                        </a:rPr>
                        <a:t>15</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9525"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4</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009001"/>
                    </a:solidFill>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0913">
                <a:tc vMerge="1">
                  <a:txBody>
                    <a:bodyPr/>
                    <a:lstStyle/>
                    <a:p>
                      <a:endParaRPr kumimoji="1" lang="ja-JP" altLang="en-US"/>
                    </a:p>
                  </a:txBody>
                  <a:tcPr/>
                </a:tc>
                <a:tc>
                  <a:txBody>
                    <a:bodyPr/>
                    <a:lstStyle/>
                    <a:p>
                      <a:pPr algn="ctr" fontAlgn="ctr"/>
                      <a:r>
                        <a:rPr lang="en-US" altLang="ja-JP" sz="900" b="0" i="0" u="none" strike="noStrike">
                          <a:solidFill>
                            <a:srgbClr val="000000"/>
                          </a:solidFill>
                          <a:effectLst/>
                          <a:latin typeface="Helvetica"/>
                          <a:cs typeface="Helvetica"/>
                        </a:rPr>
                        <a:t>16</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9525"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5</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009001"/>
                    </a:solidFill>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0913">
                <a:tc vMerge="1">
                  <a:txBody>
                    <a:bodyPr/>
                    <a:lstStyle/>
                    <a:p>
                      <a:endParaRPr kumimoji="1" lang="ja-JP" altLang="en-US"/>
                    </a:p>
                  </a:txBody>
                  <a:tcPr/>
                </a:tc>
                <a:tc>
                  <a:txBody>
                    <a:bodyPr/>
                    <a:lstStyle/>
                    <a:p>
                      <a:pPr algn="ctr" fontAlgn="ctr"/>
                      <a:r>
                        <a:rPr lang="en-US" altLang="ja-JP" sz="900" b="0" i="0" u="none" strike="noStrike" dirty="0">
                          <a:solidFill>
                            <a:srgbClr val="000000"/>
                          </a:solidFill>
                          <a:effectLst/>
                          <a:latin typeface="Helvetica"/>
                          <a:cs typeface="Helvetica"/>
                        </a:rPr>
                        <a:t>17</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9525"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7</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009001"/>
                    </a:solidFill>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0913">
                <a:tc vMerge="1">
                  <a:txBody>
                    <a:bodyPr/>
                    <a:lstStyle/>
                    <a:p>
                      <a:endParaRPr kumimoji="1" lang="ja-JP" altLang="en-US"/>
                    </a:p>
                  </a:txBody>
                  <a:tcPr/>
                </a:tc>
                <a:tc>
                  <a:txBody>
                    <a:bodyPr/>
                    <a:lstStyle/>
                    <a:p>
                      <a:pPr algn="ctr" fontAlgn="ctr"/>
                      <a:r>
                        <a:rPr lang="en-US" altLang="ja-JP" sz="900" b="0" i="0" u="none" strike="noStrike" dirty="0">
                          <a:solidFill>
                            <a:srgbClr val="000000"/>
                          </a:solidFill>
                          <a:effectLst/>
                          <a:latin typeface="Helvetica"/>
                          <a:cs typeface="Helvetica"/>
                        </a:rPr>
                        <a:t>18</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9525"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3</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009001"/>
                    </a:solidFill>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0913">
                <a:tc vMerge="1">
                  <a:txBody>
                    <a:bodyPr/>
                    <a:lstStyle/>
                    <a:p>
                      <a:endParaRPr kumimoji="1" lang="ja-JP" altLang="en-US"/>
                    </a:p>
                  </a:txBody>
                  <a:tcPr/>
                </a:tc>
                <a:tc>
                  <a:txBody>
                    <a:bodyPr/>
                    <a:lstStyle/>
                    <a:p>
                      <a:pPr algn="ctr" fontAlgn="ctr"/>
                      <a:r>
                        <a:rPr lang="en-US" altLang="ja-JP" sz="900" b="0" i="0" u="none" strike="noStrike" dirty="0">
                          <a:solidFill>
                            <a:srgbClr val="000000"/>
                          </a:solidFill>
                          <a:effectLst/>
                          <a:latin typeface="Helvetica"/>
                          <a:cs typeface="Helvetica"/>
                        </a:rPr>
                        <a:t>19</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9525"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1</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009001"/>
                    </a:solidFill>
                  </a:tcPr>
                </a:tc>
              </a:tr>
              <a:tr h="250913">
                <a:tc vMerge="1">
                  <a:txBody>
                    <a:bodyPr/>
                    <a:lstStyle/>
                    <a:p>
                      <a:endParaRPr kumimoji="1" lang="ja-JP" altLang="en-US"/>
                    </a:p>
                  </a:txBody>
                  <a:tcPr/>
                </a:tc>
                <a:tc>
                  <a:txBody>
                    <a:bodyPr/>
                    <a:lstStyle/>
                    <a:p>
                      <a:pPr algn="ctr" fontAlgn="ctr"/>
                      <a:r>
                        <a:rPr lang="en-US" altLang="ja-JP" sz="900" b="0" i="0" u="none" strike="noStrike" dirty="0">
                          <a:solidFill>
                            <a:srgbClr val="000000"/>
                          </a:solidFill>
                          <a:effectLst/>
                          <a:latin typeface="Helvetica"/>
                          <a:cs typeface="Helvetica"/>
                        </a:rPr>
                        <a:t>20</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9525"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1</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009001"/>
                    </a:solidFill>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0913">
                <a:tc vMerge="1">
                  <a:txBody>
                    <a:bodyPr/>
                    <a:lstStyle/>
                    <a:p>
                      <a:endParaRPr kumimoji="1" lang="ja-JP" altLang="en-US"/>
                    </a:p>
                  </a:txBody>
                  <a:tcPr/>
                </a:tc>
                <a:tc>
                  <a:txBody>
                    <a:bodyPr/>
                    <a:lstStyle/>
                    <a:p>
                      <a:pPr algn="ctr" fontAlgn="ctr"/>
                      <a:r>
                        <a:rPr lang="en-US" altLang="ja-JP" sz="900" b="0" i="0" u="none" strike="noStrike" dirty="0">
                          <a:solidFill>
                            <a:srgbClr val="000000"/>
                          </a:solidFill>
                          <a:effectLst/>
                          <a:latin typeface="Helvetica"/>
                          <a:cs typeface="Helvetica"/>
                        </a:rPr>
                        <a:t>21</a:t>
                      </a:r>
                    </a:p>
                  </a:txBody>
                  <a:tcPr marL="9185" marR="9185" marT="9185"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9525"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2</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009001"/>
                    </a:solidFill>
                  </a:tcPr>
                </a:tc>
                <a:tc>
                  <a:txBody>
                    <a:bodyPr/>
                    <a:lstStyle/>
                    <a:p>
                      <a:pPr algn="ctr" fontAlgn="ctr"/>
                      <a:r>
                        <a:rPr lang="en-US" altLang="ja-JP" sz="900" b="0" i="0" u="none" strike="noStrike" dirty="0">
                          <a:solidFill>
                            <a:srgbClr val="000000"/>
                          </a:solidFill>
                          <a:effectLst/>
                          <a:latin typeface="Helvetica"/>
                          <a:cs typeface="Helvetica"/>
                        </a:rPr>
                        <a:t>0</a:t>
                      </a:r>
                    </a:p>
                  </a:txBody>
                  <a:tcPr marL="12700" marR="12700" marT="1270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900" b="0" i="0" u="none" strike="noStrike" dirty="0">
                          <a:solidFill>
                            <a:srgbClr val="000000"/>
                          </a:solidFill>
                          <a:effectLst/>
                          <a:latin typeface="Helvetica"/>
                          <a:cs typeface="Helvetica"/>
                        </a:rPr>
                        <a:t>0</a:t>
                      </a:r>
                    </a:p>
                  </a:txBody>
                  <a:tcPr marL="9185" marR="9185" marT="918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059462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51"/>
          <p:cNvSpPr txBox="1">
            <a:spLocks noChangeArrowheads="1"/>
          </p:cNvSpPr>
          <p:nvPr/>
        </p:nvSpPr>
        <p:spPr bwMode="auto">
          <a:xfrm>
            <a:off x="143466" y="7444770"/>
            <a:ext cx="6605760" cy="1200329"/>
          </a:xfrm>
          <a:prstGeom prst="rect">
            <a:avLst/>
          </a:prstGeom>
          <a:noFill/>
          <a:ln w="9525">
            <a:noFill/>
            <a:miter lim="800000"/>
            <a:headEnd/>
            <a:tailEnd/>
          </a:ln>
        </p:spPr>
        <p:txBody>
          <a:bodyPr wrap="square">
            <a:prstTxWarp prst="textNoShape">
              <a:avLst/>
            </a:prstTxWarp>
            <a:spAutoFit/>
          </a:bodyPr>
          <a:lstStyle/>
          <a:p>
            <a:r>
              <a:rPr lang="en-US" altLang="ja-JP" sz="1200" b="1" dirty="0" smtClean="0">
                <a:latin typeface="Times New Roman"/>
                <a:cs typeface="Times New Roman"/>
              </a:rPr>
              <a:t>Figure S12. </a:t>
            </a:r>
            <a:r>
              <a:rPr lang="en-US" altLang="ja-JP" sz="1200" dirty="0" smtClean="0">
                <a:latin typeface="Times New Roman"/>
                <a:ea typeface="Helvetica CY" pitchFamily="-1" charset="-52"/>
                <a:cs typeface="Times New Roman"/>
              </a:rPr>
              <a:t>A </a:t>
            </a:r>
            <a:r>
              <a:rPr lang="en-US" altLang="ja-JP" sz="1200" dirty="0">
                <a:latin typeface="Times New Roman"/>
                <a:ea typeface="Helvetica CY" pitchFamily="-1" charset="-52"/>
                <a:cs typeface="Times New Roman"/>
              </a:rPr>
              <a:t>schematic diagram </a:t>
            </a:r>
            <a:r>
              <a:rPr lang="en-US" altLang="ja-JP" sz="1200" dirty="0" smtClean="0">
                <a:latin typeface="Times New Roman"/>
                <a:ea typeface="Helvetica CY" pitchFamily="-1" charset="-52"/>
                <a:cs typeface="Times New Roman"/>
              </a:rPr>
              <a:t>for developing the physical map of </a:t>
            </a:r>
            <a:r>
              <a:rPr lang="en-US" altLang="ja-JP" sz="1200" i="1" dirty="0" smtClean="0">
                <a:latin typeface="Times New Roman"/>
                <a:ea typeface="Helvetica CY" pitchFamily="-1" charset="-52"/>
                <a:cs typeface="Times New Roman"/>
              </a:rPr>
              <a:t>D. </a:t>
            </a:r>
            <a:r>
              <a:rPr lang="en-US" altLang="ja-JP" sz="1200" i="1" dirty="0" err="1" smtClean="0">
                <a:latin typeface="Times New Roman"/>
                <a:ea typeface="Helvetica CY" pitchFamily="-1" charset="-52"/>
                <a:cs typeface="Times New Roman"/>
              </a:rPr>
              <a:t>rotundata</a:t>
            </a:r>
            <a:r>
              <a:rPr lang="en-US" altLang="ja-JP" sz="1200" dirty="0" smtClean="0">
                <a:latin typeface="Times New Roman"/>
                <a:ea typeface="Helvetica CY" pitchFamily="-1" charset="-52"/>
                <a:cs typeface="Times New Roman"/>
              </a:rPr>
              <a:t>.  Scaffolds were anchored onto P1- and P2-Maps using RAD-tag sequences, and the two maps were combined using shared scaffolds (shown in green) between the two Maps</a:t>
            </a:r>
            <a:r>
              <a:rPr lang="en-US" altLang="ja-JP" sz="1200" dirty="0">
                <a:latin typeface="Times New Roman"/>
                <a:ea typeface="Helvetica CY" pitchFamily="-1" charset="-52"/>
                <a:cs typeface="Times New Roman"/>
              </a:rPr>
              <a:t>. P1- and P2-heterozygous markers are shown in red and blue, </a:t>
            </a:r>
            <a:r>
              <a:rPr lang="en-US" altLang="ja-JP" sz="1200" dirty="0" smtClean="0">
                <a:latin typeface="Times New Roman"/>
                <a:ea typeface="Helvetica CY" pitchFamily="-1" charset="-52"/>
                <a:cs typeface="Times New Roman"/>
              </a:rPr>
              <a:t>respectively. P1 and P2 Map specific scaffolds were ordered according to their position on their respective linkage maps. If the order could not be decided because of a similar order of scaffolds on both maps, the order in P1 map was adopted. </a:t>
            </a:r>
            <a:endParaRPr lang="ja-JP" altLang="en-US" sz="1200" dirty="0">
              <a:latin typeface="Times New Roman"/>
              <a:ea typeface="Helvetica CY" pitchFamily="-1" charset="-52"/>
              <a:cs typeface="Times New Roman"/>
            </a:endParaRPr>
          </a:p>
        </p:txBody>
      </p:sp>
      <p:grpSp>
        <p:nvGrpSpPr>
          <p:cNvPr id="3" name="Group 2"/>
          <p:cNvGrpSpPr>
            <a:grpSpLocks noChangeAspect="1"/>
          </p:cNvGrpSpPr>
          <p:nvPr/>
        </p:nvGrpSpPr>
        <p:grpSpPr>
          <a:xfrm>
            <a:off x="716401" y="287644"/>
            <a:ext cx="5333376" cy="7020660"/>
            <a:chOff x="185687" y="88697"/>
            <a:chExt cx="6195641" cy="8155711"/>
          </a:xfrm>
        </p:grpSpPr>
        <p:cxnSp>
          <p:nvCxnSpPr>
            <p:cNvPr id="4" name="直線矢印コネクタ 106"/>
            <p:cNvCxnSpPr/>
            <p:nvPr/>
          </p:nvCxnSpPr>
          <p:spPr bwMode="auto">
            <a:xfrm flipV="1">
              <a:off x="1091979" y="8081836"/>
              <a:ext cx="3330376" cy="6373"/>
            </a:xfrm>
            <a:prstGeom prst="straightConnector1">
              <a:avLst/>
            </a:prstGeom>
            <a:ln w="38100" cmpd="sng">
              <a:solidFill>
                <a:schemeClr val="tx1"/>
              </a:solidFill>
              <a:tailEnd type="none" w="med" len="sm"/>
            </a:ln>
            <a:effectLst/>
          </p:spPr>
          <p:style>
            <a:lnRef idx="2">
              <a:schemeClr val="accent1"/>
            </a:lnRef>
            <a:fillRef idx="0">
              <a:schemeClr val="accent1"/>
            </a:fillRef>
            <a:effectRef idx="1">
              <a:schemeClr val="accent1"/>
            </a:effectRef>
            <a:fontRef idx="minor">
              <a:schemeClr val="tx1"/>
            </a:fontRef>
          </p:style>
        </p:cxnSp>
        <p:cxnSp>
          <p:nvCxnSpPr>
            <p:cNvPr id="5" name="直線矢印コネクタ 35"/>
            <p:cNvCxnSpPr>
              <a:stCxn id="8" idx="3"/>
              <a:endCxn id="10" idx="3"/>
            </p:cNvCxnSpPr>
            <p:nvPr/>
          </p:nvCxnSpPr>
          <p:spPr bwMode="auto">
            <a:xfrm flipV="1">
              <a:off x="749426" y="1061625"/>
              <a:ext cx="3330376" cy="6373"/>
            </a:xfrm>
            <a:prstGeom prst="straightConnector1">
              <a:avLst/>
            </a:prstGeom>
            <a:ln w="38100" cmpd="sng">
              <a:solidFill>
                <a:schemeClr val="tx1"/>
              </a:solidFill>
              <a:tailEnd type="none" w="med" len="sm"/>
            </a:ln>
            <a:effectLst/>
          </p:spPr>
          <p:style>
            <a:lnRef idx="2">
              <a:schemeClr val="accent1"/>
            </a:lnRef>
            <a:fillRef idx="0">
              <a:schemeClr val="accent1"/>
            </a:fillRef>
            <a:effectRef idx="1">
              <a:schemeClr val="accent1"/>
            </a:effectRef>
            <a:fontRef idx="minor">
              <a:schemeClr val="tx1"/>
            </a:fontRef>
          </p:style>
        </p:cxnSp>
        <p:sp>
          <p:nvSpPr>
            <p:cNvPr id="6" name="正方形/長方形 25"/>
            <p:cNvSpPr/>
            <p:nvPr/>
          </p:nvSpPr>
          <p:spPr>
            <a:xfrm>
              <a:off x="1595530" y="953613"/>
              <a:ext cx="36000" cy="216024"/>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7" name="正方形/長方形 26"/>
            <p:cNvSpPr/>
            <p:nvPr/>
          </p:nvSpPr>
          <p:spPr>
            <a:xfrm>
              <a:off x="3179706" y="953613"/>
              <a:ext cx="36000" cy="216024"/>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8" name="正方形/長方形 27"/>
            <p:cNvSpPr/>
            <p:nvPr/>
          </p:nvSpPr>
          <p:spPr>
            <a:xfrm>
              <a:off x="713426" y="959986"/>
              <a:ext cx="36000" cy="216024"/>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9" name="正方形/長方形 28"/>
            <p:cNvSpPr/>
            <p:nvPr/>
          </p:nvSpPr>
          <p:spPr>
            <a:xfrm>
              <a:off x="2135586" y="953613"/>
              <a:ext cx="36000" cy="216024"/>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0" name="正方形/長方形 30"/>
            <p:cNvSpPr/>
            <p:nvPr/>
          </p:nvSpPr>
          <p:spPr>
            <a:xfrm>
              <a:off x="4043802" y="953613"/>
              <a:ext cx="36000" cy="216024"/>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1" name="正方形/長方形 31"/>
            <p:cNvSpPr/>
            <p:nvPr/>
          </p:nvSpPr>
          <p:spPr>
            <a:xfrm>
              <a:off x="3077591" y="953613"/>
              <a:ext cx="36000" cy="216024"/>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cxnSp>
          <p:nvCxnSpPr>
            <p:cNvPr id="12" name="直線矢印コネクタ 32"/>
            <p:cNvCxnSpPr>
              <a:endCxn id="18" idx="3"/>
            </p:cNvCxnSpPr>
            <p:nvPr/>
          </p:nvCxnSpPr>
          <p:spPr bwMode="auto">
            <a:xfrm>
              <a:off x="694744" y="717455"/>
              <a:ext cx="3526344" cy="1494"/>
            </a:xfrm>
            <a:prstGeom prst="straightConnector1">
              <a:avLst/>
            </a:prstGeom>
            <a:ln w="38100" cmpd="sng">
              <a:solidFill>
                <a:schemeClr val="tx1"/>
              </a:solidFill>
              <a:tailEnd type="none" w="med" len="sm"/>
            </a:ln>
            <a:effectLst/>
          </p:spPr>
          <p:style>
            <a:lnRef idx="2">
              <a:schemeClr val="accent1"/>
            </a:lnRef>
            <a:fillRef idx="0">
              <a:schemeClr val="accent1"/>
            </a:fillRef>
            <a:effectRef idx="1">
              <a:schemeClr val="accent1"/>
            </a:effectRef>
            <a:fontRef idx="minor">
              <a:schemeClr val="tx1"/>
            </a:fontRef>
          </p:style>
        </p:cxnSp>
        <p:sp>
          <p:nvSpPr>
            <p:cNvPr id="13" name="正方形/長方形 6"/>
            <p:cNvSpPr/>
            <p:nvPr/>
          </p:nvSpPr>
          <p:spPr>
            <a:xfrm>
              <a:off x="1699187" y="610937"/>
              <a:ext cx="36000" cy="216024"/>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4" name="正方形/長方形 7"/>
            <p:cNvSpPr/>
            <p:nvPr/>
          </p:nvSpPr>
          <p:spPr>
            <a:xfrm>
              <a:off x="1448784" y="610937"/>
              <a:ext cx="36000" cy="216024"/>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5" name="正方形/長方形 8"/>
            <p:cNvSpPr/>
            <p:nvPr/>
          </p:nvSpPr>
          <p:spPr>
            <a:xfrm>
              <a:off x="2564904" y="610937"/>
              <a:ext cx="36000" cy="216024"/>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6" name="正方形/長方形 9"/>
            <p:cNvSpPr/>
            <p:nvPr/>
          </p:nvSpPr>
          <p:spPr>
            <a:xfrm>
              <a:off x="692696" y="610937"/>
              <a:ext cx="36000" cy="216024"/>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7" name="正方形/長方形 11"/>
            <p:cNvSpPr/>
            <p:nvPr/>
          </p:nvSpPr>
          <p:spPr>
            <a:xfrm>
              <a:off x="3537016" y="610937"/>
              <a:ext cx="36000" cy="216024"/>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8" name="正方形/長方形 12"/>
            <p:cNvSpPr/>
            <p:nvPr/>
          </p:nvSpPr>
          <p:spPr>
            <a:xfrm>
              <a:off x="4185088" y="610937"/>
              <a:ext cx="36000" cy="216024"/>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19" name="テキスト ボックス 39"/>
            <p:cNvSpPr txBox="1"/>
            <p:nvPr/>
          </p:nvSpPr>
          <p:spPr>
            <a:xfrm>
              <a:off x="261897" y="581363"/>
              <a:ext cx="502806" cy="286028"/>
            </a:xfrm>
            <a:prstGeom prst="rect">
              <a:avLst/>
            </a:prstGeom>
            <a:noFill/>
          </p:spPr>
          <p:txBody>
            <a:bodyPr wrap="square" rtlCol="0">
              <a:spAutoFit/>
            </a:bodyPr>
            <a:lstStyle/>
            <a:p>
              <a:pPr algn="ctr"/>
              <a:r>
                <a:rPr lang="cy-GB" altLang="ja-JP" sz="1000" dirty="0" smtClean="0">
                  <a:solidFill>
                    <a:srgbClr val="FF0000"/>
                  </a:solidFill>
                  <a:latin typeface="Helvetica"/>
                  <a:cs typeface="Helvetica"/>
                </a:rPr>
                <a:t>P1</a:t>
              </a:r>
              <a:endParaRPr kumimoji="1" lang="ja-JP" altLang="en-US" sz="1000" dirty="0">
                <a:solidFill>
                  <a:srgbClr val="FF0000"/>
                </a:solidFill>
                <a:latin typeface="Helvetica"/>
                <a:cs typeface="Helvetica"/>
              </a:endParaRPr>
            </a:p>
          </p:txBody>
        </p:sp>
        <p:sp>
          <p:nvSpPr>
            <p:cNvPr id="20" name="テキスト ボックス 40"/>
            <p:cNvSpPr txBox="1"/>
            <p:nvPr/>
          </p:nvSpPr>
          <p:spPr>
            <a:xfrm>
              <a:off x="261897" y="899592"/>
              <a:ext cx="502806" cy="286028"/>
            </a:xfrm>
            <a:prstGeom prst="rect">
              <a:avLst/>
            </a:prstGeom>
            <a:noFill/>
          </p:spPr>
          <p:txBody>
            <a:bodyPr wrap="square" rtlCol="0">
              <a:spAutoFit/>
            </a:bodyPr>
            <a:lstStyle/>
            <a:p>
              <a:pPr algn="ctr"/>
              <a:r>
                <a:rPr lang="cy-GB" altLang="ja-JP" sz="1000" dirty="0" smtClean="0">
                  <a:solidFill>
                    <a:srgbClr val="0000FF"/>
                  </a:solidFill>
                  <a:latin typeface="Helvetica"/>
                  <a:cs typeface="Helvetica"/>
                </a:rPr>
                <a:t>P2</a:t>
              </a:r>
              <a:endParaRPr kumimoji="1" lang="ja-JP" altLang="en-US" sz="1000" dirty="0">
                <a:solidFill>
                  <a:srgbClr val="0000FF"/>
                </a:solidFill>
                <a:latin typeface="Helvetica"/>
                <a:cs typeface="Helvetica"/>
              </a:endParaRPr>
            </a:p>
          </p:txBody>
        </p:sp>
        <p:sp>
          <p:nvSpPr>
            <p:cNvPr id="21" name="角丸四角形 41"/>
            <p:cNvSpPr/>
            <p:nvPr/>
          </p:nvSpPr>
          <p:spPr>
            <a:xfrm>
              <a:off x="381834" y="88697"/>
              <a:ext cx="5999494" cy="306839"/>
            </a:xfrm>
            <a:prstGeom prst="round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dirty="0">
                  <a:solidFill>
                    <a:srgbClr val="000000"/>
                  </a:solidFill>
                  <a:latin typeface="Helvetica"/>
                  <a:cs typeface="Helvetica"/>
                </a:rPr>
                <a:t>Developing </a:t>
              </a:r>
              <a:r>
                <a:rPr lang="en-US" altLang="ja-JP" sz="1200" dirty="0" smtClean="0">
                  <a:solidFill>
                    <a:srgbClr val="000000"/>
                  </a:solidFill>
                  <a:latin typeface="Helvetica"/>
                  <a:cs typeface="Helvetica"/>
                </a:rPr>
                <a:t>P1</a:t>
              </a:r>
              <a:r>
                <a:rPr lang="ja-JP" altLang="en-US" sz="1200" dirty="0" smtClean="0">
                  <a:solidFill>
                    <a:srgbClr val="000000"/>
                  </a:solidFill>
                  <a:latin typeface="Helvetica"/>
                  <a:cs typeface="Helvetica"/>
                </a:rPr>
                <a:t> </a:t>
              </a:r>
              <a:r>
                <a:rPr lang="en-US" altLang="ja-JP" sz="1200" dirty="0">
                  <a:solidFill>
                    <a:srgbClr val="000000"/>
                  </a:solidFill>
                  <a:latin typeface="Helvetica"/>
                  <a:cs typeface="Helvetica"/>
                </a:rPr>
                <a:t>and P2 </a:t>
              </a:r>
              <a:r>
                <a:rPr lang="en-US" altLang="ja-JP" sz="1200" dirty="0" smtClean="0">
                  <a:solidFill>
                    <a:srgbClr val="000000"/>
                  </a:solidFill>
                  <a:latin typeface="Helvetica"/>
                  <a:cs typeface="Helvetica"/>
                </a:rPr>
                <a:t>linkage maps</a:t>
              </a:r>
              <a:endParaRPr lang="ja-JP" altLang="en-US" sz="1200" dirty="0">
                <a:solidFill>
                  <a:srgbClr val="000000"/>
                </a:solidFill>
                <a:latin typeface="Helvetica"/>
                <a:cs typeface="Helvetica"/>
              </a:endParaRPr>
            </a:p>
          </p:txBody>
        </p:sp>
        <p:sp>
          <p:nvSpPr>
            <p:cNvPr id="22" name="角丸四角形 62"/>
            <p:cNvSpPr/>
            <p:nvPr/>
          </p:nvSpPr>
          <p:spPr>
            <a:xfrm>
              <a:off x="381834" y="1619672"/>
              <a:ext cx="5999494" cy="432000"/>
            </a:xfrm>
            <a:prstGeom prst="round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dirty="0" smtClean="0">
                  <a:solidFill>
                    <a:srgbClr val="000000"/>
                  </a:solidFill>
                  <a:latin typeface="Helvetica"/>
                  <a:cs typeface="Helvetica"/>
                </a:rPr>
                <a:t>Anchoring scaffolds onto the linkage maps 	</a:t>
              </a:r>
              <a:endParaRPr kumimoji="1" lang="ja-JP" altLang="en-US" sz="1200" dirty="0">
                <a:solidFill>
                  <a:srgbClr val="000000"/>
                </a:solidFill>
                <a:latin typeface="Helvetica"/>
                <a:cs typeface="Helvetica"/>
              </a:endParaRPr>
            </a:p>
          </p:txBody>
        </p:sp>
        <p:sp>
          <p:nvSpPr>
            <p:cNvPr id="23" name="正方形/長方形 64"/>
            <p:cNvSpPr/>
            <p:nvPr/>
          </p:nvSpPr>
          <p:spPr>
            <a:xfrm>
              <a:off x="665264" y="2587071"/>
              <a:ext cx="1028288" cy="216024"/>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dirty="0" smtClean="0">
                  <a:solidFill>
                    <a:schemeClr val="tx1"/>
                  </a:solidFill>
                  <a:latin typeface="Helvetica"/>
                  <a:cs typeface="Helvetica"/>
                </a:rPr>
                <a:t>Scaffold </a:t>
              </a:r>
              <a:r>
                <a:rPr lang="en-US" altLang="ja-JP" sz="1000" dirty="0">
                  <a:solidFill>
                    <a:schemeClr val="tx1"/>
                  </a:solidFill>
                  <a:latin typeface="Helvetica"/>
                  <a:cs typeface="Helvetica"/>
                </a:rPr>
                <a:t>1</a:t>
              </a:r>
              <a:r>
                <a:rPr lang="cy-GB" altLang="ja-JP" sz="1000" dirty="0" smtClean="0">
                  <a:solidFill>
                    <a:schemeClr val="tx1"/>
                  </a:solidFill>
                  <a:latin typeface="Helvetica"/>
                  <a:cs typeface="Helvetica"/>
                </a:rPr>
                <a:t>.1</a:t>
              </a:r>
              <a:endParaRPr lang="ja-JP" altLang="en-US" sz="1000" dirty="0">
                <a:solidFill>
                  <a:schemeClr val="tx1"/>
                </a:solidFill>
                <a:latin typeface="Helvetica"/>
                <a:cs typeface="Helvetica"/>
              </a:endParaRPr>
            </a:p>
          </p:txBody>
        </p:sp>
        <p:cxnSp>
          <p:nvCxnSpPr>
            <p:cNvPr id="24" name="直線矢印コネクタ 67"/>
            <p:cNvCxnSpPr>
              <a:stCxn id="27" idx="3"/>
              <a:endCxn id="29" idx="3"/>
            </p:cNvCxnSpPr>
            <p:nvPr/>
          </p:nvCxnSpPr>
          <p:spPr bwMode="auto">
            <a:xfrm flipV="1">
              <a:off x="749426" y="3023828"/>
              <a:ext cx="3330376" cy="6373"/>
            </a:xfrm>
            <a:prstGeom prst="straightConnector1">
              <a:avLst/>
            </a:prstGeom>
            <a:ln w="38100" cmpd="sng">
              <a:solidFill>
                <a:schemeClr val="tx1"/>
              </a:solidFill>
              <a:tailEnd type="none" w="med" len="sm"/>
            </a:ln>
            <a:effectLst/>
          </p:spPr>
          <p:style>
            <a:lnRef idx="2">
              <a:schemeClr val="accent1"/>
            </a:lnRef>
            <a:fillRef idx="0">
              <a:schemeClr val="accent1"/>
            </a:fillRef>
            <a:effectRef idx="1">
              <a:schemeClr val="accent1"/>
            </a:effectRef>
            <a:fontRef idx="minor">
              <a:schemeClr val="tx1"/>
            </a:fontRef>
          </p:style>
        </p:cxnSp>
        <p:sp>
          <p:nvSpPr>
            <p:cNvPr id="25" name="正方形/長方形 68"/>
            <p:cNvSpPr/>
            <p:nvPr/>
          </p:nvSpPr>
          <p:spPr>
            <a:xfrm>
              <a:off x="1595530" y="2915816"/>
              <a:ext cx="36000" cy="216024"/>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6" name="正方形/長方形 69"/>
            <p:cNvSpPr/>
            <p:nvPr/>
          </p:nvSpPr>
          <p:spPr>
            <a:xfrm>
              <a:off x="3179706" y="2915816"/>
              <a:ext cx="36000" cy="216024"/>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7" name="正方形/長方形 70"/>
            <p:cNvSpPr/>
            <p:nvPr/>
          </p:nvSpPr>
          <p:spPr>
            <a:xfrm>
              <a:off x="713426" y="2922189"/>
              <a:ext cx="36000" cy="216024"/>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8" name="正方形/長方形 71"/>
            <p:cNvSpPr/>
            <p:nvPr/>
          </p:nvSpPr>
          <p:spPr>
            <a:xfrm>
              <a:off x="2135586" y="2915816"/>
              <a:ext cx="36000" cy="216024"/>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29" name="正方形/長方形 72"/>
            <p:cNvSpPr/>
            <p:nvPr/>
          </p:nvSpPr>
          <p:spPr>
            <a:xfrm>
              <a:off x="4043802" y="2915816"/>
              <a:ext cx="36000" cy="216024"/>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30" name="正方形/長方形 73"/>
            <p:cNvSpPr/>
            <p:nvPr/>
          </p:nvSpPr>
          <p:spPr>
            <a:xfrm>
              <a:off x="3077591" y="2915816"/>
              <a:ext cx="36000" cy="216024"/>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cxnSp>
          <p:nvCxnSpPr>
            <p:cNvPr id="31" name="直線矢印コネクタ 74"/>
            <p:cNvCxnSpPr/>
            <p:nvPr/>
          </p:nvCxnSpPr>
          <p:spPr bwMode="auto">
            <a:xfrm>
              <a:off x="694744" y="2273721"/>
              <a:ext cx="3526344" cy="1494"/>
            </a:xfrm>
            <a:prstGeom prst="straightConnector1">
              <a:avLst/>
            </a:prstGeom>
            <a:ln w="38100" cmpd="sng">
              <a:solidFill>
                <a:schemeClr val="tx1"/>
              </a:solidFill>
              <a:tailEnd type="none" w="med" len="sm"/>
            </a:ln>
            <a:effectLst/>
          </p:spPr>
          <p:style>
            <a:lnRef idx="2">
              <a:schemeClr val="accent1"/>
            </a:lnRef>
            <a:fillRef idx="0">
              <a:schemeClr val="accent1"/>
            </a:fillRef>
            <a:effectRef idx="1">
              <a:schemeClr val="accent1"/>
            </a:effectRef>
            <a:fontRef idx="minor">
              <a:schemeClr val="tx1"/>
            </a:fontRef>
          </p:style>
        </p:cxnSp>
        <p:sp>
          <p:nvSpPr>
            <p:cNvPr id="32" name="正方形/長方形 75"/>
            <p:cNvSpPr/>
            <p:nvPr/>
          </p:nvSpPr>
          <p:spPr>
            <a:xfrm>
              <a:off x="1699187" y="2167203"/>
              <a:ext cx="36000" cy="216024"/>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33" name="正方形/長方形 76"/>
            <p:cNvSpPr/>
            <p:nvPr/>
          </p:nvSpPr>
          <p:spPr>
            <a:xfrm>
              <a:off x="1448784" y="2167203"/>
              <a:ext cx="36000" cy="216024"/>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34" name="正方形/長方形 77"/>
            <p:cNvSpPr/>
            <p:nvPr/>
          </p:nvSpPr>
          <p:spPr>
            <a:xfrm>
              <a:off x="2564904" y="2167203"/>
              <a:ext cx="36000" cy="216024"/>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35" name="正方形/長方形 78"/>
            <p:cNvSpPr/>
            <p:nvPr/>
          </p:nvSpPr>
          <p:spPr>
            <a:xfrm>
              <a:off x="692696" y="2167203"/>
              <a:ext cx="36000" cy="216024"/>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36" name="正方形/長方形 79"/>
            <p:cNvSpPr/>
            <p:nvPr/>
          </p:nvSpPr>
          <p:spPr>
            <a:xfrm>
              <a:off x="3537016" y="2167203"/>
              <a:ext cx="36000" cy="216024"/>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37" name="正方形/長方形 80"/>
            <p:cNvSpPr/>
            <p:nvPr/>
          </p:nvSpPr>
          <p:spPr>
            <a:xfrm>
              <a:off x="4185088" y="2167203"/>
              <a:ext cx="36000" cy="216024"/>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38" name="テキスト ボックス 81"/>
            <p:cNvSpPr txBox="1"/>
            <p:nvPr/>
          </p:nvSpPr>
          <p:spPr>
            <a:xfrm>
              <a:off x="185687" y="2167203"/>
              <a:ext cx="502806" cy="286028"/>
            </a:xfrm>
            <a:prstGeom prst="rect">
              <a:avLst/>
            </a:prstGeom>
            <a:noFill/>
          </p:spPr>
          <p:txBody>
            <a:bodyPr wrap="square" rtlCol="0">
              <a:spAutoFit/>
            </a:bodyPr>
            <a:lstStyle/>
            <a:p>
              <a:pPr algn="ctr"/>
              <a:r>
                <a:rPr lang="cy-GB" altLang="ja-JP" sz="1000" dirty="0" smtClean="0">
                  <a:solidFill>
                    <a:srgbClr val="FF0000"/>
                  </a:solidFill>
                  <a:latin typeface="Helvetica"/>
                  <a:cs typeface="Helvetica"/>
                </a:rPr>
                <a:t>P1</a:t>
              </a:r>
              <a:endParaRPr kumimoji="1" lang="ja-JP" altLang="en-US" sz="1000" dirty="0">
                <a:solidFill>
                  <a:srgbClr val="FF0000"/>
                </a:solidFill>
                <a:latin typeface="Helvetica"/>
                <a:cs typeface="Helvetica"/>
              </a:endParaRPr>
            </a:p>
          </p:txBody>
        </p:sp>
        <p:sp>
          <p:nvSpPr>
            <p:cNvPr id="39" name="テキスト ボックス 82"/>
            <p:cNvSpPr txBox="1"/>
            <p:nvPr/>
          </p:nvSpPr>
          <p:spPr>
            <a:xfrm>
              <a:off x="191938" y="2937010"/>
              <a:ext cx="502806" cy="286028"/>
            </a:xfrm>
            <a:prstGeom prst="rect">
              <a:avLst/>
            </a:prstGeom>
            <a:noFill/>
          </p:spPr>
          <p:txBody>
            <a:bodyPr wrap="square" rtlCol="0">
              <a:spAutoFit/>
            </a:bodyPr>
            <a:lstStyle/>
            <a:p>
              <a:pPr algn="ctr"/>
              <a:r>
                <a:rPr lang="cy-GB" altLang="ja-JP" sz="1000" dirty="0" smtClean="0">
                  <a:solidFill>
                    <a:srgbClr val="0000FF"/>
                  </a:solidFill>
                  <a:latin typeface="Helvetica"/>
                  <a:cs typeface="Helvetica"/>
                </a:rPr>
                <a:t>P2</a:t>
              </a:r>
              <a:endParaRPr kumimoji="1" lang="ja-JP" altLang="en-US" sz="1000" dirty="0">
                <a:solidFill>
                  <a:srgbClr val="0000FF"/>
                </a:solidFill>
                <a:latin typeface="Helvetica"/>
                <a:cs typeface="Helvetica"/>
              </a:endParaRPr>
            </a:p>
          </p:txBody>
        </p:sp>
        <p:sp>
          <p:nvSpPr>
            <p:cNvPr id="40" name="正方形/長方形 83"/>
            <p:cNvSpPr/>
            <p:nvPr/>
          </p:nvSpPr>
          <p:spPr>
            <a:xfrm>
              <a:off x="659628" y="3436761"/>
              <a:ext cx="1033923" cy="216024"/>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dirty="0" smtClean="0">
                  <a:solidFill>
                    <a:schemeClr val="tx1"/>
                  </a:solidFill>
                  <a:latin typeface="Helvetica"/>
                  <a:cs typeface="Helvetica"/>
                </a:rPr>
                <a:t>Scaffold 1</a:t>
              </a:r>
              <a:r>
                <a:rPr lang="cy-GB" altLang="ja-JP" sz="1000" dirty="0" smtClean="0">
                  <a:solidFill>
                    <a:schemeClr val="tx1"/>
                  </a:solidFill>
                  <a:latin typeface="Helvetica"/>
                  <a:cs typeface="Helvetica"/>
                </a:rPr>
                <a:t>.1</a:t>
              </a:r>
              <a:endParaRPr lang="ja-JP" altLang="en-US" sz="1000" dirty="0">
                <a:solidFill>
                  <a:schemeClr val="tx1"/>
                </a:solidFill>
                <a:latin typeface="Helvetica"/>
                <a:cs typeface="Helvetica"/>
              </a:endParaRPr>
            </a:p>
          </p:txBody>
        </p:sp>
        <p:sp>
          <p:nvSpPr>
            <p:cNvPr id="41" name="正方形/長方形 84"/>
            <p:cNvSpPr/>
            <p:nvPr/>
          </p:nvSpPr>
          <p:spPr>
            <a:xfrm>
              <a:off x="1895280" y="2587071"/>
              <a:ext cx="1078151" cy="216024"/>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dirty="0" smtClean="0">
                  <a:solidFill>
                    <a:schemeClr val="tx1"/>
                  </a:solidFill>
                  <a:latin typeface="Helvetica"/>
                  <a:cs typeface="Helvetica"/>
                </a:rPr>
                <a:t>Scaffold 2</a:t>
              </a:r>
              <a:r>
                <a:rPr lang="cy-GB" altLang="ja-JP" sz="1000" dirty="0" smtClean="0">
                  <a:solidFill>
                    <a:schemeClr val="tx1"/>
                  </a:solidFill>
                  <a:latin typeface="Helvetica"/>
                  <a:cs typeface="Helvetica"/>
                </a:rPr>
                <a:t>.1</a:t>
              </a:r>
              <a:endParaRPr lang="ja-JP" altLang="en-US" sz="1000" dirty="0">
                <a:solidFill>
                  <a:schemeClr val="tx1"/>
                </a:solidFill>
                <a:latin typeface="Helvetica"/>
                <a:cs typeface="Helvetica"/>
              </a:endParaRPr>
            </a:p>
          </p:txBody>
        </p:sp>
        <p:sp>
          <p:nvSpPr>
            <p:cNvPr id="42" name="正方形/長方形 85"/>
            <p:cNvSpPr/>
            <p:nvPr/>
          </p:nvSpPr>
          <p:spPr>
            <a:xfrm>
              <a:off x="3009879" y="2587071"/>
              <a:ext cx="1571249" cy="216024"/>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dirty="0" smtClean="0">
                  <a:solidFill>
                    <a:schemeClr val="tx1"/>
                  </a:solidFill>
                  <a:latin typeface="Helvetica"/>
                  <a:cs typeface="Helvetica"/>
                </a:rPr>
                <a:t>Scaffold 4</a:t>
              </a:r>
              <a:r>
                <a:rPr lang="cy-GB" altLang="ja-JP" sz="1000" dirty="0" smtClean="0">
                  <a:solidFill>
                    <a:schemeClr val="tx1"/>
                  </a:solidFill>
                  <a:latin typeface="Helvetica"/>
                  <a:cs typeface="Helvetica"/>
                </a:rPr>
                <a:t>.1</a:t>
              </a:r>
              <a:endParaRPr lang="ja-JP" altLang="en-US" sz="1000" dirty="0">
                <a:solidFill>
                  <a:schemeClr val="tx1"/>
                </a:solidFill>
                <a:latin typeface="Helvetica"/>
                <a:cs typeface="Helvetica"/>
              </a:endParaRPr>
            </a:p>
          </p:txBody>
        </p:sp>
        <p:sp>
          <p:nvSpPr>
            <p:cNvPr id="43" name="正方形/長方形 86"/>
            <p:cNvSpPr/>
            <p:nvPr/>
          </p:nvSpPr>
          <p:spPr>
            <a:xfrm>
              <a:off x="1916831" y="3436761"/>
              <a:ext cx="1196759" cy="216024"/>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dirty="0" smtClean="0">
                  <a:solidFill>
                    <a:schemeClr val="tx1"/>
                  </a:solidFill>
                  <a:latin typeface="Helvetica"/>
                  <a:cs typeface="Helvetica"/>
                </a:rPr>
                <a:t>Scaffold </a:t>
              </a:r>
              <a:r>
                <a:rPr lang="en-US" altLang="ja-JP" sz="1000" dirty="0">
                  <a:solidFill>
                    <a:schemeClr val="tx1"/>
                  </a:solidFill>
                  <a:latin typeface="Helvetica"/>
                  <a:cs typeface="Helvetica"/>
                </a:rPr>
                <a:t>3</a:t>
              </a:r>
              <a:r>
                <a:rPr lang="cy-GB" altLang="ja-JP" sz="1000" dirty="0" smtClean="0">
                  <a:solidFill>
                    <a:schemeClr val="tx1"/>
                  </a:solidFill>
                  <a:latin typeface="Helvetica"/>
                  <a:cs typeface="Helvetica"/>
                </a:rPr>
                <a:t>.1</a:t>
              </a:r>
              <a:endParaRPr lang="ja-JP" altLang="en-US" sz="1000" dirty="0">
                <a:solidFill>
                  <a:schemeClr val="tx1"/>
                </a:solidFill>
                <a:latin typeface="Helvetica"/>
                <a:cs typeface="Helvetica"/>
              </a:endParaRPr>
            </a:p>
          </p:txBody>
        </p:sp>
        <p:cxnSp>
          <p:nvCxnSpPr>
            <p:cNvPr id="44" name="直線矢印コネクタ 88"/>
            <p:cNvCxnSpPr/>
            <p:nvPr/>
          </p:nvCxnSpPr>
          <p:spPr bwMode="auto">
            <a:xfrm>
              <a:off x="705125" y="2383227"/>
              <a:ext cx="131587" cy="203844"/>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cxnSp>
          <p:nvCxnSpPr>
            <p:cNvPr id="45" name="直線矢印コネクタ 92"/>
            <p:cNvCxnSpPr>
              <a:stCxn id="33" idx="2"/>
            </p:cNvCxnSpPr>
            <p:nvPr/>
          </p:nvCxnSpPr>
          <p:spPr bwMode="auto">
            <a:xfrm>
              <a:off x="1466784" y="2383227"/>
              <a:ext cx="18000" cy="203844"/>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cxnSp>
          <p:nvCxnSpPr>
            <p:cNvPr id="46" name="直線矢印コネクタ 97"/>
            <p:cNvCxnSpPr/>
            <p:nvPr/>
          </p:nvCxnSpPr>
          <p:spPr bwMode="auto">
            <a:xfrm>
              <a:off x="1717187" y="2383227"/>
              <a:ext cx="271653" cy="203844"/>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cxnSp>
          <p:nvCxnSpPr>
            <p:cNvPr id="47" name="直線矢印コネクタ 99"/>
            <p:cNvCxnSpPr>
              <a:stCxn id="34" idx="2"/>
            </p:cNvCxnSpPr>
            <p:nvPr/>
          </p:nvCxnSpPr>
          <p:spPr bwMode="auto">
            <a:xfrm>
              <a:off x="2582904" y="2383227"/>
              <a:ext cx="126016" cy="203844"/>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cxnSp>
          <p:nvCxnSpPr>
            <p:cNvPr id="48" name="直線矢印コネクタ 102"/>
            <p:cNvCxnSpPr>
              <a:stCxn id="36" idx="2"/>
            </p:cNvCxnSpPr>
            <p:nvPr/>
          </p:nvCxnSpPr>
          <p:spPr bwMode="auto">
            <a:xfrm flipH="1">
              <a:off x="3215706" y="2383227"/>
              <a:ext cx="339310" cy="203844"/>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cxnSp>
          <p:nvCxnSpPr>
            <p:cNvPr id="49" name="直線矢印コネクタ 105"/>
            <p:cNvCxnSpPr>
              <a:stCxn id="37" idx="2"/>
            </p:cNvCxnSpPr>
            <p:nvPr/>
          </p:nvCxnSpPr>
          <p:spPr bwMode="auto">
            <a:xfrm flipH="1">
              <a:off x="4149080" y="2383227"/>
              <a:ext cx="54008" cy="203844"/>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sp>
          <p:nvSpPr>
            <p:cNvPr id="50" name="正方形/長方形 108"/>
            <p:cNvSpPr/>
            <p:nvPr/>
          </p:nvSpPr>
          <p:spPr>
            <a:xfrm>
              <a:off x="3215706" y="3436761"/>
              <a:ext cx="1571249" cy="216024"/>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dirty="0" smtClean="0">
                  <a:solidFill>
                    <a:schemeClr val="tx1"/>
                  </a:solidFill>
                  <a:latin typeface="Helvetica"/>
                  <a:cs typeface="Helvetica"/>
                </a:rPr>
                <a:t>Scaffold 4</a:t>
              </a:r>
              <a:r>
                <a:rPr lang="cy-GB" altLang="ja-JP" sz="1000" dirty="0" smtClean="0">
                  <a:solidFill>
                    <a:schemeClr val="tx1"/>
                  </a:solidFill>
                  <a:latin typeface="Helvetica"/>
                  <a:cs typeface="Helvetica"/>
                </a:rPr>
                <a:t>.1</a:t>
              </a:r>
              <a:endParaRPr lang="ja-JP" altLang="en-US" sz="1000" dirty="0">
                <a:solidFill>
                  <a:schemeClr val="tx1"/>
                </a:solidFill>
                <a:latin typeface="Helvetica"/>
                <a:cs typeface="Helvetica"/>
              </a:endParaRPr>
            </a:p>
          </p:txBody>
        </p:sp>
        <p:cxnSp>
          <p:nvCxnSpPr>
            <p:cNvPr id="51" name="直線矢印コネクタ 109"/>
            <p:cNvCxnSpPr>
              <a:stCxn id="27" idx="2"/>
            </p:cNvCxnSpPr>
            <p:nvPr/>
          </p:nvCxnSpPr>
          <p:spPr bwMode="auto">
            <a:xfrm>
              <a:off x="731426" y="3138213"/>
              <a:ext cx="18000" cy="288032"/>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cxnSp>
          <p:nvCxnSpPr>
            <p:cNvPr id="52" name="直線矢印コネクタ 112"/>
            <p:cNvCxnSpPr/>
            <p:nvPr/>
          </p:nvCxnSpPr>
          <p:spPr bwMode="auto">
            <a:xfrm>
              <a:off x="1613530" y="3139382"/>
              <a:ext cx="80021" cy="286863"/>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cxnSp>
          <p:nvCxnSpPr>
            <p:cNvPr id="53" name="直線矢印コネクタ 114"/>
            <p:cNvCxnSpPr/>
            <p:nvPr/>
          </p:nvCxnSpPr>
          <p:spPr bwMode="auto">
            <a:xfrm flipH="1">
              <a:off x="2060848" y="3131840"/>
              <a:ext cx="100705" cy="294405"/>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cxnSp>
          <p:nvCxnSpPr>
            <p:cNvPr id="54" name="直線矢印コネクタ 115"/>
            <p:cNvCxnSpPr>
              <a:stCxn id="30" idx="2"/>
            </p:cNvCxnSpPr>
            <p:nvPr/>
          </p:nvCxnSpPr>
          <p:spPr bwMode="auto">
            <a:xfrm>
              <a:off x="3095591" y="3131840"/>
              <a:ext cx="17999" cy="294405"/>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cxnSp>
          <p:nvCxnSpPr>
            <p:cNvPr id="55" name="直線矢印コネクタ 116"/>
            <p:cNvCxnSpPr>
              <a:stCxn id="26" idx="2"/>
            </p:cNvCxnSpPr>
            <p:nvPr/>
          </p:nvCxnSpPr>
          <p:spPr bwMode="auto">
            <a:xfrm>
              <a:off x="3197706" y="3131840"/>
              <a:ext cx="87278" cy="294405"/>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cxnSp>
          <p:nvCxnSpPr>
            <p:cNvPr id="56" name="直線矢印コネクタ 117"/>
            <p:cNvCxnSpPr>
              <a:stCxn id="29" idx="2"/>
            </p:cNvCxnSpPr>
            <p:nvPr/>
          </p:nvCxnSpPr>
          <p:spPr bwMode="auto">
            <a:xfrm>
              <a:off x="4061802" y="3131840"/>
              <a:ext cx="591334" cy="294405"/>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sp>
          <p:nvSpPr>
            <p:cNvPr id="57" name="角丸四角形 130"/>
            <p:cNvSpPr/>
            <p:nvPr/>
          </p:nvSpPr>
          <p:spPr>
            <a:xfrm>
              <a:off x="613336" y="3391861"/>
              <a:ext cx="1121851" cy="308208"/>
            </a:xfrm>
            <a:prstGeom prst="roundRect">
              <a:avLst/>
            </a:prstGeom>
            <a:noFill/>
            <a:ln w="19050" cmpd="sng">
              <a:solidFill>
                <a:srgbClr val="2584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200" dirty="0">
                <a:solidFill>
                  <a:srgbClr val="000000"/>
                </a:solidFill>
                <a:latin typeface="Helvetica"/>
                <a:cs typeface="Helvetica"/>
              </a:endParaRPr>
            </a:p>
          </p:txBody>
        </p:sp>
        <p:sp>
          <p:nvSpPr>
            <p:cNvPr id="58" name="角丸四角形 131"/>
            <p:cNvSpPr/>
            <p:nvPr/>
          </p:nvSpPr>
          <p:spPr>
            <a:xfrm>
              <a:off x="613336" y="2535600"/>
              <a:ext cx="1121851" cy="308208"/>
            </a:xfrm>
            <a:prstGeom prst="roundRect">
              <a:avLst/>
            </a:prstGeom>
            <a:noFill/>
            <a:ln w="19050" cmpd="sng">
              <a:solidFill>
                <a:srgbClr val="2584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200" dirty="0">
                <a:solidFill>
                  <a:srgbClr val="000000"/>
                </a:solidFill>
                <a:latin typeface="Helvetica"/>
                <a:cs typeface="Helvetica"/>
              </a:endParaRPr>
            </a:p>
          </p:txBody>
        </p:sp>
        <p:sp>
          <p:nvSpPr>
            <p:cNvPr id="59" name="角丸四角形 132"/>
            <p:cNvSpPr/>
            <p:nvPr/>
          </p:nvSpPr>
          <p:spPr>
            <a:xfrm>
              <a:off x="2963008" y="2537220"/>
              <a:ext cx="1656855" cy="308208"/>
            </a:xfrm>
            <a:prstGeom prst="roundRect">
              <a:avLst/>
            </a:prstGeom>
            <a:noFill/>
            <a:ln w="19050" cmpd="sng">
              <a:solidFill>
                <a:srgbClr val="2584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200" dirty="0">
                <a:solidFill>
                  <a:srgbClr val="000000"/>
                </a:solidFill>
                <a:latin typeface="Helvetica"/>
                <a:cs typeface="Helvetica"/>
              </a:endParaRPr>
            </a:p>
          </p:txBody>
        </p:sp>
        <p:sp>
          <p:nvSpPr>
            <p:cNvPr id="60" name="角丸四角形 133"/>
            <p:cNvSpPr/>
            <p:nvPr/>
          </p:nvSpPr>
          <p:spPr>
            <a:xfrm>
              <a:off x="3169003" y="3391861"/>
              <a:ext cx="1656855" cy="308208"/>
            </a:xfrm>
            <a:prstGeom prst="roundRect">
              <a:avLst/>
            </a:prstGeom>
            <a:noFill/>
            <a:ln w="19050" cmpd="sng">
              <a:solidFill>
                <a:srgbClr val="2584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200" dirty="0">
                <a:solidFill>
                  <a:srgbClr val="000000"/>
                </a:solidFill>
                <a:latin typeface="Helvetica"/>
                <a:cs typeface="Helvetica"/>
              </a:endParaRPr>
            </a:p>
          </p:txBody>
        </p:sp>
        <p:sp>
          <p:nvSpPr>
            <p:cNvPr id="61" name="角丸四角形 134"/>
            <p:cNvSpPr/>
            <p:nvPr/>
          </p:nvSpPr>
          <p:spPr>
            <a:xfrm>
              <a:off x="381834" y="4211960"/>
              <a:ext cx="5999494" cy="432000"/>
            </a:xfrm>
            <a:prstGeom prst="round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dirty="0" smtClean="0">
                  <a:solidFill>
                    <a:srgbClr val="000000"/>
                  </a:solidFill>
                  <a:latin typeface="Helvetica"/>
                  <a:cs typeface="Helvetica"/>
                </a:rPr>
                <a:t>Merging P1 and P2 linkage maps using shared scaffolds</a:t>
              </a:r>
              <a:endParaRPr kumimoji="1" lang="ja-JP" altLang="en-US" sz="1200" dirty="0">
                <a:solidFill>
                  <a:srgbClr val="000000"/>
                </a:solidFill>
                <a:latin typeface="Helvetica"/>
                <a:cs typeface="Helvetica"/>
              </a:endParaRPr>
            </a:p>
          </p:txBody>
        </p:sp>
        <p:sp>
          <p:nvSpPr>
            <p:cNvPr id="62" name="正方形/長方形 135"/>
            <p:cNvSpPr/>
            <p:nvPr/>
          </p:nvSpPr>
          <p:spPr>
            <a:xfrm>
              <a:off x="900035" y="5611430"/>
              <a:ext cx="1028288" cy="216024"/>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dirty="0" smtClean="0">
                  <a:solidFill>
                    <a:schemeClr val="tx1"/>
                  </a:solidFill>
                  <a:latin typeface="Helvetica"/>
                  <a:cs typeface="Helvetica"/>
                </a:rPr>
                <a:t>Scaffold </a:t>
              </a:r>
              <a:r>
                <a:rPr lang="en-US" altLang="ja-JP" sz="1000" dirty="0">
                  <a:solidFill>
                    <a:schemeClr val="tx1"/>
                  </a:solidFill>
                  <a:latin typeface="Helvetica"/>
                  <a:cs typeface="Helvetica"/>
                </a:rPr>
                <a:t>1</a:t>
              </a:r>
              <a:r>
                <a:rPr lang="cy-GB" altLang="ja-JP" sz="1000" dirty="0" smtClean="0">
                  <a:solidFill>
                    <a:schemeClr val="tx1"/>
                  </a:solidFill>
                  <a:latin typeface="Helvetica"/>
                  <a:cs typeface="Helvetica"/>
                </a:rPr>
                <a:t>.1</a:t>
              </a:r>
              <a:endParaRPr lang="ja-JP" altLang="en-US" sz="1000" dirty="0">
                <a:solidFill>
                  <a:schemeClr val="tx1"/>
                </a:solidFill>
                <a:latin typeface="Helvetica"/>
                <a:cs typeface="Helvetica"/>
              </a:endParaRPr>
            </a:p>
          </p:txBody>
        </p:sp>
        <p:cxnSp>
          <p:nvCxnSpPr>
            <p:cNvPr id="63" name="直線矢印コネクタ 136"/>
            <p:cNvCxnSpPr>
              <a:stCxn id="66" idx="3"/>
              <a:endCxn id="68" idx="3"/>
            </p:cNvCxnSpPr>
            <p:nvPr/>
          </p:nvCxnSpPr>
          <p:spPr bwMode="auto">
            <a:xfrm flipV="1">
              <a:off x="984197" y="6175314"/>
              <a:ext cx="3330376" cy="6373"/>
            </a:xfrm>
            <a:prstGeom prst="straightConnector1">
              <a:avLst/>
            </a:prstGeom>
            <a:ln w="38100" cmpd="sng">
              <a:solidFill>
                <a:schemeClr val="tx1"/>
              </a:solidFill>
              <a:tailEnd type="none" w="med" len="sm"/>
            </a:ln>
            <a:effectLst/>
          </p:spPr>
          <p:style>
            <a:lnRef idx="2">
              <a:schemeClr val="accent1"/>
            </a:lnRef>
            <a:fillRef idx="0">
              <a:schemeClr val="accent1"/>
            </a:fillRef>
            <a:effectRef idx="1">
              <a:schemeClr val="accent1"/>
            </a:effectRef>
            <a:fontRef idx="minor">
              <a:schemeClr val="tx1"/>
            </a:fontRef>
          </p:style>
        </p:cxnSp>
        <p:sp>
          <p:nvSpPr>
            <p:cNvPr id="64" name="正方形/長方形 137"/>
            <p:cNvSpPr/>
            <p:nvPr/>
          </p:nvSpPr>
          <p:spPr>
            <a:xfrm>
              <a:off x="1830301" y="6067302"/>
              <a:ext cx="36000" cy="216024"/>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65" name="正方形/長方形 138"/>
            <p:cNvSpPr/>
            <p:nvPr/>
          </p:nvSpPr>
          <p:spPr>
            <a:xfrm>
              <a:off x="3414477" y="6067302"/>
              <a:ext cx="36000" cy="216024"/>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66" name="正方形/長方形 139"/>
            <p:cNvSpPr/>
            <p:nvPr/>
          </p:nvSpPr>
          <p:spPr>
            <a:xfrm>
              <a:off x="948197" y="6073675"/>
              <a:ext cx="36000" cy="216024"/>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67" name="正方形/長方形 140"/>
            <p:cNvSpPr/>
            <p:nvPr/>
          </p:nvSpPr>
          <p:spPr>
            <a:xfrm>
              <a:off x="2370357" y="6067302"/>
              <a:ext cx="36000" cy="216024"/>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68" name="正方形/長方形 141"/>
            <p:cNvSpPr/>
            <p:nvPr/>
          </p:nvSpPr>
          <p:spPr>
            <a:xfrm>
              <a:off x="4278573" y="6067302"/>
              <a:ext cx="36000" cy="216024"/>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69" name="正方形/長方形 142"/>
            <p:cNvSpPr/>
            <p:nvPr/>
          </p:nvSpPr>
          <p:spPr>
            <a:xfrm>
              <a:off x="3312362" y="6067302"/>
              <a:ext cx="36000" cy="216024"/>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cxnSp>
          <p:nvCxnSpPr>
            <p:cNvPr id="70" name="直線矢印コネクタ 143"/>
            <p:cNvCxnSpPr>
              <a:endCxn id="76" idx="3"/>
            </p:cNvCxnSpPr>
            <p:nvPr/>
          </p:nvCxnSpPr>
          <p:spPr bwMode="auto">
            <a:xfrm>
              <a:off x="929515" y="5298080"/>
              <a:ext cx="3526344" cy="1494"/>
            </a:xfrm>
            <a:prstGeom prst="straightConnector1">
              <a:avLst/>
            </a:prstGeom>
            <a:ln w="38100" cmpd="sng">
              <a:solidFill>
                <a:schemeClr val="tx1"/>
              </a:solidFill>
              <a:tailEnd type="none" w="med" len="sm"/>
            </a:ln>
            <a:effectLst/>
          </p:spPr>
          <p:style>
            <a:lnRef idx="2">
              <a:schemeClr val="accent1"/>
            </a:lnRef>
            <a:fillRef idx="0">
              <a:schemeClr val="accent1"/>
            </a:fillRef>
            <a:effectRef idx="1">
              <a:schemeClr val="accent1"/>
            </a:effectRef>
            <a:fontRef idx="minor">
              <a:schemeClr val="tx1"/>
            </a:fontRef>
          </p:style>
        </p:cxnSp>
        <p:sp>
          <p:nvSpPr>
            <p:cNvPr id="71" name="正方形/長方形 144"/>
            <p:cNvSpPr/>
            <p:nvPr/>
          </p:nvSpPr>
          <p:spPr>
            <a:xfrm>
              <a:off x="1933958" y="5191562"/>
              <a:ext cx="36000" cy="216024"/>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72" name="正方形/長方形 145"/>
            <p:cNvSpPr/>
            <p:nvPr/>
          </p:nvSpPr>
          <p:spPr>
            <a:xfrm>
              <a:off x="1683555" y="5191562"/>
              <a:ext cx="36000" cy="216024"/>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73" name="正方形/長方形 146"/>
            <p:cNvSpPr/>
            <p:nvPr/>
          </p:nvSpPr>
          <p:spPr>
            <a:xfrm>
              <a:off x="2799675" y="5191562"/>
              <a:ext cx="36000" cy="216024"/>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74" name="正方形/長方形 147"/>
            <p:cNvSpPr/>
            <p:nvPr/>
          </p:nvSpPr>
          <p:spPr>
            <a:xfrm>
              <a:off x="927467" y="5191562"/>
              <a:ext cx="36000" cy="216024"/>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75" name="正方形/長方形 148"/>
            <p:cNvSpPr/>
            <p:nvPr/>
          </p:nvSpPr>
          <p:spPr>
            <a:xfrm>
              <a:off x="3771787" y="5191562"/>
              <a:ext cx="36000" cy="216024"/>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76" name="正方形/長方形 149"/>
            <p:cNvSpPr/>
            <p:nvPr/>
          </p:nvSpPr>
          <p:spPr>
            <a:xfrm>
              <a:off x="4419859" y="5191562"/>
              <a:ext cx="36000" cy="216024"/>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000" dirty="0">
                <a:solidFill>
                  <a:schemeClr val="tx1"/>
                </a:solidFill>
                <a:latin typeface="Helvetica"/>
                <a:cs typeface="Helvetica"/>
              </a:endParaRPr>
            </a:p>
          </p:txBody>
        </p:sp>
        <p:sp>
          <p:nvSpPr>
            <p:cNvPr id="77" name="テキスト ボックス 150"/>
            <p:cNvSpPr txBox="1"/>
            <p:nvPr/>
          </p:nvSpPr>
          <p:spPr>
            <a:xfrm>
              <a:off x="491841" y="5183586"/>
              <a:ext cx="502806" cy="286028"/>
            </a:xfrm>
            <a:prstGeom prst="rect">
              <a:avLst/>
            </a:prstGeom>
            <a:noFill/>
          </p:spPr>
          <p:txBody>
            <a:bodyPr wrap="square" rtlCol="0">
              <a:spAutoFit/>
            </a:bodyPr>
            <a:lstStyle/>
            <a:p>
              <a:pPr algn="ctr"/>
              <a:r>
                <a:rPr lang="cy-GB" altLang="ja-JP" sz="1000" dirty="0" smtClean="0">
                  <a:solidFill>
                    <a:srgbClr val="FF0000"/>
                  </a:solidFill>
                  <a:latin typeface="Helvetica"/>
                  <a:cs typeface="Helvetica"/>
                </a:rPr>
                <a:t>P1</a:t>
              </a:r>
              <a:endParaRPr kumimoji="1" lang="ja-JP" altLang="en-US" sz="1000" dirty="0">
                <a:solidFill>
                  <a:srgbClr val="FF0000"/>
                </a:solidFill>
                <a:latin typeface="Helvetica"/>
                <a:cs typeface="Helvetica"/>
              </a:endParaRPr>
            </a:p>
          </p:txBody>
        </p:sp>
        <p:sp>
          <p:nvSpPr>
            <p:cNvPr id="78" name="テキスト ボックス 151"/>
            <p:cNvSpPr txBox="1"/>
            <p:nvPr/>
          </p:nvSpPr>
          <p:spPr>
            <a:xfrm>
              <a:off x="437091" y="6017851"/>
              <a:ext cx="502806" cy="286028"/>
            </a:xfrm>
            <a:prstGeom prst="rect">
              <a:avLst/>
            </a:prstGeom>
            <a:noFill/>
          </p:spPr>
          <p:txBody>
            <a:bodyPr wrap="square" rtlCol="0">
              <a:spAutoFit/>
            </a:bodyPr>
            <a:lstStyle/>
            <a:p>
              <a:pPr algn="ctr"/>
              <a:r>
                <a:rPr lang="cy-GB" altLang="ja-JP" sz="1000" dirty="0" smtClean="0">
                  <a:solidFill>
                    <a:srgbClr val="0000FF"/>
                  </a:solidFill>
                  <a:latin typeface="Helvetica"/>
                  <a:cs typeface="Helvetica"/>
                </a:rPr>
                <a:t>P2</a:t>
              </a:r>
              <a:endParaRPr kumimoji="1" lang="ja-JP" altLang="en-US" sz="1000" dirty="0">
                <a:solidFill>
                  <a:srgbClr val="0000FF"/>
                </a:solidFill>
                <a:latin typeface="Helvetica"/>
                <a:cs typeface="Helvetica"/>
              </a:endParaRPr>
            </a:p>
          </p:txBody>
        </p:sp>
        <p:sp>
          <p:nvSpPr>
            <p:cNvPr id="79" name="正方形/長方形 153"/>
            <p:cNvSpPr/>
            <p:nvPr/>
          </p:nvSpPr>
          <p:spPr>
            <a:xfrm>
              <a:off x="2157745" y="4716039"/>
              <a:ext cx="1021039" cy="216024"/>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dirty="0" smtClean="0">
                  <a:solidFill>
                    <a:schemeClr val="tx1"/>
                  </a:solidFill>
                  <a:latin typeface="Helvetica"/>
                  <a:cs typeface="Helvetica"/>
                </a:rPr>
                <a:t>Scaffold 2</a:t>
              </a:r>
              <a:r>
                <a:rPr lang="cy-GB" altLang="ja-JP" sz="1000" dirty="0" smtClean="0">
                  <a:solidFill>
                    <a:schemeClr val="tx1"/>
                  </a:solidFill>
                  <a:latin typeface="Helvetica"/>
                  <a:cs typeface="Helvetica"/>
                </a:rPr>
                <a:t>.1</a:t>
              </a:r>
              <a:endParaRPr lang="ja-JP" altLang="en-US" sz="1000" dirty="0">
                <a:solidFill>
                  <a:schemeClr val="tx1"/>
                </a:solidFill>
                <a:latin typeface="Helvetica"/>
                <a:cs typeface="Helvetica"/>
              </a:endParaRPr>
            </a:p>
          </p:txBody>
        </p:sp>
        <p:sp>
          <p:nvSpPr>
            <p:cNvPr id="80" name="正方形/長方形 154"/>
            <p:cNvSpPr/>
            <p:nvPr/>
          </p:nvSpPr>
          <p:spPr>
            <a:xfrm>
              <a:off x="3244650" y="5611430"/>
              <a:ext cx="1571249" cy="216024"/>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dirty="0" smtClean="0">
                  <a:solidFill>
                    <a:schemeClr val="tx1"/>
                  </a:solidFill>
                  <a:latin typeface="Helvetica"/>
                  <a:cs typeface="Helvetica"/>
                </a:rPr>
                <a:t>Scaffold 4</a:t>
              </a:r>
              <a:r>
                <a:rPr lang="cy-GB" altLang="ja-JP" sz="1000" dirty="0" smtClean="0">
                  <a:solidFill>
                    <a:schemeClr val="tx1"/>
                  </a:solidFill>
                  <a:latin typeface="Helvetica"/>
                  <a:cs typeface="Helvetica"/>
                </a:rPr>
                <a:t>.1</a:t>
              </a:r>
              <a:endParaRPr lang="ja-JP" altLang="en-US" sz="1000" dirty="0">
                <a:solidFill>
                  <a:schemeClr val="tx1"/>
                </a:solidFill>
                <a:latin typeface="Helvetica"/>
                <a:cs typeface="Helvetica"/>
              </a:endParaRPr>
            </a:p>
          </p:txBody>
        </p:sp>
        <p:sp>
          <p:nvSpPr>
            <p:cNvPr id="81" name="正方形/長方形 155"/>
            <p:cNvSpPr/>
            <p:nvPr/>
          </p:nvSpPr>
          <p:spPr>
            <a:xfrm>
              <a:off x="2151602" y="6588247"/>
              <a:ext cx="1196759" cy="216024"/>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dirty="0" smtClean="0">
                  <a:solidFill>
                    <a:schemeClr val="tx1"/>
                  </a:solidFill>
                  <a:latin typeface="Helvetica"/>
                  <a:cs typeface="Helvetica"/>
                </a:rPr>
                <a:t>Scaffold </a:t>
              </a:r>
              <a:r>
                <a:rPr lang="en-US" altLang="ja-JP" sz="1000" dirty="0">
                  <a:solidFill>
                    <a:schemeClr val="tx1"/>
                  </a:solidFill>
                  <a:latin typeface="Helvetica"/>
                  <a:cs typeface="Helvetica"/>
                </a:rPr>
                <a:t>3</a:t>
              </a:r>
              <a:r>
                <a:rPr lang="cy-GB" altLang="ja-JP" sz="1000" dirty="0" smtClean="0">
                  <a:solidFill>
                    <a:schemeClr val="tx1"/>
                  </a:solidFill>
                  <a:latin typeface="Helvetica"/>
                  <a:cs typeface="Helvetica"/>
                </a:rPr>
                <a:t>.1</a:t>
              </a:r>
              <a:endParaRPr lang="ja-JP" altLang="en-US" sz="1000" dirty="0">
                <a:solidFill>
                  <a:schemeClr val="tx1"/>
                </a:solidFill>
                <a:latin typeface="Helvetica"/>
                <a:cs typeface="Helvetica"/>
              </a:endParaRPr>
            </a:p>
          </p:txBody>
        </p:sp>
        <p:cxnSp>
          <p:nvCxnSpPr>
            <p:cNvPr id="82" name="直線矢印コネクタ 156"/>
            <p:cNvCxnSpPr/>
            <p:nvPr/>
          </p:nvCxnSpPr>
          <p:spPr bwMode="auto">
            <a:xfrm>
              <a:off x="939896" y="5407586"/>
              <a:ext cx="131587" cy="203844"/>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cxnSp>
          <p:nvCxnSpPr>
            <p:cNvPr id="83" name="直線矢印コネクタ 157"/>
            <p:cNvCxnSpPr>
              <a:stCxn id="75" idx="2"/>
            </p:cNvCxnSpPr>
            <p:nvPr/>
          </p:nvCxnSpPr>
          <p:spPr bwMode="auto">
            <a:xfrm>
              <a:off x="3789787" y="5407586"/>
              <a:ext cx="18000" cy="153993"/>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cxnSp>
          <p:nvCxnSpPr>
            <p:cNvPr id="84" name="直線矢印コネクタ 158"/>
            <p:cNvCxnSpPr/>
            <p:nvPr/>
          </p:nvCxnSpPr>
          <p:spPr bwMode="auto">
            <a:xfrm flipV="1">
              <a:off x="1951958" y="4976161"/>
              <a:ext cx="281655" cy="431425"/>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cxnSp>
          <p:nvCxnSpPr>
            <p:cNvPr id="85" name="直線矢印コネクタ 159"/>
            <p:cNvCxnSpPr>
              <a:stCxn id="73" idx="2"/>
            </p:cNvCxnSpPr>
            <p:nvPr/>
          </p:nvCxnSpPr>
          <p:spPr bwMode="auto">
            <a:xfrm flipV="1">
              <a:off x="2817675" y="4932063"/>
              <a:ext cx="126016" cy="475523"/>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cxnSp>
          <p:nvCxnSpPr>
            <p:cNvPr id="86" name="直線矢印コネクタ 160"/>
            <p:cNvCxnSpPr>
              <a:stCxn id="72" idx="2"/>
            </p:cNvCxnSpPr>
            <p:nvPr/>
          </p:nvCxnSpPr>
          <p:spPr bwMode="auto">
            <a:xfrm>
              <a:off x="1701555" y="5407586"/>
              <a:ext cx="128746" cy="153993"/>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cxnSp>
          <p:nvCxnSpPr>
            <p:cNvPr id="87" name="直線矢印コネクタ 161"/>
            <p:cNvCxnSpPr>
              <a:stCxn id="76" idx="2"/>
            </p:cNvCxnSpPr>
            <p:nvPr/>
          </p:nvCxnSpPr>
          <p:spPr bwMode="auto">
            <a:xfrm flipH="1">
              <a:off x="4383851" y="5407586"/>
              <a:ext cx="54008" cy="203844"/>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cxnSp>
          <p:nvCxnSpPr>
            <p:cNvPr id="88" name="直線矢印コネクタ 163"/>
            <p:cNvCxnSpPr>
              <a:stCxn id="66" idx="2"/>
            </p:cNvCxnSpPr>
            <p:nvPr/>
          </p:nvCxnSpPr>
          <p:spPr bwMode="auto">
            <a:xfrm flipV="1">
              <a:off x="966197" y="5868167"/>
              <a:ext cx="86539" cy="421532"/>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cxnSp>
          <p:nvCxnSpPr>
            <p:cNvPr id="89" name="直線矢印コネクタ 164"/>
            <p:cNvCxnSpPr/>
            <p:nvPr/>
          </p:nvCxnSpPr>
          <p:spPr bwMode="auto">
            <a:xfrm flipV="1">
              <a:off x="1848301" y="5827454"/>
              <a:ext cx="68530" cy="463414"/>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cxnSp>
          <p:nvCxnSpPr>
            <p:cNvPr id="90" name="直線矢印コネクタ 165"/>
            <p:cNvCxnSpPr/>
            <p:nvPr/>
          </p:nvCxnSpPr>
          <p:spPr bwMode="auto">
            <a:xfrm flipH="1">
              <a:off x="2295619" y="6283326"/>
              <a:ext cx="100705" cy="294405"/>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cxnSp>
          <p:nvCxnSpPr>
            <p:cNvPr id="91" name="直線矢印コネクタ 166"/>
            <p:cNvCxnSpPr>
              <a:stCxn id="69" idx="2"/>
            </p:cNvCxnSpPr>
            <p:nvPr/>
          </p:nvCxnSpPr>
          <p:spPr bwMode="auto">
            <a:xfrm>
              <a:off x="3330362" y="6283326"/>
              <a:ext cx="17999" cy="294405"/>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cxnSp>
          <p:nvCxnSpPr>
            <p:cNvPr id="92" name="直線矢印コネクタ 167"/>
            <p:cNvCxnSpPr>
              <a:stCxn id="65" idx="2"/>
            </p:cNvCxnSpPr>
            <p:nvPr/>
          </p:nvCxnSpPr>
          <p:spPr bwMode="auto">
            <a:xfrm flipH="1" flipV="1">
              <a:off x="3348362" y="5868167"/>
              <a:ext cx="84115" cy="415159"/>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cxnSp>
          <p:nvCxnSpPr>
            <p:cNvPr id="93" name="直線矢印コネクタ 168"/>
            <p:cNvCxnSpPr>
              <a:stCxn id="68" idx="2"/>
            </p:cNvCxnSpPr>
            <p:nvPr/>
          </p:nvCxnSpPr>
          <p:spPr bwMode="auto">
            <a:xfrm flipV="1">
              <a:off x="4296573" y="5827454"/>
              <a:ext cx="356563" cy="455872"/>
            </a:xfrm>
            <a:prstGeom prst="straightConnector1">
              <a:avLst/>
            </a:prstGeom>
            <a:ln w="19050" cmpd="sng">
              <a:solidFill>
                <a:schemeClr val="tx1"/>
              </a:solidFill>
              <a:prstDash val="dot"/>
              <a:tailEnd type="none" w="med" len="sm"/>
            </a:ln>
            <a:effectLst/>
          </p:spPr>
          <p:style>
            <a:lnRef idx="2">
              <a:schemeClr val="accent1"/>
            </a:lnRef>
            <a:fillRef idx="0">
              <a:schemeClr val="accent1"/>
            </a:fillRef>
            <a:effectRef idx="1">
              <a:schemeClr val="accent1"/>
            </a:effectRef>
            <a:fontRef idx="minor">
              <a:schemeClr val="tx1"/>
            </a:fontRef>
          </p:style>
        </p:cxnSp>
        <p:sp>
          <p:nvSpPr>
            <p:cNvPr id="94" name="角丸四角形 170"/>
            <p:cNvSpPr/>
            <p:nvPr/>
          </p:nvSpPr>
          <p:spPr>
            <a:xfrm>
              <a:off x="848107" y="5559959"/>
              <a:ext cx="1121851" cy="308208"/>
            </a:xfrm>
            <a:prstGeom prst="roundRect">
              <a:avLst/>
            </a:prstGeom>
            <a:noFill/>
            <a:ln w="19050" cmpd="sng">
              <a:solidFill>
                <a:srgbClr val="2584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200" dirty="0">
                <a:solidFill>
                  <a:srgbClr val="000000"/>
                </a:solidFill>
                <a:latin typeface="Helvetica"/>
                <a:cs typeface="Helvetica"/>
              </a:endParaRPr>
            </a:p>
          </p:txBody>
        </p:sp>
        <p:sp>
          <p:nvSpPr>
            <p:cNvPr id="95" name="角丸四角形 171"/>
            <p:cNvSpPr/>
            <p:nvPr/>
          </p:nvSpPr>
          <p:spPr>
            <a:xfrm>
              <a:off x="3197779" y="5561579"/>
              <a:ext cx="1656855" cy="308208"/>
            </a:xfrm>
            <a:prstGeom prst="roundRect">
              <a:avLst/>
            </a:prstGeom>
            <a:noFill/>
            <a:ln w="19050" cmpd="sng">
              <a:solidFill>
                <a:srgbClr val="2584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200" dirty="0">
                <a:solidFill>
                  <a:srgbClr val="000000"/>
                </a:solidFill>
                <a:latin typeface="Helvetica"/>
                <a:cs typeface="Helvetica"/>
              </a:endParaRPr>
            </a:p>
          </p:txBody>
        </p:sp>
        <p:sp>
          <p:nvSpPr>
            <p:cNvPr id="96" name="角丸四角形 181"/>
            <p:cNvSpPr/>
            <p:nvPr/>
          </p:nvSpPr>
          <p:spPr>
            <a:xfrm>
              <a:off x="399836" y="7236297"/>
              <a:ext cx="5981492" cy="288032"/>
            </a:xfrm>
            <a:prstGeom prst="round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dirty="0" smtClean="0">
                  <a:solidFill>
                    <a:srgbClr val="000000"/>
                  </a:solidFill>
                  <a:latin typeface="Helvetica"/>
                  <a:cs typeface="Helvetica"/>
                </a:rPr>
                <a:t>Ordering scaffolds (the genome sequence)</a:t>
              </a:r>
            </a:p>
          </p:txBody>
        </p:sp>
        <p:sp>
          <p:nvSpPr>
            <p:cNvPr id="97" name="正方形/長方形 98"/>
            <p:cNvSpPr/>
            <p:nvPr/>
          </p:nvSpPr>
          <p:spPr>
            <a:xfrm>
              <a:off x="528600" y="7987671"/>
              <a:ext cx="1028288" cy="216024"/>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dirty="0" smtClean="0">
                  <a:solidFill>
                    <a:schemeClr val="tx1"/>
                  </a:solidFill>
                  <a:latin typeface="Helvetica"/>
                  <a:cs typeface="Helvetica"/>
                </a:rPr>
                <a:t>Scaffold </a:t>
              </a:r>
              <a:r>
                <a:rPr lang="en-US" altLang="ja-JP" sz="1000" dirty="0">
                  <a:solidFill>
                    <a:schemeClr val="tx1"/>
                  </a:solidFill>
                  <a:latin typeface="Helvetica"/>
                  <a:cs typeface="Helvetica"/>
                </a:rPr>
                <a:t>1</a:t>
              </a:r>
              <a:r>
                <a:rPr lang="cy-GB" altLang="ja-JP" sz="1000" dirty="0" smtClean="0">
                  <a:solidFill>
                    <a:schemeClr val="tx1"/>
                  </a:solidFill>
                  <a:latin typeface="Helvetica"/>
                  <a:cs typeface="Helvetica"/>
                </a:rPr>
                <a:t>.1</a:t>
              </a:r>
              <a:endParaRPr lang="ja-JP" altLang="en-US" sz="1000" dirty="0">
                <a:solidFill>
                  <a:schemeClr val="tx1"/>
                </a:solidFill>
                <a:latin typeface="Helvetica"/>
                <a:cs typeface="Helvetica"/>
              </a:endParaRPr>
            </a:p>
          </p:txBody>
        </p:sp>
        <p:sp>
          <p:nvSpPr>
            <p:cNvPr id="98" name="正方形/長方形 100"/>
            <p:cNvSpPr/>
            <p:nvPr/>
          </p:nvSpPr>
          <p:spPr>
            <a:xfrm>
              <a:off x="1653971" y="7987671"/>
              <a:ext cx="1067442" cy="214404"/>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dirty="0" smtClean="0">
                  <a:solidFill>
                    <a:schemeClr val="tx1"/>
                  </a:solidFill>
                  <a:latin typeface="Helvetica"/>
                  <a:cs typeface="Helvetica"/>
                </a:rPr>
                <a:t>Scaffold 2</a:t>
              </a:r>
              <a:r>
                <a:rPr lang="cy-GB" altLang="ja-JP" sz="1000" dirty="0" smtClean="0">
                  <a:solidFill>
                    <a:schemeClr val="tx1"/>
                  </a:solidFill>
                  <a:latin typeface="Helvetica"/>
                  <a:cs typeface="Helvetica"/>
                </a:rPr>
                <a:t>.1</a:t>
              </a:r>
              <a:endParaRPr lang="ja-JP" altLang="en-US" sz="1000" dirty="0">
                <a:solidFill>
                  <a:schemeClr val="tx1"/>
                </a:solidFill>
                <a:latin typeface="Helvetica"/>
                <a:cs typeface="Helvetica"/>
              </a:endParaRPr>
            </a:p>
          </p:txBody>
        </p:sp>
        <p:sp>
          <p:nvSpPr>
            <p:cNvPr id="99" name="正方形/長方形 101"/>
            <p:cNvSpPr/>
            <p:nvPr/>
          </p:nvSpPr>
          <p:spPr>
            <a:xfrm>
              <a:off x="4234397" y="7986051"/>
              <a:ext cx="1571249" cy="216024"/>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dirty="0" smtClean="0">
                  <a:solidFill>
                    <a:schemeClr val="tx1"/>
                  </a:solidFill>
                  <a:latin typeface="Helvetica"/>
                  <a:cs typeface="Helvetica"/>
                </a:rPr>
                <a:t>Scaffold 4</a:t>
              </a:r>
              <a:r>
                <a:rPr lang="cy-GB" altLang="ja-JP" sz="1000" dirty="0" smtClean="0">
                  <a:solidFill>
                    <a:schemeClr val="tx1"/>
                  </a:solidFill>
                  <a:latin typeface="Helvetica"/>
                  <a:cs typeface="Helvetica"/>
                </a:rPr>
                <a:t>.1</a:t>
              </a:r>
              <a:endParaRPr lang="ja-JP" altLang="en-US" sz="1000" dirty="0">
                <a:solidFill>
                  <a:schemeClr val="tx1"/>
                </a:solidFill>
                <a:latin typeface="Helvetica"/>
                <a:cs typeface="Helvetica"/>
              </a:endParaRPr>
            </a:p>
          </p:txBody>
        </p:sp>
        <p:sp>
          <p:nvSpPr>
            <p:cNvPr id="100" name="角丸四角形 103"/>
            <p:cNvSpPr/>
            <p:nvPr/>
          </p:nvSpPr>
          <p:spPr>
            <a:xfrm>
              <a:off x="476672" y="7936200"/>
              <a:ext cx="1121851" cy="308208"/>
            </a:xfrm>
            <a:prstGeom prst="roundRect">
              <a:avLst/>
            </a:prstGeom>
            <a:noFill/>
            <a:ln w="19050" cmpd="sng">
              <a:solidFill>
                <a:srgbClr val="2584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200" dirty="0">
                <a:solidFill>
                  <a:srgbClr val="000000"/>
                </a:solidFill>
                <a:latin typeface="Helvetica"/>
                <a:cs typeface="Helvetica"/>
              </a:endParaRPr>
            </a:p>
          </p:txBody>
        </p:sp>
        <p:sp>
          <p:nvSpPr>
            <p:cNvPr id="101" name="角丸四角形 104"/>
            <p:cNvSpPr/>
            <p:nvPr/>
          </p:nvSpPr>
          <p:spPr>
            <a:xfrm>
              <a:off x="4187526" y="7936200"/>
              <a:ext cx="1656855" cy="308208"/>
            </a:xfrm>
            <a:prstGeom prst="roundRect">
              <a:avLst/>
            </a:prstGeom>
            <a:noFill/>
            <a:ln w="19050" cmpd="sng">
              <a:solidFill>
                <a:srgbClr val="2584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200" dirty="0">
                <a:solidFill>
                  <a:srgbClr val="000000"/>
                </a:solidFill>
                <a:latin typeface="Helvetica"/>
                <a:cs typeface="Helvetica"/>
              </a:endParaRPr>
            </a:p>
          </p:txBody>
        </p:sp>
        <p:sp>
          <p:nvSpPr>
            <p:cNvPr id="102" name="正方形/長方形 107"/>
            <p:cNvSpPr/>
            <p:nvPr/>
          </p:nvSpPr>
          <p:spPr>
            <a:xfrm>
              <a:off x="2852983" y="7987671"/>
              <a:ext cx="1196759" cy="216024"/>
            </a:xfrm>
            <a:prstGeom prst="rect">
              <a:avLst/>
            </a:prstGeom>
            <a:solidFill>
              <a:schemeClr val="bg1">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dirty="0" smtClean="0">
                  <a:solidFill>
                    <a:schemeClr val="tx1"/>
                  </a:solidFill>
                  <a:latin typeface="Helvetica"/>
                  <a:cs typeface="Helvetica"/>
                </a:rPr>
                <a:t>Scaffold </a:t>
              </a:r>
              <a:r>
                <a:rPr lang="en-US" altLang="ja-JP" sz="1000" dirty="0">
                  <a:solidFill>
                    <a:schemeClr val="tx1"/>
                  </a:solidFill>
                  <a:latin typeface="Helvetica"/>
                  <a:cs typeface="Helvetica"/>
                </a:rPr>
                <a:t>3</a:t>
              </a:r>
              <a:r>
                <a:rPr lang="cy-GB" altLang="ja-JP" sz="1000" dirty="0" smtClean="0">
                  <a:solidFill>
                    <a:schemeClr val="tx1"/>
                  </a:solidFill>
                  <a:latin typeface="Helvetica"/>
                  <a:cs typeface="Helvetica"/>
                </a:rPr>
                <a:t>.1</a:t>
              </a:r>
              <a:endParaRPr lang="ja-JP" altLang="en-US" sz="1000" dirty="0">
                <a:solidFill>
                  <a:schemeClr val="tx1"/>
                </a:solidFill>
                <a:latin typeface="Helvetica"/>
                <a:cs typeface="Helvetica"/>
              </a:endParaRPr>
            </a:p>
          </p:txBody>
        </p:sp>
        <p:sp>
          <p:nvSpPr>
            <p:cNvPr id="103" name="角丸四角形 113"/>
            <p:cNvSpPr/>
            <p:nvPr/>
          </p:nvSpPr>
          <p:spPr>
            <a:xfrm>
              <a:off x="1116155" y="7524328"/>
              <a:ext cx="994749" cy="306838"/>
            </a:xfrm>
            <a:prstGeom prst="roundRect">
              <a:avLst/>
            </a:prstGeom>
            <a:no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200" dirty="0" smtClean="0">
                  <a:solidFill>
                    <a:srgbClr val="000000"/>
                  </a:solidFill>
                  <a:latin typeface="Helvetica"/>
                  <a:cs typeface="Helvetica"/>
                </a:rPr>
                <a:t>N</a:t>
              </a:r>
              <a:r>
                <a:rPr kumimoji="1" lang="ja-JP" altLang="en-US" sz="1200" dirty="0" smtClean="0">
                  <a:solidFill>
                    <a:srgbClr val="000000"/>
                  </a:solidFill>
                  <a:latin typeface="Helvetica"/>
                  <a:cs typeface="Helvetica"/>
                </a:rPr>
                <a:t> </a:t>
              </a:r>
              <a:r>
                <a:rPr kumimoji="1" lang="en-US" altLang="ja-JP" sz="1200" dirty="0" smtClean="0">
                  <a:solidFill>
                    <a:srgbClr val="000000"/>
                  </a:solidFill>
                  <a:latin typeface="Helvetica"/>
                  <a:cs typeface="Helvetica"/>
                </a:rPr>
                <a:t>x</a:t>
              </a:r>
              <a:r>
                <a:rPr kumimoji="1" lang="ja-JP" altLang="en-US" sz="1200" dirty="0" smtClean="0">
                  <a:solidFill>
                    <a:srgbClr val="000000"/>
                  </a:solidFill>
                  <a:latin typeface="Helvetica"/>
                  <a:cs typeface="Helvetica"/>
                </a:rPr>
                <a:t> </a:t>
              </a:r>
              <a:r>
                <a:rPr kumimoji="1" lang="en-US" altLang="ja-JP" sz="1200" dirty="0" smtClean="0">
                  <a:solidFill>
                    <a:srgbClr val="000000"/>
                  </a:solidFill>
                  <a:latin typeface="Helvetica"/>
                  <a:cs typeface="Helvetica"/>
                </a:rPr>
                <a:t>1,000</a:t>
              </a:r>
              <a:endParaRPr kumimoji="1" lang="ja-JP" altLang="en-US" sz="1200" dirty="0">
                <a:solidFill>
                  <a:srgbClr val="000000"/>
                </a:solidFill>
                <a:latin typeface="Helvetica"/>
                <a:cs typeface="Helvetica"/>
              </a:endParaRPr>
            </a:p>
          </p:txBody>
        </p:sp>
        <p:sp>
          <p:nvSpPr>
            <p:cNvPr id="104" name="左中かっこ 1"/>
            <p:cNvSpPr/>
            <p:nvPr/>
          </p:nvSpPr>
          <p:spPr>
            <a:xfrm rot="16200000">
              <a:off x="1501016" y="7401482"/>
              <a:ext cx="210438" cy="858997"/>
            </a:xfrm>
            <a:prstGeom prst="leftBrace">
              <a:avLst>
                <a:gd name="adj1" fmla="val 49548"/>
                <a:gd name="adj2"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105" name="角丸四角形 110"/>
            <p:cNvSpPr/>
            <p:nvPr/>
          </p:nvSpPr>
          <p:spPr>
            <a:xfrm>
              <a:off x="2286277" y="7524328"/>
              <a:ext cx="1010665" cy="306838"/>
            </a:xfrm>
            <a:prstGeom prst="roundRect">
              <a:avLst/>
            </a:prstGeom>
            <a:no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200" dirty="0" smtClean="0">
                  <a:solidFill>
                    <a:srgbClr val="000000"/>
                  </a:solidFill>
                  <a:latin typeface="Helvetica"/>
                  <a:cs typeface="Helvetica"/>
                </a:rPr>
                <a:t>N</a:t>
              </a:r>
              <a:r>
                <a:rPr kumimoji="1" lang="ja-JP" altLang="en-US" sz="1200" dirty="0" smtClean="0">
                  <a:solidFill>
                    <a:srgbClr val="000000"/>
                  </a:solidFill>
                  <a:latin typeface="Helvetica"/>
                  <a:cs typeface="Helvetica"/>
                </a:rPr>
                <a:t> </a:t>
              </a:r>
              <a:r>
                <a:rPr kumimoji="1" lang="en-US" altLang="ja-JP" sz="1200" dirty="0" smtClean="0">
                  <a:solidFill>
                    <a:srgbClr val="000000"/>
                  </a:solidFill>
                  <a:latin typeface="Helvetica"/>
                  <a:cs typeface="Helvetica"/>
                </a:rPr>
                <a:t>x</a:t>
              </a:r>
              <a:r>
                <a:rPr kumimoji="1" lang="ja-JP" altLang="en-US" sz="1200" dirty="0" smtClean="0">
                  <a:solidFill>
                    <a:srgbClr val="000000"/>
                  </a:solidFill>
                  <a:latin typeface="Helvetica"/>
                  <a:cs typeface="Helvetica"/>
                </a:rPr>
                <a:t> </a:t>
              </a:r>
              <a:r>
                <a:rPr kumimoji="1" lang="en-US" altLang="ja-JP" sz="1200" dirty="0" smtClean="0">
                  <a:solidFill>
                    <a:srgbClr val="000000"/>
                  </a:solidFill>
                  <a:latin typeface="Helvetica"/>
                  <a:cs typeface="Helvetica"/>
                </a:rPr>
                <a:t>1,000</a:t>
              </a:r>
              <a:endParaRPr kumimoji="1" lang="ja-JP" altLang="en-US" sz="1200" dirty="0">
                <a:solidFill>
                  <a:srgbClr val="000000"/>
                </a:solidFill>
                <a:latin typeface="Helvetica"/>
                <a:cs typeface="Helvetica"/>
              </a:endParaRPr>
            </a:p>
          </p:txBody>
        </p:sp>
        <p:sp>
          <p:nvSpPr>
            <p:cNvPr id="106" name="左中かっこ 122"/>
            <p:cNvSpPr/>
            <p:nvPr/>
          </p:nvSpPr>
          <p:spPr>
            <a:xfrm rot="16200000">
              <a:off x="2692354" y="7401482"/>
              <a:ext cx="191308" cy="858997"/>
            </a:xfrm>
            <a:prstGeom prst="leftBrace">
              <a:avLst>
                <a:gd name="adj1" fmla="val 49548"/>
                <a:gd name="adj2"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107" name="角丸四角形 123"/>
            <p:cNvSpPr/>
            <p:nvPr/>
          </p:nvSpPr>
          <p:spPr>
            <a:xfrm>
              <a:off x="3504141" y="7524328"/>
              <a:ext cx="1179377" cy="306838"/>
            </a:xfrm>
            <a:prstGeom prst="roundRect">
              <a:avLst/>
            </a:prstGeom>
            <a:no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200" dirty="0" smtClean="0">
                  <a:solidFill>
                    <a:srgbClr val="000000"/>
                  </a:solidFill>
                  <a:latin typeface="Helvetica"/>
                  <a:cs typeface="Helvetica"/>
                </a:rPr>
                <a:t>N</a:t>
              </a:r>
              <a:r>
                <a:rPr kumimoji="1" lang="ja-JP" altLang="en-US" sz="1200" dirty="0" smtClean="0">
                  <a:solidFill>
                    <a:srgbClr val="000000"/>
                  </a:solidFill>
                  <a:latin typeface="Helvetica"/>
                  <a:cs typeface="Helvetica"/>
                </a:rPr>
                <a:t> </a:t>
              </a:r>
              <a:r>
                <a:rPr kumimoji="1" lang="en-US" altLang="ja-JP" sz="1200" dirty="0" smtClean="0">
                  <a:solidFill>
                    <a:srgbClr val="000000"/>
                  </a:solidFill>
                  <a:latin typeface="Helvetica"/>
                  <a:cs typeface="Helvetica"/>
                </a:rPr>
                <a:t>x</a:t>
              </a:r>
              <a:r>
                <a:rPr kumimoji="1" lang="ja-JP" altLang="en-US" sz="1200" dirty="0" smtClean="0">
                  <a:solidFill>
                    <a:srgbClr val="000000"/>
                  </a:solidFill>
                  <a:latin typeface="Helvetica"/>
                  <a:cs typeface="Helvetica"/>
                </a:rPr>
                <a:t> </a:t>
              </a:r>
              <a:r>
                <a:rPr kumimoji="1" lang="en-US" altLang="ja-JP" sz="1200" dirty="0" smtClean="0">
                  <a:solidFill>
                    <a:srgbClr val="000000"/>
                  </a:solidFill>
                  <a:latin typeface="Helvetica"/>
                  <a:cs typeface="Helvetica"/>
                </a:rPr>
                <a:t>1,000</a:t>
              </a:r>
              <a:endParaRPr kumimoji="1" lang="ja-JP" altLang="en-US" sz="1200" dirty="0">
                <a:solidFill>
                  <a:srgbClr val="000000"/>
                </a:solidFill>
                <a:latin typeface="Helvetica"/>
                <a:cs typeface="Helvetica"/>
              </a:endParaRPr>
            </a:p>
          </p:txBody>
        </p:sp>
        <p:sp>
          <p:nvSpPr>
            <p:cNvPr id="108" name="左中かっこ 124"/>
            <p:cNvSpPr/>
            <p:nvPr/>
          </p:nvSpPr>
          <p:spPr>
            <a:xfrm rot="16200000">
              <a:off x="4005285" y="7401482"/>
              <a:ext cx="191308" cy="858997"/>
            </a:xfrm>
            <a:prstGeom prst="leftBrace">
              <a:avLst>
                <a:gd name="adj1" fmla="val 49548"/>
                <a:gd name="adj2"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cxnSp>
          <p:nvCxnSpPr>
            <p:cNvPr id="109" name="直線矢印コネクタ 125"/>
            <p:cNvCxnSpPr/>
            <p:nvPr/>
          </p:nvCxnSpPr>
          <p:spPr bwMode="auto">
            <a:xfrm flipH="1">
              <a:off x="3336112" y="1263871"/>
              <a:ext cx="2048" cy="287998"/>
            </a:xfrm>
            <a:prstGeom prst="straightConnector1">
              <a:avLst/>
            </a:prstGeom>
            <a:ln w="76200" cmpd="sng">
              <a:solidFill>
                <a:schemeClr val="tx1"/>
              </a:solidFill>
              <a:tailEnd type="triangle" w="med" len="sm"/>
            </a:ln>
            <a:effectLst/>
          </p:spPr>
          <p:style>
            <a:lnRef idx="2">
              <a:schemeClr val="accent1"/>
            </a:lnRef>
            <a:fillRef idx="0">
              <a:schemeClr val="accent1"/>
            </a:fillRef>
            <a:effectRef idx="1">
              <a:schemeClr val="accent1"/>
            </a:effectRef>
            <a:fontRef idx="minor">
              <a:schemeClr val="tx1"/>
            </a:fontRef>
          </p:style>
        </p:cxnSp>
        <p:cxnSp>
          <p:nvCxnSpPr>
            <p:cNvPr id="110" name="直線矢印コネクタ 126"/>
            <p:cNvCxnSpPr/>
            <p:nvPr/>
          </p:nvCxnSpPr>
          <p:spPr bwMode="auto">
            <a:xfrm flipH="1">
              <a:off x="3354944" y="3851937"/>
              <a:ext cx="2048" cy="287998"/>
            </a:xfrm>
            <a:prstGeom prst="straightConnector1">
              <a:avLst/>
            </a:prstGeom>
            <a:ln w="76200" cmpd="sng">
              <a:solidFill>
                <a:schemeClr val="tx1"/>
              </a:solidFill>
              <a:tailEnd type="triangle" w="med" len="sm"/>
            </a:ln>
            <a:effectLst/>
          </p:spPr>
          <p:style>
            <a:lnRef idx="2">
              <a:schemeClr val="accent1"/>
            </a:lnRef>
            <a:fillRef idx="0">
              <a:schemeClr val="accent1"/>
            </a:fillRef>
            <a:effectRef idx="1">
              <a:schemeClr val="accent1"/>
            </a:effectRef>
            <a:fontRef idx="minor">
              <a:schemeClr val="tx1"/>
            </a:fontRef>
          </p:style>
        </p:cxnSp>
        <p:cxnSp>
          <p:nvCxnSpPr>
            <p:cNvPr id="111" name="直線矢印コネクタ 127"/>
            <p:cNvCxnSpPr/>
            <p:nvPr/>
          </p:nvCxnSpPr>
          <p:spPr bwMode="auto">
            <a:xfrm flipH="1">
              <a:off x="3354944" y="6876290"/>
              <a:ext cx="2048" cy="287998"/>
            </a:xfrm>
            <a:prstGeom prst="straightConnector1">
              <a:avLst/>
            </a:prstGeom>
            <a:ln w="76200" cmpd="sng">
              <a:solidFill>
                <a:schemeClr val="tx1"/>
              </a:solidFill>
              <a:tailEnd type="triangle" w="med" len="sm"/>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5302987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853447" y="1417662"/>
            <a:ext cx="4505609" cy="4712447"/>
            <a:chOff x="1991225" y="1676394"/>
            <a:chExt cx="4505609" cy="4712447"/>
          </a:xfrm>
        </p:grpSpPr>
        <p:pic>
          <p:nvPicPr>
            <p:cNvPr id="6" name="図 3" descr="hist.png"/>
            <p:cNvPicPr>
              <a:picLocks noChangeAspect="1"/>
            </p:cNvPicPr>
            <p:nvPr/>
          </p:nvPicPr>
          <p:blipFill rotWithShape="1">
            <a:blip r:embed="rId2">
              <a:extLst>
                <a:ext uri="{28A0092B-C50C-407E-A947-70E740481C1C}">
                  <a14:useLocalDpi xmlns:a14="http://schemas.microsoft.com/office/drawing/2010/main" val="0"/>
                </a:ext>
              </a:extLst>
            </a:blip>
            <a:srcRect t="3951" r="8684"/>
            <a:stretch/>
          </p:blipFill>
          <p:spPr>
            <a:xfrm>
              <a:off x="2320840" y="1750948"/>
              <a:ext cx="4175994" cy="4392472"/>
            </a:xfrm>
            <a:prstGeom prst="rect">
              <a:avLst/>
            </a:prstGeom>
          </p:spPr>
        </p:pic>
        <p:sp>
          <p:nvSpPr>
            <p:cNvPr id="7" name="正方形/長方形 13"/>
            <p:cNvSpPr/>
            <p:nvPr/>
          </p:nvSpPr>
          <p:spPr>
            <a:xfrm rot="16200000">
              <a:off x="90402" y="3577217"/>
              <a:ext cx="4140200" cy="338554"/>
            </a:xfrm>
            <a:prstGeom prst="rect">
              <a:avLst/>
            </a:prstGeom>
          </p:spPr>
          <p:txBody>
            <a:bodyPr wrap="square">
              <a:spAutoFit/>
            </a:bodyPr>
            <a:lstStyle/>
            <a:p>
              <a:pPr algn="ctr"/>
              <a:r>
                <a:rPr lang="en-US" altLang="ja-JP" sz="1600" b="1" dirty="0" smtClean="0">
                  <a:latin typeface="Helvetica"/>
                  <a:cs typeface="Helvetica"/>
                </a:rPr>
                <a:t>Number of BAC end-sequence pairs </a:t>
              </a:r>
              <a:endParaRPr lang="ja-JP" altLang="ja-JP" sz="1600" b="1" dirty="0">
                <a:latin typeface="Helvetica"/>
                <a:cs typeface="Helvetica"/>
              </a:endParaRPr>
            </a:p>
          </p:txBody>
        </p:sp>
        <p:sp>
          <p:nvSpPr>
            <p:cNvPr id="8" name="正方形/長方形 14"/>
            <p:cNvSpPr/>
            <p:nvPr/>
          </p:nvSpPr>
          <p:spPr>
            <a:xfrm>
              <a:off x="3029885" y="6050287"/>
              <a:ext cx="2947558" cy="338554"/>
            </a:xfrm>
            <a:prstGeom prst="rect">
              <a:avLst/>
            </a:prstGeom>
          </p:spPr>
          <p:txBody>
            <a:bodyPr wrap="square">
              <a:spAutoFit/>
            </a:bodyPr>
            <a:lstStyle/>
            <a:p>
              <a:pPr algn="ctr"/>
              <a:r>
                <a:rPr lang="en-US" altLang="ja-JP" sz="1600" b="1" dirty="0" smtClean="0">
                  <a:latin typeface="Helvetica"/>
                  <a:cs typeface="Helvetica"/>
                </a:rPr>
                <a:t>Insert size (Kb)</a:t>
              </a:r>
              <a:endParaRPr lang="ja-JP" altLang="ja-JP" sz="1600" b="1" dirty="0">
                <a:latin typeface="Helvetica"/>
                <a:cs typeface="Helvetica"/>
              </a:endParaRPr>
            </a:p>
          </p:txBody>
        </p:sp>
      </p:grpSp>
      <p:sp>
        <p:nvSpPr>
          <p:cNvPr id="9" name="Rectangle 8"/>
          <p:cNvSpPr/>
          <p:nvPr/>
        </p:nvSpPr>
        <p:spPr>
          <a:xfrm>
            <a:off x="295124" y="6228184"/>
            <a:ext cx="6308876" cy="461665"/>
          </a:xfrm>
          <a:prstGeom prst="rect">
            <a:avLst/>
          </a:prstGeom>
        </p:spPr>
        <p:txBody>
          <a:bodyPr wrap="square">
            <a:spAutoFit/>
          </a:bodyPr>
          <a:lstStyle/>
          <a:p>
            <a:r>
              <a:rPr lang="en-US" altLang="ja-JP" sz="1200" b="1" dirty="0" smtClean="0">
                <a:latin typeface="Times New Roman"/>
                <a:cs typeface="Times New Roman"/>
              </a:rPr>
              <a:t>Figure S13. </a:t>
            </a:r>
            <a:r>
              <a:rPr lang="en-US" altLang="ja-JP" sz="1200" dirty="0" smtClean="0">
                <a:latin typeface="Times New Roman"/>
                <a:cs typeface="Times New Roman"/>
              </a:rPr>
              <a:t>Validating quality of the </a:t>
            </a:r>
            <a:r>
              <a:rPr lang="en-US" altLang="ja-JP" sz="1200" i="1" dirty="0" smtClean="0">
                <a:latin typeface="Times New Roman"/>
                <a:cs typeface="Times New Roman"/>
              </a:rPr>
              <a:t>D. </a:t>
            </a:r>
            <a:r>
              <a:rPr lang="en-US" altLang="ja-JP" sz="1200" i="1" dirty="0" err="1" smtClean="0">
                <a:latin typeface="Times New Roman"/>
                <a:cs typeface="Times New Roman"/>
              </a:rPr>
              <a:t>rotundata</a:t>
            </a:r>
            <a:r>
              <a:rPr lang="en-US" altLang="ja-JP" sz="1200" i="1" dirty="0" smtClean="0">
                <a:latin typeface="Times New Roman"/>
                <a:cs typeface="Times New Roman"/>
              </a:rPr>
              <a:t> </a:t>
            </a:r>
            <a:r>
              <a:rPr lang="en-US" altLang="ja-JP" sz="1200" dirty="0" smtClean="0">
                <a:latin typeface="Times New Roman"/>
                <a:cs typeface="Times New Roman"/>
              </a:rPr>
              <a:t>genome assembly using BAC-end sequencing and calculating the insert sizes of BAC-end sequence pairs.</a:t>
            </a:r>
            <a:endParaRPr lang="en-US" altLang="ja-JP" sz="1200" dirty="0">
              <a:latin typeface="Times New Roman"/>
              <a:cs typeface="Times New Roman"/>
            </a:endParaRPr>
          </a:p>
        </p:txBody>
      </p:sp>
      <p:sp>
        <p:nvSpPr>
          <p:cNvPr id="10" name="正方形/長方形 1"/>
          <p:cNvSpPr/>
          <p:nvPr/>
        </p:nvSpPr>
        <p:spPr>
          <a:xfrm>
            <a:off x="3974276" y="2746964"/>
            <a:ext cx="2465229" cy="1600438"/>
          </a:xfrm>
          <a:prstGeom prst="rect">
            <a:avLst/>
          </a:prstGeom>
        </p:spPr>
        <p:txBody>
          <a:bodyPr wrap="square">
            <a:spAutoFit/>
          </a:bodyPr>
          <a:lstStyle/>
          <a:p>
            <a:r>
              <a:rPr lang="en-US" altLang="ja-JP" sz="1400" dirty="0" smtClean="0">
                <a:latin typeface="Helvetica"/>
                <a:cs typeface="Helvetica"/>
              </a:rPr>
              <a:t>265 BAC end-sequence pairs</a:t>
            </a:r>
          </a:p>
          <a:p>
            <a:endParaRPr lang="en-US" altLang="ja-JP" sz="1400" dirty="0" smtClean="0">
              <a:latin typeface="Helvetica"/>
              <a:cs typeface="Helvetica"/>
            </a:endParaRPr>
          </a:p>
          <a:p>
            <a:endParaRPr lang="en-US" altLang="ja-JP" sz="1400" dirty="0">
              <a:latin typeface="Helvetica"/>
              <a:cs typeface="Helvetica"/>
            </a:endParaRPr>
          </a:p>
          <a:p>
            <a:r>
              <a:rPr lang="en-US" altLang="ja-JP" sz="1400" dirty="0" smtClean="0">
                <a:latin typeface="Helvetica"/>
                <a:cs typeface="Helvetica"/>
              </a:rPr>
              <a:t>Insert size:</a:t>
            </a:r>
          </a:p>
          <a:p>
            <a:r>
              <a:rPr lang="en-US" sz="1400" dirty="0" smtClean="0">
                <a:latin typeface="Helvetica"/>
                <a:cs typeface="Helvetica"/>
              </a:rPr>
              <a:t>Mean</a:t>
            </a:r>
            <a:r>
              <a:rPr lang="en-US" sz="1400" dirty="0">
                <a:latin typeface="Helvetica"/>
                <a:cs typeface="Helvetica"/>
              </a:rPr>
              <a:t>	</a:t>
            </a:r>
            <a:r>
              <a:rPr lang="en-US" sz="1400" dirty="0" smtClean="0">
                <a:latin typeface="Helvetica"/>
                <a:cs typeface="Helvetica"/>
              </a:rPr>
              <a:t>~116.6 Kb</a:t>
            </a:r>
            <a:r>
              <a:rPr lang="en-US" sz="1400" dirty="0">
                <a:latin typeface="Helvetica"/>
                <a:cs typeface="Helvetica"/>
              </a:rPr>
              <a:t/>
            </a:r>
            <a:br>
              <a:rPr lang="en-US" sz="1400" dirty="0">
                <a:latin typeface="Helvetica"/>
                <a:cs typeface="Helvetica"/>
              </a:rPr>
            </a:br>
            <a:r>
              <a:rPr lang="en-US" sz="1400" dirty="0" smtClean="0">
                <a:latin typeface="Helvetica"/>
                <a:cs typeface="Helvetica"/>
              </a:rPr>
              <a:t>SD		~30.4 Kb</a:t>
            </a:r>
            <a:endParaRPr lang="en-US" sz="1400" dirty="0">
              <a:latin typeface="Helvetica"/>
              <a:cs typeface="Helvetica"/>
            </a:endParaRPr>
          </a:p>
        </p:txBody>
      </p:sp>
    </p:spTree>
    <p:extLst>
      <p:ext uri="{BB962C8B-B14F-4D97-AF65-F5344CB8AC3E}">
        <p14:creationId xmlns:p14="http://schemas.microsoft.com/office/powerpoint/2010/main" val="36282913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a:xfrm>
            <a:off x="2924286" y="730177"/>
            <a:ext cx="964831" cy="502476"/>
          </a:xfrm>
          <a:prstGeom prst="rect">
            <a:avLst/>
          </a:prstGeom>
          <a:ln>
            <a:prstDash val="sysDash"/>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sz="1000" b="1" dirty="0" smtClean="0">
                <a:latin typeface="Helvetica"/>
                <a:cs typeface="Helvetica"/>
              </a:rPr>
              <a:t>Scaffolds</a:t>
            </a:r>
            <a:endParaRPr lang="en-GB" sz="1000" b="1" dirty="0">
              <a:latin typeface="Helvetica"/>
              <a:cs typeface="Helvetica"/>
            </a:endParaRPr>
          </a:p>
        </p:txBody>
      </p:sp>
      <p:sp>
        <p:nvSpPr>
          <p:cNvPr id="49" name="Rectangle 48"/>
          <p:cNvSpPr/>
          <p:nvPr/>
        </p:nvSpPr>
        <p:spPr>
          <a:xfrm>
            <a:off x="4308153" y="1447611"/>
            <a:ext cx="1311818" cy="502476"/>
          </a:xfrm>
          <a:prstGeom prst="rect">
            <a:avLst/>
          </a:prstGeom>
          <a:ln>
            <a:prstDash val="sysDash"/>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sz="1000" b="1" dirty="0" smtClean="0">
                <a:latin typeface="Helvetica"/>
                <a:cs typeface="Helvetica"/>
              </a:rPr>
              <a:t>RNA-seq Data</a:t>
            </a:r>
            <a:endParaRPr lang="en-GB" sz="1000" b="1" dirty="0">
              <a:latin typeface="Helvetica"/>
              <a:cs typeface="Helvetica"/>
            </a:endParaRPr>
          </a:p>
        </p:txBody>
      </p:sp>
      <p:sp>
        <p:nvSpPr>
          <p:cNvPr id="50" name="Rectangle 49"/>
          <p:cNvSpPr/>
          <p:nvPr/>
        </p:nvSpPr>
        <p:spPr>
          <a:xfrm>
            <a:off x="3691520" y="2368884"/>
            <a:ext cx="1115649" cy="502476"/>
          </a:xfrm>
          <a:prstGeom prst="rect">
            <a:avLst/>
          </a:prstGeom>
          <a:ln/>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en-GB" sz="1000" b="1" dirty="0" smtClean="0">
                <a:latin typeface="Helvetica"/>
                <a:cs typeface="Helvetica"/>
              </a:rPr>
              <a:t>Tophat 2</a:t>
            </a:r>
            <a:endParaRPr lang="en-GB" sz="1000" b="1" dirty="0">
              <a:latin typeface="Helvetica"/>
              <a:cs typeface="Helvetica"/>
            </a:endParaRPr>
          </a:p>
        </p:txBody>
      </p:sp>
      <p:sp>
        <p:nvSpPr>
          <p:cNvPr id="51" name="Rectangle 50"/>
          <p:cNvSpPr/>
          <p:nvPr/>
        </p:nvSpPr>
        <p:spPr>
          <a:xfrm>
            <a:off x="5129526" y="2315907"/>
            <a:ext cx="1295684" cy="579781"/>
          </a:xfrm>
          <a:prstGeom prst="rect">
            <a:avLst/>
          </a:prstGeom>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en-GB" sz="1000" b="1" dirty="0" smtClean="0">
                <a:latin typeface="Helvetica"/>
                <a:cs typeface="Helvetica"/>
              </a:rPr>
              <a:t>Trinity  + PASA</a:t>
            </a:r>
          </a:p>
          <a:p>
            <a:pPr algn="ctr"/>
            <a:r>
              <a:rPr lang="en-GB" sz="1000" b="1" dirty="0" smtClean="0">
                <a:latin typeface="Helvetica"/>
                <a:cs typeface="Helvetica"/>
              </a:rPr>
              <a:t>Comprehensive Transcripts</a:t>
            </a:r>
            <a:endParaRPr lang="en-GB" sz="1000" b="1" dirty="0">
              <a:latin typeface="Helvetica"/>
              <a:cs typeface="Helvetica"/>
            </a:endParaRPr>
          </a:p>
        </p:txBody>
      </p:sp>
      <p:sp>
        <p:nvSpPr>
          <p:cNvPr id="52" name="Rectangle 51"/>
          <p:cNvSpPr/>
          <p:nvPr/>
        </p:nvSpPr>
        <p:spPr>
          <a:xfrm>
            <a:off x="5219543" y="3362447"/>
            <a:ext cx="1115649" cy="502476"/>
          </a:xfrm>
          <a:prstGeom prst="rect">
            <a:avLst/>
          </a:prstGeom>
          <a:ln>
            <a:prstDash val="sysDash"/>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sz="1000" b="1" i="1" dirty="0" smtClean="0">
                <a:latin typeface="Helvetica"/>
                <a:cs typeface="Helvetica"/>
              </a:rPr>
              <a:t>De Novo </a:t>
            </a:r>
            <a:r>
              <a:rPr lang="en-GB" sz="1000" b="1" dirty="0" smtClean="0">
                <a:latin typeface="Helvetica"/>
                <a:cs typeface="Helvetica"/>
              </a:rPr>
              <a:t>Transcripts</a:t>
            </a:r>
            <a:endParaRPr lang="en-GB" sz="1000" b="1" dirty="0">
              <a:latin typeface="Helvetica"/>
              <a:cs typeface="Helvetica"/>
            </a:endParaRPr>
          </a:p>
        </p:txBody>
      </p:sp>
      <p:sp>
        <p:nvSpPr>
          <p:cNvPr id="53" name="Rectangle 52"/>
          <p:cNvSpPr/>
          <p:nvPr/>
        </p:nvSpPr>
        <p:spPr>
          <a:xfrm>
            <a:off x="3541823" y="4282964"/>
            <a:ext cx="1115649" cy="502476"/>
          </a:xfrm>
          <a:prstGeom prst="rect">
            <a:avLst/>
          </a:prstGeom>
          <a:ln>
            <a:prstDash val="sysDash"/>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sz="1000" b="1" i="1" dirty="0">
                <a:latin typeface="Helvetica"/>
                <a:cs typeface="Helvetica"/>
              </a:rPr>
              <a:t>Ab Initio </a:t>
            </a:r>
            <a:r>
              <a:rPr lang="en-GB" sz="1000" b="1" dirty="0" smtClean="0">
                <a:latin typeface="Helvetica"/>
                <a:cs typeface="Helvetica"/>
              </a:rPr>
              <a:t> Transcripts</a:t>
            </a:r>
            <a:endParaRPr lang="en-GB" sz="1000" b="1" dirty="0">
              <a:latin typeface="Helvetica"/>
              <a:cs typeface="Helvetica"/>
            </a:endParaRPr>
          </a:p>
        </p:txBody>
      </p:sp>
      <p:sp>
        <p:nvSpPr>
          <p:cNvPr id="55" name="Rectangle 54"/>
          <p:cNvSpPr/>
          <p:nvPr/>
        </p:nvSpPr>
        <p:spPr>
          <a:xfrm>
            <a:off x="410970" y="2292768"/>
            <a:ext cx="1216052" cy="753714"/>
          </a:xfrm>
          <a:prstGeom prst="rect">
            <a:avLst/>
          </a:prstGeom>
          <a:ln>
            <a:prstDash val="sysDash"/>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sz="1000" b="1" i="1" dirty="0" smtClean="0">
                <a:latin typeface="Helvetica"/>
                <a:cs typeface="Helvetica"/>
              </a:rPr>
              <a:t>A. thaliana </a:t>
            </a:r>
            <a:r>
              <a:rPr lang="en-GB" sz="1000" b="1" dirty="0" smtClean="0">
                <a:latin typeface="Helvetica"/>
                <a:cs typeface="Helvetica"/>
              </a:rPr>
              <a:t>ESTs</a:t>
            </a:r>
          </a:p>
          <a:p>
            <a:pPr algn="ctr"/>
            <a:r>
              <a:rPr lang="en-GB" sz="1000" b="1" i="1" dirty="0" smtClean="0">
                <a:latin typeface="Helvetica"/>
                <a:cs typeface="Helvetica"/>
              </a:rPr>
              <a:t>Z. mays </a:t>
            </a:r>
            <a:r>
              <a:rPr lang="en-GB" sz="1000" b="1" dirty="0" smtClean="0">
                <a:latin typeface="Helvetica"/>
                <a:cs typeface="Helvetica"/>
              </a:rPr>
              <a:t>ESTs</a:t>
            </a:r>
          </a:p>
          <a:p>
            <a:pPr algn="ctr"/>
            <a:r>
              <a:rPr lang="en-GB" sz="1000" b="1" i="1" dirty="0" smtClean="0">
                <a:latin typeface="Helvetica"/>
                <a:cs typeface="Helvetica"/>
              </a:rPr>
              <a:t>D. </a:t>
            </a:r>
            <a:r>
              <a:rPr lang="en-GB" sz="1000" b="1" i="1" dirty="0">
                <a:latin typeface="Helvetica"/>
                <a:cs typeface="Helvetica"/>
              </a:rPr>
              <a:t>a</a:t>
            </a:r>
            <a:r>
              <a:rPr lang="en-GB" sz="1000" b="1" i="1" dirty="0" smtClean="0">
                <a:latin typeface="Helvetica"/>
                <a:cs typeface="Helvetica"/>
              </a:rPr>
              <a:t>lata </a:t>
            </a:r>
            <a:r>
              <a:rPr lang="en-GB" sz="1000" b="1" dirty="0" smtClean="0">
                <a:latin typeface="Helvetica"/>
                <a:cs typeface="Helvetica"/>
              </a:rPr>
              <a:t>ESTs</a:t>
            </a:r>
          </a:p>
          <a:p>
            <a:pPr algn="ctr"/>
            <a:r>
              <a:rPr lang="en-GB" sz="1000" b="1" i="1" dirty="0" smtClean="0">
                <a:latin typeface="Helvetica"/>
                <a:cs typeface="Helvetica"/>
              </a:rPr>
              <a:t>O. sativa </a:t>
            </a:r>
            <a:r>
              <a:rPr lang="en-GB" sz="1000" b="1" dirty="0" smtClean="0">
                <a:latin typeface="Helvetica"/>
                <a:cs typeface="Helvetica"/>
              </a:rPr>
              <a:t>ESTs</a:t>
            </a:r>
          </a:p>
        </p:txBody>
      </p:sp>
      <p:sp>
        <p:nvSpPr>
          <p:cNvPr id="56" name="Rectangle 55"/>
          <p:cNvSpPr/>
          <p:nvPr/>
        </p:nvSpPr>
        <p:spPr>
          <a:xfrm>
            <a:off x="1855779" y="2292768"/>
            <a:ext cx="1330974" cy="762851"/>
          </a:xfrm>
          <a:prstGeom prst="rect">
            <a:avLst/>
          </a:prstGeom>
          <a:ln>
            <a:prstDash val="sysDash"/>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sz="1000" b="1" dirty="0" smtClean="0">
                <a:latin typeface="Helvetica"/>
                <a:cs typeface="Helvetica"/>
              </a:rPr>
              <a:t>Petrosaviidae Proteins</a:t>
            </a:r>
          </a:p>
        </p:txBody>
      </p:sp>
      <p:sp>
        <p:nvSpPr>
          <p:cNvPr id="57" name="Rectangle 56"/>
          <p:cNvSpPr/>
          <p:nvPr/>
        </p:nvSpPr>
        <p:spPr>
          <a:xfrm>
            <a:off x="1968642" y="3433937"/>
            <a:ext cx="1115649" cy="502476"/>
          </a:xfrm>
          <a:prstGeom prst="rect">
            <a:avLst/>
          </a:prstGeom>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en-GB" sz="1000" b="1" dirty="0" smtClean="0">
                <a:latin typeface="Helvetica"/>
                <a:cs typeface="Helvetica"/>
              </a:rPr>
              <a:t>Exonerate</a:t>
            </a:r>
            <a:endParaRPr lang="en-GB" sz="1000" b="1" dirty="0">
              <a:latin typeface="Helvetica"/>
              <a:cs typeface="Helvetica"/>
            </a:endParaRPr>
          </a:p>
        </p:txBody>
      </p:sp>
      <p:sp>
        <p:nvSpPr>
          <p:cNvPr id="58" name="Rectangle 57"/>
          <p:cNvSpPr/>
          <p:nvPr/>
        </p:nvSpPr>
        <p:spPr>
          <a:xfrm>
            <a:off x="2856271" y="6002502"/>
            <a:ext cx="1115649" cy="502476"/>
          </a:xfrm>
          <a:prstGeom prst="rect">
            <a:avLst/>
          </a:prstGeom>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en-GB" sz="1000" b="1" dirty="0" smtClean="0">
                <a:latin typeface="Helvetica"/>
                <a:cs typeface="Helvetica"/>
              </a:rPr>
              <a:t>Maker (x2)</a:t>
            </a:r>
          </a:p>
        </p:txBody>
      </p:sp>
      <p:sp>
        <p:nvSpPr>
          <p:cNvPr id="59" name="Rectangle 58"/>
          <p:cNvSpPr/>
          <p:nvPr/>
        </p:nvSpPr>
        <p:spPr>
          <a:xfrm>
            <a:off x="4661719" y="6780888"/>
            <a:ext cx="1115649" cy="502476"/>
          </a:xfrm>
          <a:prstGeom prst="rect">
            <a:avLst/>
          </a:prstGeom>
          <a:ln>
            <a:prstDash val="sysDash"/>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sz="1000" b="1" dirty="0" smtClean="0">
                <a:latin typeface="Helvetica"/>
                <a:cs typeface="Helvetica"/>
              </a:rPr>
              <a:t>Improved Annotation</a:t>
            </a:r>
            <a:endParaRPr lang="en-GB" sz="1000" b="1" dirty="0">
              <a:latin typeface="Helvetica"/>
              <a:cs typeface="Helvetica"/>
            </a:endParaRPr>
          </a:p>
        </p:txBody>
      </p:sp>
      <p:cxnSp>
        <p:nvCxnSpPr>
          <p:cNvPr id="61" name="Straight Arrow Connector 60"/>
          <p:cNvCxnSpPr>
            <a:stCxn id="51" idx="2"/>
            <a:endCxn id="52" idx="0"/>
          </p:cNvCxnSpPr>
          <p:nvPr/>
        </p:nvCxnSpPr>
        <p:spPr>
          <a:xfrm>
            <a:off x="5777368" y="2895688"/>
            <a:ext cx="0" cy="466759"/>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sp>
        <p:nvSpPr>
          <p:cNvPr id="62" name="Rectangle 61"/>
          <p:cNvSpPr/>
          <p:nvPr/>
        </p:nvSpPr>
        <p:spPr>
          <a:xfrm>
            <a:off x="3688207" y="3351923"/>
            <a:ext cx="1115649" cy="502476"/>
          </a:xfrm>
          <a:prstGeom prst="rect">
            <a:avLst/>
          </a:prstGeom>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en-GB" sz="1000" b="1" dirty="0" smtClean="0">
                <a:latin typeface="Helvetica"/>
                <a:cs typeface="Helvetica"/>
              </a:rPr>
              <a:t>Cufflinks 2</a:t>
            </a:r>
            <a:endParaRPr lang="en-GB" sz="1000" b="1" dirty="0">
              <a:latin typeface="Helvetica"/>
              <a:cs typeface="Helvetica"/>
            </a:endParaRPr>
          </a:p>
        </p:txBody>
      </p:sp>
      <p:cxnSp>
        <p:nvCxnSpPr>
          <p:cNvPr id="63" name="Straight Arrow Connector 62"/>
          <p:cNvCxnSpPr>
            <a:stCxn id="50" idx="2"/>
            <a:endCxn id="62" idx="0"/>
          </p:cNvCxnSpPr>
          <p:nvPr/>
        </p:nvCxnSpPr>
        <p:spPr>
          <a:xfrm flipH="1">
            <a:off x="4246032" y="2871360"/>
            <a:ext cx="3313" cy="480563"/>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cxnSp>
        <p:nvCxnSpPr>
          <p:cNvPr id="64" name="Straight Arrow Connector 63"/>
          <p:cNvCxnSpPr>
            <a:stCxn id="62" idx="2"/>
            <a:endCxn id="53" idx="0"/>
          </p:cNvCxnSpPr>
          <p:nvPr/>
        </p:nvCxnSpPr>
        <p:spPr>
          <a:xfrm flipH="1">
            <a:off x="4099648" y="3854399"/>
            <a:ext cx="146384" cy="428565"/>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cxnSp>
        <p:nvCxnSpPr>
          <p:cNvPr id="65" name="Straight Arrow Connector 64"/>
          <p:cNvCxnSpPr>
            <a:stCxn id="53" idx="2"/>
            <a:endCxn id="58" idx="0"/>
          </p:cNvCxnSpPr>
          <p:nvPr/>
        </p:nvCxnSpPr>
        <p:spPr>
          <a:xfrm flipH="1">
            <a:off x="3414096" y="4785440"/>
            <a:ext cx="685552" cy="1217062"/>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cxnSp>
        <p:nvCxnSpPr>
          <p:cNvPr id="66" name="Straight Arrow Connector 65"/>
          <p:cNvCxnSpPr>
            <a:stCxn id="58" idx="2"/>
            <a:endCxn id="84" idx="0"/>
          </p:cNvCxnSpPr>
          <p:nvPr/>
        </p:nvCxnSpPr>
        <p:spPr>
          <a:xfrm flipH="1">
            <a:off x="3406702" y="6504978"/>
            <a:ext cx="7394" cy="275910"/>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cxnSp>
        <p:nvCxnSpPr>
          <p:cNvPr id="69" name="Straight Arrow Connector 68"/>
          <p:cNvCxnSpPr>
            <a:stCxn id="55" idx="2"/>
            <a:endCxn id="77" idx="0"/>
          </p:cNvCxnSpPr>
          <p:nvPr/>
        </p:nvCxnSpPr>
        <p:spPr>
          <a:xfrm flipH="1">
            <a:off x="1011962" y="3046482"/>
            <a:ext cx="7034" cy="405144"/>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cxnSp>
        <p:nvCxnSpPr>
          <p:cNvPr id="70" name="Straight Arrow Connector 69"/>
          <p:cNvCxnSpPr>
            <a:stCxn id="56" idx="2"/>
            <a:endCxn id="57" idx="0"/>
          </p:cNvCxnSpPr>
          <p:nvPr/>
        </p:nvCxnSpPr>
        <p:spPr>
          <a:xfrm>
            <a:off x="2521266" y="3055619"/>
            <a:ext cx="5201" cy="378318"/>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cxnSp>
        <p:nvCxnSpPr>
          <p:cNvPr id="71" name="Straight Arrow Connector 70"/>
          <p:cNvCxnSpPr>
            <a:stCxn id="48" idx="3"/>
            <a:endCxn id="49" idx="0"/>
          </p:cNvCxnSpPr>
          <p:nvPr/>
        </p:nvCxnSpPr>
        <p:spPr>
          <a:xfrm>
            <a:off x="3889117" y="981415"/>
            <a:ext cx="1074945" cy="466196"/>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cxnSp>
        <p:nvCxnSpPr>
          <p:cNvPr id="72" name="Straight Arrow Connector 71"/>
          <p:cNvCxnSpPr>
            <a:stCxn id="48" idx="2"/>
            <a:endCxn id="58" idx="0"/>
          </p:cNvCxnSpPr>
          <p:nvPr/>
        </p:nvCxnSpPr>
        <p:spPr>
          <a:xfrm>
            <a:off x="3406702" y="1232653"/>
            <a:ext cx="7394" cy="4769849"/>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cxnSp>
        <p:nvCxnSpPr>
          <p:cNvPr id="73" name="Straight Arrow Connector 72"/>
          <p:cNvCxnSpPr>
            <a:stCxn id="49" idx="3"/>
            <a:endCxn id="51" idx="0"/>
          </p:cNvCxnSpPr>
          <p:nvPr/>
        </p:nvCxnSpPr>
        <p:spPr>
          <a:xfrm>
            <a:off x="5619971" y="1698849"/>
            <a:ext cx="157397" cy="617058"/>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cxnSp>
        <p:nvCxnSpPr>
          <p:cNvPr id="74" name="Straight Arrow Connector 73"/>
          <p:cNvCxnSpPr>
            <a:stCxn id="49" idx="1"/>
            <a:endCxn id="50" idx="0"/>
          </p:cNvCxnSpPr>
          <p:nvPr/>
        </p:nvCxnSpPr>
        <p:spPr>
          <a:xfrm flipH="1">
            <a:off x="4249345" y="1698849"/>
            <a:ext cx="58808" cy="670035"/>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cxnSp>
        <p:nvCxnSpPr>
          <p:cNvPr id="75" name="Straight Arrow Connector 74"/>
          <p:cNvCxnSpPr>
            <a:stCxn id="52" idx="2"/>
            <a:endCxn id="58" idx="0"/>
          </p:cNvCxnSpPr>
          <p:nvPr/>
        </p:nvCxnSpPr>
        <p:spPr>
          <a:xfrm flipH="1">
            <a:off x="3414096" y="3864923"/>
            <a:ext cx="2363272" cy="2137579"/>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cxnSp>
        <p:nvCxnSpPr>
          <p:cNvPr id="76" name="Straight Arrow Connector 75"/>
          <p:cNvCxnSpPr>
            <a:stCxn id="78" idx="1"/>
            <a:endCxn id="58" idx="3"/>
          </p:cNvCxnSpPr>
          <p:nvPr/>
        </p:nvCxnSpPr>
        <p:spPr>
          <a:xfrm flipH="1">
            <a:off x="3971920" y="6253740"/>
            <a:ext cx="1426502" cy="0"/>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sp>
        <p:nvSpPr>
          <p:cNvPr id="77" name="Rectangle 76"/>
          <p:cNvSpPr/>
          <p:nvPr/>
        </p:nvSpPr>
        <p:spPr>
          <a:xfrm>
            <a:off x="454137" y="3451626"/>
            <a:ext cx="1115649" cy="502476"/>
          </a:xfrm>
          <a:prstGeom prst="rect">
            <a:avLst/>
          </a:prstGeom>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en-GB" sz="1000" b="1" dirty="0" smtClean="0">
                <a:latin typeface="Helvetica"/>
                <a:cs typeface="Helvetica"/>
              </a:rPr>
              <a:t>GMAP</a:t>
            </a:r>
            <a:endParaRPr lang="en-GB" sz="1000" b="1" dirty="0">
              <a:latin typeface="Helvetica"/>
              <a:cs typeface="Helvetica"/>
            </a:endParaRPr>
          </a:p>
        </p:txBody>
      </p:sp>
      <p:sp>
        <p:nvSpPr>
          <p:cNvPr id="78" name="Rectangle 77"/>
          <p:cNvSpPr/>
          <p:nvPr/>
        </p:nvSpPr>
        <p:spPr>
          <a:xfrm>
            <a:off x="5398422" y="6002502"/>
            <a:ext cx="1115649" cy="502476"/>
          </a:xfrm>
          <a:prstGeom prst="rect">
            <a:avLst/>
          </a:prstGeom>
          <a:ln>
            <a:prstDash val="sysDash"/>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sz="1000" b="1" dirty="0" smtClean="0">
                <a:latin typeface="Helvetica"/>
                <a:cs typeface="Helvetica"/>
              </a:rPr>
              <a:t>Legacy Annotation</a:t>
            </a:r>
            <a:endParaRPr lang="en-GB" sz="1000" b="1" dirty="0">
              <a:latin typeface="Helvetica"/>
              <a:cs typeface="Helvetica"/>
            </a:endParaRPr>
          </a:p>
        </p:txBody>
      </p:sp>
      <p:cxnSp>
        <p:nvCxnSpPr>
          <p:cNvPr id="79" name="Straight Arrow Connector 78"/>
          <p:cNvCxnSpPr>
            <a:stCxn id="80" idx="1"/>
            <a:endCxn id="58" idx="0"/>
          </p:cNvCxnSpPr>
          <p:nvPr/>
        </p:nvCxnSpPr>
        <p:spPr>
          <a:xfrm flipH="1">
            <a:off x="3414096" y="5534796"/>
            <a:ext cx="1070659" cy="467706"/>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sp>
        <p:nvSpPr>
          <p:cNvPr id="80" name="Rectangle 79"/>
          <p:cNvSpPr/>
          <p:nvPr/>
        </p:nvSpPr>
        <p:spPr>
          <a:xfrm>
            <a:off x="4484755" y="5283558"/>
            <a:ext cx="1115649" cy="502476"/>
          </a:xfrm>
          <a:prstGeom prst="rect">
            <a:avLst/>
          </a:prstGeom>
          <a:ln>
            <a:prstDash val="sysDash"/>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sz="1000" b="1" dirty="0" smtClean="0">
                <a:latin typeface="Helvetica"/>
                <a:cs typeface="Helvetica"/>
              </a:rPr>
              <a:t>Training Set</a:t>
            </a:r>
          </a:p>
        </p:txBody>
      </p:sp>
      <p:cxnSp>
        <p:nvCxnSpPr>
          <p:cNvPr id="81" name="Straight Arrow Connector 80"/>
          <p:cNvCxnSpPr>
            <a:stCxn id="57" idx="2"/>
            <a:endCxn id="58" idx="0"/>
          </p:cNvCxnSpPr>
          <p:nvPr/>
        </p:nvCxnSpPr>
        <p:spPr>
          <a:xfrm>
            <a:off x="2526467" y="3936413"/>
            <a:ext cx="887629" cy="2066089"/>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cxnSp>
        <p:nvCxnSpPr>
          <p:cNvPr id="82" name="Straight Arrow Connector 81"/>
          <p:cNvCxnSpPr>
            <a:stCxn id="77" idx="2"/>
            <a:endCxn id="58" idx="0"/>
          </p:cNvCxnSpPr>
          <p:nvPr/>
        </p:nvCxnSpPr>
        <p:spPr>
          <a:xfrm>
            <a:off x="1011962" y="3954102"/>
            <a:ext cx="2402134" cy="2048400"/>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cxnSp>
        <p:nvCxnSpPr>
          <p:cNvPr id="83" name="Straight Arrow Connector 82"/>
          <p:cNvCxnSpPr>
            <a:stCxn id="84" idx="3"/>
            <a:endCxn id="59" idx="1"/>
          </p:cNvCxnSpPr>
          <p:nvPr/>
        </p:nvCxnSpPr>
        <p:spPr>
          <a:xfrm>
            <a:off x="3964526" y="7032126"/>
            <a:ext cx="697193" cy="0"/>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sp>
        <p:nvSpPr>
          <p:cNvPr id="84" name="Rectangle 83"/>
          <p:cNvSpPr/>
          <p:nvPr/>
        </p:nvSpPr>
        <p:spPr>
          <a:xfrm>
            <a:off x="2848877" y="6780888"/>
            <a:ext cx="1115649" cy="502476"/>
          </a:xfrm>
          <a:prstGeom prst="rect">
            <a:avLst/>
          </a:prstGeom>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en-GB" sz="1000" b="1" dirty="0" smtClean="0">
                <a:latin typeface="Helvetica"/>
                <a:cs typeface="Helvetica"/>
              </a:rPr>
              <a:t>Jigsaw</a:t>
            </a:r>
            <a:endParaRPr lang="en-GB" sz="1000" b="1" dirty="0">
              <a:latin typeface="Helvetica"/>
              <a:cs typeface="Helvetica"/>
            </a:endParaRPr>
          </a:p>
        </p:txBody>
      </p:sp>
      <p:cxnSp>
        <p:nvCxnSpPr>
          <p:cNvPr id="85" name="Straight Arrow Connector 84"/>
          <p:cNvCxnSpPr>
            <a:stCxn id="62" idx="2"/>
            <a:endCxn id="88" idx="0"/>
          </p:cNvCxnSpPr>
          <p:nvPr/>
        </p:nvCxnSpPr>
        <p:spPr>
          <a:xfrm>
            <a:off x="4246032" y="3854399"/>
            <a:ext cx="1711244" cy="419826"/>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cxnSp>
        <p:nvCxnSpPr>
          <p:cNvPr id="87" name="Straight Arrow Connector 86"/>
          <p:cNvCxnSpPr>
            <a:stCxn id="48" idx="1"/>
            <a:endCxn id="55" idx="0"/>
          </p:cNvCxnSpPr>
          <p:nvPr/>
        </p:nvCxnSpPr>
        <p:spPr>
          <a:xfrm flipH="1">
            <a:off x="1018996" y="981415"/>
            <a:ext cx="1905290" cy="1311353"/>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sp>
        <p:nvSpPr>
          <p:cNvPr id="88" name="Rectangle 87"/>
          <p:cNvSpPr/>
          <p:nvPr/>
        </p:nvSpPr>
        <p:spPr>
          <a:xfrm>
            <a:off x="5399451" y="4274225"/>
            <a:ext cx="1115649" cy="502476"/>
          </a:xfrm>
          <a:prstGeom prst="rect">
            <a:avLst/>
          </a:prstGeom>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en-GB" sz="1000" b="1" dirty="0" smtClean="0">
                <a:latin typeface="Helvetica"/>
                <a:cs typeface="Helvetica"/>
              </a:rPr>
              <a:t>Augustus</a:t>
            </a:r>
          </a:p>
        </p:txBody>
      </p:sp>
      <p:cxnSp>
        <p:nvCxnSpPr>
          <p:cNvPr id="89" name="Straight Arrow Connector 88"/>
          <p:cNvCxnSpPr>
            <a:stCxn id="88" idx="2"/>
            <a:endCxn id="80" idx="3"/>
          </p:cNvCxnSpPr>
          <p:nvPr/>
        </p:nvCxnSpPr>
        <p:spPr>
          <a:xfrm flipH="1">
            <a:off x="5600404" y="4776701"/>
            <a:ext cx="356872" cy="758095"/>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sp>
        <p:nvSpPr>
          <p:cNvPr id="138" name="正方形/長方形 3"/>
          <p:cNvSpPr/>
          <p:nvPr/>
        </p:nvSpPr>
        <p:spPr>
          <a:xfrm>
            <a:off x="321306" y="7638727"/>
            <a:ext cx="6226096" cy="461665"/>
          </a:xfrm>
          <a:prstGeom prst="rect">
            <a:avLst/>
          </a:prstGeom>
        </p:spPr>
        <p:txBody>
          <a:bodyPr wrap="square">
            <a:spAutoFit/>
          </a:bodyPr>
          <a:lstStyle/>
          <a:p>
            <a:pPr defTabSz="914400"/>
            <a:r>
              <a:rPr lang="en-US" altLang="ja-JP" sz="1200" b="1" dirty="0" smtClean="0">
                <a:solidFill>
                  <a:srgbClr val="000000"/>
                </a:solidFill>
                <a:latin typeface="Times New Roman"/>
                <a:ea typeface="ＭＳ Ｐゴシック"/>
                <a:cs typeface="Times New Roman"/>
              </a:rPr>
              <a:t>Figure S14. </a:t>
            </a:r>
            <a:r>
              <a:rPr lang="en-US" sz="1200" dirty="0">
                <a:latin typeface="Times New Roman"/>
                <a:cs typeface="Times New Roman"/>
              </a:rPr>
              <a:t>An </a:t>
            </a:r>
            <a:r>
              <a:rPr lang="en-US" sz="1200" dirty="0" smtClean="0">
                <a:latin typeface="Times New Roman"/>
                <a:cs typeface="Times New Roman"/>
              </a:rPr>
              <a:t>outline </a:t>
            </a:r>
            <a:r>
              <a:rPr lang="en-US" sz="1200" dirty="0">
                <a:latin typeface="Times New Roman"/>
                <a:cs typeface="Times New Roman"/>
              </a:rPr>
              <a:t>of the annotation </a:t>
            </a:r>
            <a:r>
              <a:rPr lang="en-US" sz="1200" dirty="0" smtClean="0">
                <a:latin typeface="Times New Roman"/>
                <a:cs typeface="Times New Roman"/>
              </a:rPr>
              <a:t>pipeline used, </a:t>
            </a:r>
            <a:r>
              <a:rPr lang="en-US" sz="1200" dirty="0">
                <a:latin typeface="Times New Roman"/>
                <a:cs typeface="Times New Roman"/>
              </a:rPr>
              <a:t>with inputs/out (</a:t>
            </a:r>
            <a:r>
              <a:rPr lang="en-US" sz="1200" dirty="0" smtClean="0">
                <a:latin typeface="Times New Roman"/>
                <a:cs typeface="Times New Roman"/>
              </a:rPr>
              <a:t>blue, </a:t>
            </a:r>
            <a:r>
              <a:rPr lang="en-US" sz="1200" dirty="0">
                <a:latin typeface="Times New Roman"/>
                <a:cs typeface="Times New Roman"/>
              </a:rPr>
              <a:t>dashed </a:t>
            </a:r>
            <a:r>
              <a:rPr lang="en-US" sz="1200" dirty="0" smtClean="0">
                <a:latin typeface="Times New Roman"/>
                <a:cs typeface="Times New Roman"/>
              </a:rPr>
              <a:t>boxes) </a:t>
            </a:r>
            <a:r>
              <a:rPr lang="en-US" sz="1200" dirty="0">
                <a:latin typeface="Times New Roman"/>
                <a:cs typeface="Times New Roman"/>
              </a:rPr>
              <a:t>and programs used (</a:t>
            </a:r>
            <a:r>
              <a:rPr lang="en-US" sz="1200" dirty="0" smtClean="0">
                <a:latin typeface="Times New Roman"/>
                <a:cs typeface="Times New Roman"/>
              </a:rPr>
              <a:t>red, solid line boxes).</a:t>
            </a:r>
            <a:endParaRPr lang="en-US" altLang="ja-JP" sz="1200" dirty="0">
              <a:solidFill>
                <a:prstClr val="black"/>
              </a:solidFill>
              <a:latin typeface="Times New Roman"/>
              <a:ea typeface="ＭＳ Ｐゴシック"/>
              <a:cs typeface="Times New Roman"/>
            </a:endParaRPr>
          </a:p>
        </p:txBody>
      </p:sp>
      <p:cxnSp>
        <p:nvCxnSpPr>
          <p:cNvPr id="101" name="Straight Arrow Connector 100"/>
          <p:cNvCxnSpPr>
            <a:stCxn id="48" idx="1"/>
            <a:endCxn id="56" idx="0"/>
          </p:cNvCxnSpPr>
          <p:nvPr/>
        </p:nvCxnSpPr>
        <p:spPr>
          <a:xfrm flipH="1">
            <a:off x="2521266" y="981415"/>
            <a:ext cx="403020" cy="1311353"/>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3792709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768" y="1179561"/>
            <a:ext cx="5858286" cy="5858286"/>
          </a:xfrm>
          <a:prstGeom prst="rect">
            <a:avLst/>
          </a:prstGeom>
        </p:spPr>
      </p:pic>
      <p:sp>
        <p:nvSpPr>
          <p:cNvPr id="5" name="TextBox 4"/>
          <p:cNvSpPr txBox="1"/>
          <p:nvPr/>
        </p:nvSpPr>
        <p:spPr>
          <a:xfrm>
            <a:off x="543767" y="7056546"/>
            <a:ext cx="6051499" cy="215444"/>
          </a:xfrm>
          <a:prstGeom prst="rect">
            <a:avLst/>
          </a:prstGeom>
          <a:noFill/>
        </p:spPr>
        <p:txBody>
          <a:bodyPr wrap="square" rtlCol="0">
            <a:spAutoFit/>
          </a:bodyPr>
          <a:lstStyle/>
          <a:p>
            <a:r>
              <a:rPr lang="en-US" sz="800" dirty="0" smtClean="0">
                <a:latin typeface="Verdana"/>
                <a:cs typeface="Verdana"/>
              </a:rPr>
              <a:t>  1          2        3      4         5          6       7      8        9    10   11     12     13     14 15   16    17    18   192021</a:t>
            </a:r>
            <a:endParaRPr lang="en-US" sz="800" dirty="0">
              <a:latin typeface="Verdana"/>
              <a:cs typeface="Verdana"/>
            </a:endParaRPr>
          </a:p>
        </p:txBody>
      </p:sp>
      <p:sp>
        <p:nvSpPr>
          <p:cNvPr id="6" name="TextBox 5"/>
          <p:cNvSpPr txBox="1"/>
          <p:nvPr/>
        </p:nvSpPr>
        <p:spPr>
          <a:xfrm rot="16200000">
            <a:off x="-2589704" y="3904376"/>
            <a:ext cx="6051498" cy="215444"/>
          </a:xfrm>
          <a:prstGeom prst="rect">
            <a:avLst/>
          </a:prstGeom>
          <a:noFill/>
        </p:spPr>
        <p:txBody>
          <a:bodyPr wrap="square" rtlCol="0">
            <a:spAutoFit/>
          </a:bodyPr>
          <a:lstStyle/>
          <a:p>
            <a:r>
              <a:rPr lang="en-US" sz="800" dirty="0" smtClean="0">
                <a:latin typeface="Verdana"/>
                <a:cs typeface="Verdana"/>
              </a:rPr>
              <a:t>  1          2        3      4         5          6       7      8        9    10   11     12     13     14 15   16    17    18   192021</a:t>
            </a:r>
            <a:endParaRPr lang="en-US" sz="800" dirty="0">
              <a:latin typeface="Verdana"/>
              <a:cs typeface="Verdana"/>
            </a:endParaRPr>
          </a:p>
        </p:txBody>
      </p:sp>
      <p:sp>
        <p:nvSpPr>
          <p:cNvPr id="8" name="TextBox 7"/>
          <p:cNvSpPr txBox="1"/>
          <p:nvPr/>
        </p:nvSpPr>
        <p:spPr>
          <a:xfrm>
            <a:off x="446630" y="7736289"/>
            <a:ext cx="6048000" cy="276999"/>
          </a:xfrm>
          <a:prstGeom prst="rect">
            <a:avLst/>
          </a:prstGeom>
          <a:noFill/>
        </p:spPr>
        <p:txBody>
          <a:bodyPr wrap="square" rtlCol="0">
            <a:spAutoFit/>
          </a:bodyPr>
          <a:lstStyle/>
          <a:p>
            <a:r>
              <a:rPr lang="en-US" sz="1200" b="1" dirty="0" smtClean="0">
                <a:solidFill>
                  <a:srgbClr val="000000"/>
                </a:solidFill>
                <a:latin typeface="Times New Roman"/>
                <a:cs typeface="Times New Roman"/>
              </a:rPr>
              <a:t>Figure S15. </a:t>
            </a:r>
            <a:r>
              <a:rPr lang="en-US" sz="1200" dirty="0" smtClean="0">
                <a:solidFill>
                  <a:srgbClr val="000000"/>
                </a:solidFill>
                <a:latin typeface="Times New Roman"/>
                <a:cs typeface="Times New Roman"/>
              </a:rPr>
              <a:t>(Continued…)</a:t>
            </a:r>
            <a:endParaRPr lang="en-US" altLang="ja-JP" sz="1200" i="1" dirty="0">
              <a:latin typeface="Times New Roman"/>
              <a:cs typeface="Times New Roman"/>
            </a:endParaRPr>
          </a:p>
        </p:txBody>
      </p:sp>
    </p:spTree>
    <p:extLst>
      <p:ext uri="{BB962C8B-B14F-4D97-AF65-F5344CB8AC3E}">
        <p14:creationId xmlns:p14="http://schemas.microsoft.com/office/powerpoint/2010/main" val="1084648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629" y="1040396"/>
            <a:ext cx="5391143" cy="5391143"/>
          </a:xfrm>
          <a:prstGeom prst="rect">
            <a:avLst/>
          </a:prstGeom>
        </p:spPr>
      </p:pic>
      <p:sp>
        <p:nvSpPr>
          <p:cNvPr id="5" name="TextBox 4"/>
          <p:cNvSpPr txBox="1"/>
          <p:nvPr/>
        </p:nvSpPr>
        <p:spPr>
          <a:xfrm>
            <a:off x="446630" y="6817497"/>
            <a:ext cx="6048000" cy="830997"/>
          </a:xfrm>
          <a:prstGeom prst="rect">
            <a:avLst/>
          </a:prstGeom>
          <a:noFill/>
        </p:spPr>
        <p:txBody>
          <a:bodyPr wrap="square" rtlCol="0">
            <a:spAutoFit/>
          </a:bodyPr>
          <a:lstStyle/>
          <a:p>
            <a:r>
              <a:rPr lang="en-US" sz="1200" b="1" dirty="0" smtClean="0">
                <a:solidFill>
                  <a:srgbClr val="000000"/>
                </a:solidFill>
                <a:latin typeface="Times New Roman"/>
                <a:cs typeface="Times New Roman"/>
              </a:rPr>
              <a:t>Figure S15. </a:t>
            </a:r>
            <a:r>
              <a:rPr lang="en-US" sz="1200" dirty="0" smtClean="0">
                <a:solidFill>
                  <a:srgbClr val="000000"/>
                </a:solidFill>
                <a:latin typeface="Times New Roman"/>
                <a:cs typeface="Times New Roman"/>
              </a:rPr>
              <a:t>Self</a:t>
            </a:r>
            <a:r>
              <a:rPr lang="en-US" sz="1200" dirty="0">
                <a:solidFill>
                  <a:srgbClr val="000000"/>
                </a:solidFill>
                <a:latin typeface="Times New Roman"/>
                <a:cs typeface="Times New Roman"/>
              </a:rPr>
              <a:t>-self </a:t>
            </a:r>
            <a:r>
              <a:rPr lang="en-US" sz="1200" dirty="0" err="1">
                <a:solidFill>
                  <a:srgbClr val="000000"/>
                </a:solidFill>
                <a:latin typeface="Times New Roman"/>
                <a:cs typeface="Times New Roman"/>
              </a:rPr>
              <a:t>syntenic</a:t>
            </a:r>
            <a:r>
              <a:rPr lang="en-US" sz="1200" dirty="0">
                <a:solidFill>
                  <a:srgbClr val="000000"/>
                </a:solidFill>
                <a:latin typeface="Times New Roman"/>
                <a:cs typeface="Times New Roman"/>
              </a:rPr>
              <a:t> </a:t>
            </a:r>
            <a:r>
              <a:rPr lang="en-US" sz="1200" dirty="0" err="1" smtClean="0">
                <a:solidFill>
                  <a:srgbClr val="000000"/>
                </a:solidFill>
                <a:latin typeface="Times New Roman"/>
                <a:cs typeface="Times New Roman"/>
              </a:rPr>
              <a:t>dotplot</a:t>
            </a:r>
            <a:r>
              <a:rPr lang="en-US" sz="1200" dirty="0" smtClean="0">
                <a:solidFill>
                  <a:srgbClr val="000000"/>
                </a:solidFill>
                <a:latin typeface="Times New Roman"/>
                <a:cs typeface="Times New Roman"/>
              </a:rPr>
              <a:t> and synonymous substitution histogram of </a:t>
            </a:r>
            <a:r>
              <a:rPr lang="en-US" sz="1200" i="1" dirty="0" err="1">
                <a:solidFill>
                  <a:srgbClr val="000000"/>
                </a:solidFill>
                <a:latin typeface="Times New Roman"/>
                <a:cs typeface="Times New Roman"/>
              </a:rPr>
              <a:t>Dioscorea</a:t>
            </a:r>
            <a:r>
              <a:rPr lang="en-US" sz="1200" i="1" dirty="0">
                <a:solidFill>
                  <a:srgbClr val="000000"/>
                </a:solidFill>
                <a:latin typeface="Times New Roman"/>
                <a:cs typeface="Times New Roman"/>
              </a:rPr>
              <a:t> </a:t>
            </a:r>
            <a:r>
              <a:rPr lang="en-US" sz="1200" i="1" dirty="0" err="1">
                <a:solidFill>
                  <a:srgbClr val="000000"/>
                </a:solidFill>
                <a:latin typeface="Times New Roman"/>
                <a:cs typeface="Times New Roman"/>
              </a:rPr>
              <a:t>rotundata</a:t>
            </a:r>
            <a:r>
              <a:rPr lang="en-US" sz="1200" i="1" dirty="0">
                <a:solidFill>
                  <a:srgbClr val="000000"/>
                </a:solidFill>
                <a:latin typeface="Times New Roman"/>
                <a:cs typeface="Times New Roman"/>
              </a:rPr>
              <a:t> </a:t>
            </a:r>
            <a:r>
              <a:rPr lang="en-US" sz="1200" dirty="0">
                <a:solidFill>
                  <a:srgbClr val="000000"/>
                </a:solidFill>
                <a:latin typeface="Times New Roman"/>
                <a:cs typeface="Times New Roman"/>
              </a:rPr>
              <a:t>pseudo-</a:t>
            </a:r>
            <a:r>
              <a:rPr lang="en-US" sz="1200" dirty="0" smtClean="0">
                <a:solidFill>
                  <a:srgbClr val="000000"/>
                </a:solidFill>
                <a:latin typeface="Times New Roman"/>
                <a:cs typeface="Times New Roman"/>
              </a:rPr>
              <a:t>chromosomes show no large scale genome duplication. </a:t>
            </a:r>
            <a:r>
              <a:rPr lang="en-US" sz="1200" dirty="0" err="1" smtClean="0">
                <a:solidFill>
                  <a:srgbClr val="000000"/>
                </a:solidFill>
                <a:latin typeface="Times New Roman"/>
                <a:cs typeface="Times New Roman"/>
              </a:rPr>
              <a:t>Dotplot</a:t>
            </a:r>
            <a:r>
              <a:rPr lang="en-US" sz="1200" dirty="0" smtClean="0">
                <a:solidFill>
                  <a:srgbClr val="000000"/>
                </a:solidFill>
                <a:latin typeface="Times New Roman"/>
                <a:cs typeface="Times New Roman"/>
              </a:rPr>
              <a:t> </a:t>
            </a:r>
            <a:r>
              <a:rPr lang="en-US" sz="1200" dirty="0">
                <a:solidFill>
                  <a:srgbClr val="000000"/>
                </a:solidFill>
                <a:latin typeface="Times New Roman"/>
                <a:cs typeface="Times New Roman"/>
              </a:rPr>
              <a:t>a</a:t>
            </a:r>
            <a:r>
              <a:rPr lang="en-US" sz="1200" dirty="0" smtClean="0">
                <a:solidFill>
                  <a:srgbClr val="000000"/>
                </a:solidFill>
                <a:latin typeface="Times New Roman"/>
                <a:cs typeface="Times New Roman"/>
              </a:rPr>
              <a:t>xis are labeled with pseudo-chromosome number. </a:t>
            </a:r>
            <a:r>
              <a:rPr lang="en-US" sz="1200" dirty="0" err="1" smtClean="0">
                <a:solidFill>
                  <a:srgbClr val="000000"/>
                </a:solidFill>
                <a:latin typeface="Times New Roman"/>
                <a:cs typeface="Times New Roman"/>
              </a:rPr>
              <a:t>Syntelogs</a:t>
            </a:r>
            <a:r>
              <a:rPr lang="en-US" sz="1200" dirty="0" smtClean="0">
                <a:solidFill>
                  <a:srgbClr val="000000"/>
                </a:solidFill>
                <a:latin typeface="Times New Roman"/>
                <a:cs typeface="Times New Roman"/>
              </a:rPr>
              <a:t> have been </a:t>
            </a:r>
            <a:r>
              <a:rPr lang="en-US" sz="1200" dirty="0" err="1" smtClean="0">
                <a:solidFill>
                  <a:srgbClr val="000000"/>
                </a:solidFill>
                <a:latin typeface="Times New Roman"/>
                <a:cs typeface="Times New Roman"/>
              </a:rPr>
              <a:t>coloured</a:t>
            </a:r>
            <a:r>
              <a:rPr lang="en-US" sz="1200" dirty="0" smtClean="0">
                <a:solidFill>
                  <a:srgbClr val="000000"/>
                </a:solidFill>
                <a:latin typeface="Times New Roman"/>
                <a:cs typeface="Times New Roman"/>
              </a:rPr>
              <a:t> based on their synonymous (KS) rate change.</a:t>
            </a:r>
            <a:endParaRPr lang="en-US" altLang="ja-JP" sz="1200" i="1" dirty="0">
              <a:latin typeface="Times New Roman"/>
              <a:cs typeface="Times New Roman"/>
            </a:endParaRPr>
          </a:p>
        </p:txBody>
      </p:sp>
    </p:spTree>
    <p:extLst>
      <p:ext uri="{BB962C8B-B14F-4D97-AF65-F5344CB8AC3E}">
        <p14:creationId xmlns:p14="http://schemas.microsoft.com/office/powerpoint/2010/main" val="36067704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437543" y="7170056"/>
            <a:ext cx="6253543" cy="1200329"/>
          </a:xfrm>
          <a:prstGeom prst="rect">
            <a:avLst/>
          </a:prstGeom>
          <a:noFill/>
        </p:spPr>
        <p:txBody>
          <a:bodyPr wrap="square" rtlCol="0">
            <a:spAutoFit/>
          </a:bodyPr>
          <a:lstStyle/>
          <a:p>
            <a:r>
              <a:rPr kumimoji="1" lang="en-US" altLang="ja-JP" sz="1200" b="1" dirty="0" smtClean="0">
                <a:latin typeface="Times New Roman" charset="0"/>
                <a:ea typeface="Times New Roman" charset="0"/>
                <a:cs typeface="Times New Roman" charset="0"/>
              </a:rPr>
              <a:t>Figure S16.  </a:t>
            </a:r>
            <a:r>
              <a:rPr lang="en-US" altLang="ja-JP" sz="1200" dirty="0" err="1">
                <a:latin typeface="Times New Roman" charset="0"/>
                <a:ea typeface="Times New Roman" charset="0"/>
                <a:cs typeface="Times New Roman" charset="0"/>
              </a:rPr>
              <a:t>SyMAP</a:t>
            </a:r>
            <a:r>
              <a:rPr lang="en-US" altLang="ja-JP" sz="1200" dirty="0">
                <a:latin typeface="Times New Roman" charset="0"/>
                <a:ea typeface="Times New Roman" charset="0"/>
                <a:cs typeface="Times New Roman" charset="0"/>
              </a:rPr>
              <a:t> </a:t>
            </a:r>
            <a:r>
              <a:rPr lang="en-US" altLang="ja-JP" sz="1200" dirty="0" err="1">
                <a:latin typeface="Times New Roman" charset="0"/>
                <a:ea typeface="Times New Roman" charset="0"/>
                <a:cs typeface="Times New Roman" charset="0"/>
              </a:rPr>
              <a:t>dotplot</a:t>
            </a:r>
            <a:r>
              <a:rPr lang="en-US" altLang="ja-JP" sz="1200" dirty="0">
                <a:latin typeface="Times New Roman" charset="0"/>
                <a:ea typeface="Times New Roman" charset="0"/>
                <a:cs typeface="Times New Roman" charset="0"/>
              </a:rPr>
              <a:t> analysis of whole genome </a:t>
            </a:r>
            <a:r>
              <a:rPr lang="en-US" altLang="ja-JP" sz="1200" dirty="0" err="1">
                <a:latin typeface="Times New Roman" charset="0"/>
                <a:ea typeface="Times New Roman" charset="0"/>
                <a:cs typeface="Times New Roman" charset="0"/>
              </a:rPr>
              <a:t>synteny</a:t>
            </a:r>
            <a:r>
              <a:rPr lang="en-US" altLang="ja-JP" sz="1200" dirty="0">
                <a:latin typeface="Times New Roman" charset="0"/>
                <a:ea typeface="Times New Roman" charset="0"/>
                <a:cs typeface="Times New Roman" charset="0"/>
              </a:rPr>
              <a:t> between scaffolds of three monocot species: </a:t>
            </a:r>
            <a:r>
              <a:rPr lang="en-US" altLang="ja-JP" sz="1200" i="1" dirty="0" err="1">
                <a:latin typeface="Times New Roman" charset="0"/>
                <a:ea typeface="Times New Roman" charset="0"/>
                <a:cs typeface="Times New Roman" charset="0"/>
              </a:rPr>
              <a:t>Spirodela</a:t>
            </a:r>
            <a:r>
              <a:rPr lang="en-US" altLang="ja-JP" sz="1200" i="1" dirty="0">
                <a:latin typeface="Times New Roman" charset="0"/>
                <a:ea typeface="Times New Roman" charset="0"/>
                <a:cs typeface="Times New Roman" charset="0"/>
              </a:rPr>
              <a:t> </a:t>
            </a:r>
            <a:r>
              <a:rPr lang="en-US" altLang="ja-JP" sz="1200" i="1" dirty="0" err="1">
                <a:latin typeface="Times New Roman" charset="0"/>
                <a:ea typeface="Times New Roman" charset="0"/>
                <a:cs typeface="Times New Roman" charset="0"/>
              </a:rPr>
              <a:t>polyrhiza</a:t>
            </a:r>
            <a:r>
              <a:rPr lang="en-US" altLang="ja-JP" sz="1200" i="1" dirty="0">
                <a:latin typeface="Times New Roman" charset="0"/>
                <a:ea typeface="Times New Roman" charset="0"/>
                <a:cs typeface="Times New Roman" charset="0"/>
              </a:rPr>
              <a:t>, O. sativa </a:t>
            </a:r>
            <a:r>
              <a:rPr lang="en-US" altLang="ja-JP" sz="1200" dirty="0">
                <a:latin typeface="Times New Roman" charset="0"/>
                <a:ea typeface="Times New Roman" charset="0"/>
                <a:cs typeface="Times New Roman" charset="0"/>
              </a:rPr>
              <a:t>and </a:t>
            </a:r>
            <a:r>
              <a:rPr lang="en-US" altLang="ja-JP" sz="1200" i="1" dirty="0">
                <a:latin typeface="Times New Roman" charset="0"/>
                <a:ea typeface="Times New Roman" charset="0"/>
                <a:cs typeface="Times New Roman" charset="0"/>
              </a:rPr>
              <a:t>P. </a:t>
            </a:r>
            <a:r>
              <a:rPr lang="en-US" altLang="ja-JP" sz="1200" i="1" dirty="0" err="1">
                <a:latin typeface="Times New Roman" charset="0"/>
                <a:ea typeface="Times New Roman" charset="0"/>
                <a:cs typeface="Times New Roman" charset="0"/>
              </a:rPr>
              <a:t>dactylifera</a:t>
            </a:r>
            <a:r>
              <a:rPr lang="en-US" altLang="ja-JP" sz="1200" dirty="0">
                <a:latin typeface="Times New Roman" charset="0"/>
                <a:ea typeface="Times New Roman" charset="0"/>
                <a:cs typeface="Times New Roman" charset="0"/>
              </a:rPr>
              <a:t>, and </a:t>
            </a:r>
            <a:r>
              <a:rPr lang="en-US" altLang="ja-JP" sz="1200" i="1" dirty="0">
                <a:latin typeface="Times New Roman" charset="0"/>
                <a:ea typeface="Times New Roman" charset="0"/>
                <a:cs typeface="Times New Roman" charset="0"/>
              </a:rPr>
              <a:t>D. </a:t>
            </a:r>
            <a:r>
              <a:rPr lang="en-US" altLang="ja-JP" sz="1200" i="1" dirty="0" err="1">
                <a:latin typeface="Times New Roman" charset="0"/>
                <a:ea typeface="Times New Roman" charset="0"/>
                <a:cs typeface="Times New Roman" charset="0"/>
              </a:rPr>
              <a:t>roundata</a:t>
            </a:r>
            <a:r>
              <a:rPr lang="en-US" altLang="ja-JP" sz="1200" i="1" dirty="0">
                <a:latin typeface="Times New Roman" charset="0"/>
                <a:ea typeface="Times New Roman" charset="0"/>
                <a:cs typeface="Times New Roman" charset="0"/>
              </a:rPr>
              <a:t> </a:t>
            </a:r>
            <a:r>
              <a:rPr lang="en-US" altLang="ja-JP" sz="1200" dirty="0">
                <a:latin typeface="Times New Roman" charset="0"/>
                <a:ea typeface="Times New Roman" charset="0"/>
                <a:cs typeface="Times New Roman" charset="0"/>
              </a:rPr>
              <a:t>pseudo-chromosomes. Scaffolds were aligned and orientated to </a:t>
            </a:r>
            <a:r>
              <a:rPr lang="en-US" altLang="ja-JP" sz="1200" i="1" dirty="0">
                <a:latin typeface="Times New Roman" charset="0"/>
                <a:ea typeface="Times New Roman" charset="0"/>
                <a:cs typeface="Times New Roman" charset="0"/>
              </a:rPr>
              <a:t>D. </a:t>
            </a:r>
            <a:r>
              <a:rPr lang="en-US" altLang="ja-JP" sz="1200" i="1" dirty="0" err="1">
                <a:latin typeface="Times New Roman" charset="0"/>
                <a:ea typeface="Times New Roman" charset="0"/>
                <a:cs typeface="Times New Roman" charset="0"/>
              </a:rPr>
              <a:t>rotundata</a:t>
            </a:r>
            <a:r>
              <a:rPr lang="en-US" altLang="ja-JP" sz="1200" i="1" dirty="0">
                <a:latin typeface="Times New Roman" charset="0"/>
                <a:ea typeface="Times New Roman" charset="0"/>
                <a:cs typeface="Times New Roman" charset="0"/>
              </a:rPr>
              <a:t> </a:t>
            </a:r>
            <a:r>
              <a:rPr lang="en-US" altLang="ja-JP" sz="1200" dirty="0">
                <a:latin typeface="Times New Roman" charset="0"/>
                <a:ea typeface="Times New Roman" charset="0"/>
                <a:cs typeface="Times New Roman" charset="0"/>
              </a:rPr>
              <a:t>pseudo-chromosomes. Dots represent regions of sequence similarity between the two genomes, clustering of dots into horizontal lines indicates shared </a:t>
            </a:r>
            <a:r>
              <a:rPr lang="en-US" altLang="ja-JP" sz="1200" dirty="0" err="1">
                <a:latin typeface="Times New Roman" charset="0"/>
                <a:ea typeface="Times New Roman" charset="0"/>
                <a:cs typeface="Times New Roman" charset="0"/>
              </a:rPr>
              <a:t>syntenic</a:t>
            </a:r>
            <a:r>
              <a:rPr lang="en-US" altLang="ja-JP" sz="1200" dirty="0">
                <a:latin typeface="Times New Roman" charset="0"/>
                <a:ea typeface="Times New Roman" charset="0"/>
                <a:cs typeface="Times New Roman" charset="0"/>
              </a:rPr>
              <a:t> or orthologous blocks derived from a common ancestor. Scaffolds with no </a:t>
            </a:r>
            <a:r>
              <a:rPr lang="en-US" altLang="ja-JP" sz="1200" dirty="0" err="1">
                <a:latin typeface="Times New Roman" charset="0"/>
                <a:ea typeface="Times New Roman" charset="0"/>
                <a:cs typeface="Times New Roman" charset="0"/>
              </a:rPr>
              <a:t>synteny</a:t>
            </a:r>
            <a:r>
              <a:rPr lang="en-US" altLang="ja-JP" sz="1200" dirty="0">
                <a:latin typeface="Times New Roman" charset="0"/>
                <a:ea typeface="Times New Roman" charset="0"/>
                <a:cs typeface="Times New Roman" charset="0"/>
              </a:rPr>
              <a:t> are represented by the grey regions at the top of the </a:t>
            </a:r>
            <a:r>
              <a:rPr lang="en-US" altLang="ja-JP" sz="1200" dirty="0" err="1">
                <a:latin typeface="Times New Roman" charset="0"/>
                <a:ea typeface="Times New Roman" charset="0"/>
                <a:cs typeface="Times New Roman" charset="0"/>
              </a:rPr>
              <a:t>dotplots</a:t>
            </a:r>
            <a:r>
              <a:rPr lang="en-US" altLang="ja-JP" sz="1200" dirty="0">
                <a:solidFill>
                  <a:srgbClr val="FF0000"/>
                </a:solidFill>
                <a:latin typeface="Times New Roman" charset="0"/>
                <a:ea typeface="Times New Roman" charset="0"/>
                <a:cs typeface="Times New Roman" charset="0"/>
              </a:rPr>
              <a:t>. </a:t>
            </a:r>
            <a:endParaRPr lang="ja-JP" altLang="ja-JP" sz="1200" dirty="0">
              <a:latin typeface="Times New Roman" charset="0"/>
              <a:ea typeface="Times New Roman" charset="0"/>
              <a:cs typeface="Times New Roman" charset="0"/>
            </a:endParaRPr>
          </a:p>
        </p:txBody>
      </p:sp>
      <p:pic>
        <p:nvPicPr>
          <p:cNvPr id="2" name="図 1"/>
          <p:cNvPicPr>
            <a:picLocks noChangeAspect="1"/>
          </p:cNvPicPr>
          <p:nvPr/>
        </p:nvPicPr>
        <p:blipFill>
          <a:blip r:embed="rId2"/>
          <a:stretch>
            <a:fillRect/>
          </a:stretch>
        </p:blipFill>
        <p:spPr>
          <a:xfrm>
            <a:off x="603007" y="584210"/>
            <a:ext cx="5651987" cy="6555253"/>
          </a:xfrm>
          <a:prstGeom prst="rect">
            <a:avLst/>
          </a:prstGeom>
        </p:spPr>
      </p:pic>
    </p:spTree>
    <p:extLst>
      <p:ext uri="{BB962C8B-B14F-4D97-AF65-F5344CB8AC3E}">
        <p14:creationId xmlns:p14="http://schemas.microsoft.com/office/powerpoint/2010/main" val="29520144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3"/>
          <p:cNvSpPr txBox="1"/>
          <p:nvPr/>
        </p:nvSpPr>
        <p:spPr>
          <a:xfrm>
            <a:off x="404666" y="495135"/>
            <a:ext cx="5999525" cy="7848302"/>
          </a:xfrm>
          <a:prstGeom prst="rect">
            <a:avLst/>
          </a:prstGeom>
          <a:noFill/>
        </p:spPr>
        <p:txBody>
          <a:bodyPr wrap="square" rtlCol="0">
            <a:spAutoFit/>
          </a:bodyPr>
          <a:lstStyle/>
          <a:p>
            <a:endParaRPr lang="en-US" altLang="ja-JP" sz="1200" b="1" dirty="0" smtClean="0">
              <a:latin typeface="Times New Roman"/>
              <a:cs typeface="Times New Roman"/>
            </a:endParaRPr>
          </a:p>
          <a:p>
            <a:r>
              <a:rPr lang="en-US" altLang="ja-JP" sz="1200" b="1" dirty="0" smtClean="0">
                <a:latin typeface="Times New Roman"/>
                <a:cs typeface="Times New Roman"/>
              </a:rPr>
              <a:t>Explanation </a:t>
            </a:r>
            <a:r>
              <a:rPr lang="en-US" altLang="ja-JP" sz="1200" b="1" dirty="0">
                <a:latin typeface="Times New Roman"/>
                <a:cs typeface="Times New Roman"/>
              </a:rPr>
              <a:t>of QTL-</a:t>
            </a:r>
            <a:r>
              <a:rPr lang="en-US" altLang="ja-JP" sz="1200" b="1" dirty="0" err="1">
                <a:latin typeface="Times New Roman"/>
                <a:cs typeface="Times New Roman"/>
              </a:rPr>
              <a:t>seq</a:t>
            </a:r>
            <a:r>
              <a:rPr lang="en-US" altLang="ja-JP" sz="1200" b="1" dirty="0">
                <a:latin typeface="Times New Roman"/>
                <a:cs typeface="Times New Roman"/>
              </a:rPr>
              <a:t> as applied to </a:t>
            </a:r>
            <a:r>
              <a:rPr lang="en-US" altLang="ja-JP" sz="1200" b="1" dirty="0" smtClean="0">
                <a:latin typeface="Times New Roman"/>
                <a:cs typeface="Times New Roman"/>
              </a:rPr>
              <a:t>white Guinea Yam (</a:t>
            </a:r>
            <a:r>
              <a:rPr lang="en-US" altLang="ja-JP" sz="1200" b="1" i="1" dirty="0" smtClean="0">
                <a:latin typeface="Times New Roman"/>
                <a:cs typeface="Times New Roman"/>
              </a:rPr>
              <a:t>D. </a:t>
            </a:r>
            <a:r>
              <a:rPr lang="en-US" altLang="ja-JP" sz="1200" b="1" i="1" dirty="0" err="1" smtClean="0">
                <a:latin typeface="Times New Roman"/>
                <a:cs typeface="Times New Roman"/>
              </a:rPr>
              <a:t>rotundata</a:t>
            </a:r>
            <a:r>
              <a:rPr lang="en-US" altLang="ja-JP" sz="1200" b="1" dirty="0" smtClean="0">
                <a:latin typeface="Times New Roman"/>
                <a:cs typeface="Times New Roman"/>
              </a:rPr>
              <a:t>) </a:t>
            </a:r>
            <a:r>
              <a:rPr lang="en-US" altLang="ja-JP" sz="1200" b="1" dirty="0">
                <a:latin typeface="Times New Roman"/>
                <a:cs typeface="Times New Roman"/>
              </a:rPr>
              <a:t>for identifying genomic region associated with sex determination  </a:t>
            </a:r>
            <a:endParaRPr lang="en-US" altLang="ja-JP" sz="1200" b="1" dirty="0" smtClean="0">
              <a:latin typeface="Times New Roman"/>
              <a:cs typeface="Times New Roman"/>
            </a:endParaRPr>
          </a:p>
          <a:p>
            <a:endParaRPr lang="ja-JP" altLang="ja-JP" sz="1200" dirty="0">
              <a:latin typeface="Times New Roman"/>
              <a:cs typeface="Times New Roman"/>
            </a:endParaRPr>
          </a:p>
          <a:p>
            <a:r>
              <a:rPr lang="en-US" altLang="ja-JP" sz="1200" dirty="0" smtClean="0">
                <a:latin typeface="Times New Roman"/>
                <a:cs typeface="Times New Roman"/>
              </a:rPr>
              <a:t>QTL-</a:t>
            </a:r>
            <a:r>
              <a:rPr lang="en-US" altLang="ja-JP" sz="1200" dirty="0" err="1" smtClean="0">
                <a:latin typeface="Times New Roman"/>
                <a:cs typeface="Times New Roman"/>
              </a:rPr>
              <a:t>seq</a:t>
            </a:r>
            <a:r>
              <a:rPr lang="en-US" altLang="ja-JP" sz="1200" dirty="0" smtClean="0">
                <a:latin typeface="Times New Roman"/>
                <a:cs typeface="Times New Roman"/>
              </a:rPr>
              <a:t> [</a:t>
            </a:r>
            <a:r>
              <a:rPr lang="en-US" altLang="ja-JP" sz="1200" dirty="0" smtClean="0">
                <a:latin typeface="Times New Roman"/>
                <a:cs typeface="Times New Roman"/>
              </a:rPr>
              <a:t>28] </a:t>
            </a:r>
            <a:r>
              <a:rPr lang="en-US" altLang="ja-JP" sz="1200" dirty="0" smtClean="0">
                <a:latin typeface="Times New Roman"/>
                <a:cs typeface="Times New Roman"/>
              </a:rPr>
              <a:t>is a whole genome sequencing (WGS)-based method to identify quantitative trait loci (QTL) associated with differences in trait values.  In the original method, two inbred parental lines (P1 and P2) are crossed, and the resulting F2 progeny or recombinant inbred lines (RILs) are evaluated for the traits of interest. After selecting multiple progeny with the highest and the lowest trait values, two DNA bulks (H-bulk and L-bulk) are prepared and subjected to WGS. The resulting short sequence reads are aligned to the reference genome sequence prepared from either of the parents (e.g. P1). At each SNP position, the ratio of short reads with a nucleotide different from the reference nucleotide (called SNP-index) is calculated. SNP-index represents the ratio of reads of the two parental genomes in the bulked DNA at the particular SNP position. Thus, the higher the SNP-index (~1), P2 genome is overrepresented and the lower the SNP-index (~0), P1 genome is overrepresented among </a:t>
            </a:r>
            <a:r>
              <a:rPr lang="en-US" altLang="ja-JP" sz="1200" dirty="0">
                <a:latin typeface="Times New Roman"/>
                <a:cs typeface="Times New Roman"/>
              </a:rPr>
              <a:t>short </a:t>
            </a:r>
            <a:r>
              <a:rPr lang="en-US" altLang="ja-JP" sz="1200" dirty="0" smtClean="0">
                <a:latin typeface="Times New Roman"/>
                <a:cs typeface="Times New Roman"/>
              </a:rPr>
              <a:t>reads of the progeny at a given genomic position. A graph  correlating SNP-index values and genomic positions of SNPs are generated and evaluated. For the majority of the genomic regions, SNP-index plots are identical between the H-bulk and L-bulk with SNP-index values close to 0.5. However, some genomic regions exhibit contrasting patterns between the two bulks and those point to the locations of QTL controlling the traits of interest. QTL-</a:t>
            </a:r>
            <a:r>
              <a:rPr lang="en-US" altLang="ja-JP" sz="1200" dirty="0" err="1" smtClean="0">
                <a:latin typeface="Times New Roman"/>
                <a:cs typeface="Times New Roman"/>
              </a:rPr>
              <a:t>seq</a:t>
            </a:r>
            <a:r>
              <a:rPr lang="en-US" altLang="ja-JP" sz="1200" dirty="0" smtClean="0">
                <a:latin typeface="Times New Roman"/>
                <a:cs typeface="Times New Roman"/>
              </a:rPr>
              <a:t> can be applied to discrete characters as well.</a:t>
            </a:r>
            <a:endParaRPr lang="ja-JP" altLang="ja-JP" sz="1200" dirty="0" smtClean="0">
              <a:latin typeface="Times New Roman"/>
              <a:cs typeface="Times New Roman"/>
            </a:endParaRPr>
          </a:p>
          <a:p>
            <a:r>
              <a:rPr lang="en-US" altLang="ja-JP" sz="1200" dirty="0">
                <a:latin typeface="Times New Roman"/>
                <a:cs typeface="Times New Roman"/>
              </a:rPr>
              <a:t>	Here, for applying QTL-</a:t>
            </a:r>
            <a:r>
              <a:rPr lang="en-US" altLang="ja-JP" sz="1200" dirty="0" err="1">
                <a:latin typeface="Times New Roman"/>
                <a:cs typeface="Times New Roman"/>
              </a:rPr>
              <a:t>seq</a:t>
            </a:r>
            <a:r>
              <a:rPr lang="en-US" altLang="ja-JP" sz="1200" dirty="0">
                <a:latin typeface="Times New Roman"/>
                <a:cs typeface="Times New Roman"/>
              </a:rPr>
              <a:t> to F1 progeny derived from a cross between two highly heterozygous parents </a:t>
            </a:r>
            <a:r>
              <a:rPr lang="en-US" altLang="ja-JP" sz="1200" dirty="0" smtClean="0">
                <a:latin typeface="Times New Roman"/>
                <a:cs typeface="Times New Roman"/>
              </a:rPr>
              <a:t>(Female parent: P3 </a:t>
            </a:r>
            <a:r>
              <a:rPr lang="en-US" altLang="ja-JP" sz="1200" dirty="0">
                <a:latin typeface="Times New Roman"/>
                <a:cs typeface="Times New Roman"/>
              </a:rPr>
              <a:t>and </a:t>
            </a:r>
            <a:r>
              <a:rPr lang="en-US" altLang="ja-JP" sz="1200" dirty="0" smtClean="0">
                <a:latin typeface="Times New Roman"/>
                <a:cs typeface="Times New Roman"/>
              </a:rPr>
              <a:t>Male parent: P4), </a:t>
            </a:r>
            <a:r>
              <a:rPr lang="en-US" altLang="ja-JP" sz="1200" dirty="0">
                <a:latin typeface="Times New Roman"/>
                <a:cs typeface="Times New Roman"/>
              </a:rPr>
              <a:t>we made two essential modifications of the original protocol to identify genomic region involved in sex </a:t>
            </a:r>
            <a:r>
              <a:rPr lang="en-US" altLang="ja-JP" sz="1200" dirty="0" smtClean="0">
                <a:latin typeface="Times New Roman"/>
                <a:cs typeface="Times New Roman"/>
              </a:rPr>
              <a:t>determination</a:t>
            </a:r>
            <a:r>
              <a:rPr lang="en-US" altLang="ja-JP" sz="1200" dirty="0">
                <a:latin typeface="Times New Roman"/>
                <a:cs typeface="Times New Roman"/>
              </a:rPr>
              <a:t>:</a:t>
            </a:r>
            <a:endParaRPr lang="en-US" altLang="ja-JP" sz="1200" dirty="0" smtClean="0">
              <a:latin typeface="Times New Roman"/>
              <a:cs typeface="Times New Roman"/>
            </a:endParaRPr>
          </a:p>
          <a:p>
            <a:endParaRPr lang="en-US" altLang="ja-JP" sz="1200" dirty="0">
              <a:latin typeface="Times New Roman"/>
              <a:cs typeface="Times New Roman"/>
            </a:endParaRPr>
          </a:p>
          <a:p>
            <a:pPr lvl="0"/>
            <a:r>
              <a:rPr lang="en-US" altLang="ja-JP" sz="1200" b="1" dirty="0" smtClean="0">
                <a:latin typeface="Times New Roman"/>
                <a:cs typeface="Times New Roman"/>
              </a:rPr>
              <a:t>(1)  Generation </a:t>
            </a:r>
            <a:r>
              <a:rPr lang="en-US" altLang="ja-JP" sz="1200" b="1" dirty="0">
                <a:latin typeface="Times New Roman"/>
                <a:cs typeface="Times New Roman"/>
              </a:rPr>
              <a:t>of </a:t>
            </a:r>
            <a:r>
              <a:rPr lang="en-US" altLang="ja-JP" sz="1200" b="1" dirty="0" smtClean="0">
                <a:latin typeface="Times New Roman"/>
                <a:cs typeface="Times New Roman"/>
              </a:rPr>
              <a:t>P3 </a:t>
            </a:r>
            <a:r>
              <a:rPr lang="en-US" altLang="ja-JP" sz="1200" b="1" dirty="0">
                <a:latin typeface="Times New Roman"/>
                <a:cs typeface="Times New Roman"/>
              </a:rPr>
              <a:t>reference genome and focusing on </a:t>
            </a:r>
            <a:r>
              <a:rPr lang="en-US" altLang="ja-JP" sz="1200" b="1" dirty="0" smtClean="0">
                <a:latin typeface="Times New Roman"/>
                <a:cs typeface="Times New Roman"/>
              </a:rPr>
              <a:t>P4 </a:t>
            </a:r>
            <a:r>
              <a:rPr lang="en-US" altLang="ja-JP" sz="1200" b="1" dirty="0">
                <a:latin typeface="Times New Roman"/>
                <a:cs typeface="Times New Roman"/>
              </a:rPr>
              <a:t>heterozygous SNP sites, and vise versa</a:t>
            </a:r>
            <a:endParaRPr lang="ja-JP" altLang="ja-JP" sz="1200" b="1" dirty="0">
              <a:latin typeface="Times New Roman"/>
              <a:cs typeface="Times New Roman"/>
            </a:endParaRPr>
          </a:p>
          <a:p>
            <a:r>
              <a:rPr lang="en-US" altLang="ja-JP" sz="1200" dirty="0" smtClean="0">
                <a:latin typeface="Times New Roman"/>
                <a:cs typeface="Times New Roman"/>
              </a:rPr>
              <a:t> </a:t>
            </a:r>
            <a:endParaRPr lang="ja-JP" altLang="ja-JP" sz="1200" dirty="0" smtClean="0">
              <a:latin typeface="Times New Roman"/>
              <a:cs typeface="Times New Roman"/>
            </a:endParaRPr>
          </a:p>
          <a:p>
            <a:r>
              <a:rPr lang="en-US" altLang="ja-JP" sz="1200" dirty="0" smtClean="0">
                <a:latin typeface="Times New Roman"/>
                <a:cs typeface="Times New Roman"/>
              </a:rPr>
              <a:t>Using the TDr96_F1 reference sequences anchored to the linkage maps, we carried out alignment of short reads obtained by whole genome sequence of P3 and P4, respectively.  We generated P3 ‘reference sequence’ by replacing SNP nucleotides of TDr96_F1 with those of P3 when two alleles of P3 are homozygous and are different from the nucleotide of the TDr96_F1.  After generating P3 reference genome, we aligned P3 and P4 short reads to it and identified SNP positions that are homozygous in P3 but heterozygous in P4.  Similarly, we generated P4 reference genome and identified SNPs that are homozygous in P4 but heterozygous in P3.  </a:t>
            </a:r>
            <a:endParaRPr lang="ja-JP" altLang="ja-JP" sz="1200" dirty="0" smtClean="0">
              <a:latin typeface="Times New Roman"/>
              <a:cs typeface="Times New Roman"/>
            </a:endParaRPr>
          </a:p>
          <a:p>
            <a:endParaRPr lang="en-US" altLang="ja-JP" sz="1200" dirty="0" smtClean="0">
              <a:latin typeface="Times New Roman"/>
              <a:cs typeface="Times New Roman"/>
            </a:endParaRPr>
          </a:p>
          <a:p>
            <a:pPr lvl="0"/>
            <a:r>
              <a:rPr lang="en-US" altLang="ja-JP" sz="1200" b="1" dirty="0">
                <a:latin typeface="Times New Roman"/>
                <a:cs typeface="Times New Roman"/>
              </a:rPr>
              <a:t>(2)  Alignment of bulked DNA of males and females to </a:t>
            </a:r>
            <a:r>
              <a:rPr lang="en-US" altLang="ja-JP" sz="1200" b="1" dirty="0" smtClean="0">
                <a:latin typeface="Times New Roman"/>
                <a:cs typeface="Times New Roman"/>
              </a:rPr>
              <a:t>P3 and P4 ‘reference sequences’, </a:t>
            </a:r>
            <a:r>
              <a:rPr lang="en-US" altLang="ja-JP" sz="1200" b="1" dirty="0">
                <a:latin typeface="Times New Roman"/>
                <a:cs typeface="Times New Roman"/>
              </a:rPr>
              <a:t>respectively</a:t>
            </a:r>
            <a:endParaRPr lang="ja-JP" altLang="ja-JP" sz="1200" b="1" dirty="0">
              <a:latin typeface="Times New Roman"/>
              <a:cs typeface="Times New Roman"/>
            </a:endParaRPr>
          </a:p>
          <a:p>
            <a:r>
              <a:rPr lang="en-US" altLang="ja-JP" sz="1200" dirty="0">
                <a:latin typeface="Times New Roman"/>
                <a:cs typeface="Times New Roman"/>
              </a:rPr>
              <a:t> </a:t>
            </a:r>
            <a:endParaRPr lang="ja-JP" altLang="ja-JP" sz="1200" dirty="0">
              <a:latin typeface="Times New Roman"/>
              <a:cs typeface="Times New Roman"/>
            </a:endParaRPr>
          </a:p>
          <a:p>
            <a:r>
              <a:rPr lang="en-US" altLang="ja-JP" sz="1200" dirty="0">
                <a:latin typeface="Times New Roman"/>
                <a:cs typeface="Times New Roman"/>
              </a:rPr>
              <a:t>The progeny derived from a cross between </a:t>
            </a:r>
            <a:r>
              <a:rPr lang="en-US" altLang="ja-JP" sz="1200" dirty="0" smtClean="0">
                <a:latin typeface="Times New Roman"/>
                <a:cs typeface="Times New Roman"/>
              </a:rPr>
              <a:t>P3 </a:t>
            </a:r>
            <a:r>
              <a:rPr lang="en-US" altLang="ja-JP" sz="1200" dirty="0">
                <a:latin typeface="Times New Roman"/>
                <a:cs typeface="Times New Roman"/>
              </a:rPr>
              <a:t>and </a:t>
            </a:r>
            <a:r>
              <a:rPr lang="en-US" altLang="ja-JP" sz="1200" dirty="0" smtClean="0">
                <a:latin typeface="Times New Roman"/>
                <a:cs typeface="Times New Roman"/>
              </a:rPr>
              <a:t>P4 </a:t>
            </a:r>
            <a:r>
              <a:rPr lang="en-US" altLang="ja-JP" sz="1200" dirty="0">
                <a:latin typeface="Times New Roman"/>
                <a:cs typeface="Times New Roman"/>
              </a:rPr>
              <a:t>segregated to male and female and others.  </a:t>
            </a:r>
            <a:r>
              <a:rPr lang="en-US" altLang="ja-JP" sz="1200" dirty="0" smtClean="0">
                <a:latin typeface="Times New Roman"/>
                <a:cs typeface="Times New Roman"/>
              </a:rPr>
              <a:t>The DNA of </a:t>
            </a:r>
            <a:r>
              <a:rPr lang="en-US" altLang="ja-JP" sz="1200" dirty="0">
                <a:latin typeface="Times New Roman"/>
                <a:cs typeface="Times New Roman"/>
              </a:rPr>
              <a:t>50 male F1 were bulked to generate </a:t>
            </a:r>
            <a:r>
              <a:rPr lang="en-US" altLang="ja-JP" sz="1200" dirty="0" smtClean="0">
                <a:latin typeface="Times New Roman"/>
                <a:cs typeface="Times New Roman"/>
              </a:rPr>
              <a:t>the male bulk...</a:t>
            </a:r>
            <a:endParaRPr lang="ja-JP" altLang="ja-JP" sz="1200" dirty="0">
              <a:latin typeface="Times New Roman"/>
              <a:cs typeface="Times New Roman"/>
            </a:endParaRPr>
          </a:p>
        </p:txBody>
      </p:sp>
      <p:sp>
        <p:nvSpPr>
          <p:cNvPr id="4" name="テキスト ボックス 4"/>
          <p:cNvSpPr txBox="1"/>
          <p:nvPr/>
        </p:nvSpPr>
        <p:spPr>
          <a:xfrm>
            <a:off x="330201" y="8615482"/>
            <a:ext cx="3147767" cy="276999"/>
          </a:xfrm>
          <a:prstGeom prst="rect">
            <a:avLst/>
          </a:prstGeom>
          <a:noFill/>
        </p:spPr>
        <p:txBody>
          <a:bodyPr wrap="none" rtlCol="0">
            <a:spAutoFit/>
          </a:bodyPr>
          <a:lstStyle/>
          <a:p>
            <a:r>
              <a:rPr kumimoji="1" lang="en-US" altLang="ja-JP" sz="1200" b="1" dirty="0" smtClean="0">
                <a:solidFill>
                  <a:srgbClr val="000000"/>
                </a:solidFill>
                <a:latin typeface="Times New Roman"/>
                <a:cs typeface="Times New Roman"/>
              </a:rPr>
              <a:t>Figure S17. </a:t>
            </a:r>
            <a:r>
              <a:rPr kumimoji="1" lang="en-US" altLang="ja-JP" sz="1200" dirty="0" smtClean="0">
                <a:solidFill>
                  <a:srgbClr val="000000"/>
                </a:solidFill>
                <a:latin typeface="Times New Roman"/>
                <a:cs typeface="Times New Roman"/>
              </a:rPr>
              <a:t>QTL</a:t>
            </a:r>
            <a:r>
              <a:rPr kumimoji="1" lang="en-US" altLang="ja-JP" sz="1200" dirty="0" smtClean="0">
                <a:latin typeface="Times New Roman"/>
                <a:cs typeface="Times New Roman"/>
              </a:rPr>
              <a:t>-seq explained (Continued…) </a:t>
            </a:r>
            <a:endParaRPr kumimoji="1" lang="ja-JP" altLang="en-US" sz="1200" dirty="0">
              <a:latin typeface="Times New Roman"/>
              <a:cs typeface="Times New Roman"/>
            </a:endParaRPr>
          </a:p>
        </p:txBody>
      </p:sp>
    </p:spTree>
    <p:extLst>
      <p:ext uri="{BB962C8B-B14F-4D97-AF65-F5344CB8AC3E}">
        <p14:creationId xmlns:p14="http://schemas.microsoft.com/office/powerpoint/2010/main" val="25893467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9"/>
          <p:cNvSpPr txBox="1"/>
          <p:nvPr/>
        </p:nvSpPr>
        <p:spPr>
          <a:xfrm>
            <a:off x="457200" y="522387"/>
            <a:ext cx="5951538" cy="4339649"/>
          </a:xfrm>
          <a:prstGeom prst="rect">
            <a:avLst/>
          </a:prstGeom>
          <a:noFill/>
        </p:spPr>
        <p:txBody>
          <a:bodyPr wrap="square" rtlCol="0">
            <a:spAutoFit/>
          </a:bodyPr>
          <a:lstStyle/>
          <a:p>
            <a:r>
              <a:rPr lang="en-US" altLang="ja-JP" sz="1200" dirty="0" smtClean="0">
                <a:latin typeface="Times New Roman"/>
                <a:cs typeface="Times New Roman"/>
              </a:rPr>
              <a:t>…and </a:t>
            </a:r>
            <a:r>
              <a:rPr lang="en-US" altLang="ja-JP" sz="1200" dirty="0">
                <a:latin typeface="Times New Roman"/>
                <a:cs typeface="Times New Roman"/>
              </a:rPr>
              <a:t>those of 50 female F1 </a:t>
            </a:r>
            <a:r>
              <a:rPr lang="en-US" altLang="ja-JP" sz="1200" dirty="0" smtClean="0">
                <a:latin typeface="Times New Roman"/>
                <a:cs typeface="Times New Roman"/>
              </a:rPr>
              <a:t>were bulked to make the female bulk. These two bulked DNAs were separately sequenced, and the resulting reads were aligned to the P3 ‘reference sequence’ and SNP-index was calculated only for the sites that were heterozygous in P4 parent. For example, imagine that the SNP is segregating for A and G.  We focused only on P3: AA and P4: AG type SNPs and the ratio of G allele among the bulked DNA was evaluated (thus SNP-index values are confined; 0 &lt; SNP-index &lt; 0.5).  Similarly, we carried out alignment of the two bulks to the P4 ‘reference sequence’ and calculated SNP-indices for P3 heterozygous sites.</a:t>
            </a:r>
          </a:p>
          <a:p>
            <a:pPr lvl="0"/>
            <a:r>
              <a:rPr lang="en-US" altLang="ja-JP" sz="1200" dirty="0">
                <a:latin typeface="Times New Roman"/>
                <a:cs typeface="Times New Roman"/>
              </a:rPr>
              <a:t>	</a:t>
            </a:r>
            <a:r>
              <a:rPr lang="en-US" altLang="ja-JP" sz="1200" dirty="0" smtClean="0">
                <a:latin typeface="Times New Roman"/>
                <a:cs typeface="Times New Roman"/>
              </a:rPr>
              <a:t>For SNPs segregating, lets say these are A and G between P3 and P4, there are three possibilities: (</a:t>
            </a:r>
            <a:r>
              <a:rPr lang="en-US" altLang="ja-JP" sz="1200" dirty="0" err="1" smtClean="0">
                <a:latin typeface="Times New Roman"/>
                <a:cs typeface="Times New Roman"/>
              </a:rPr>
              <a:t>i</a:t>
            </a:r>
            <a:r>
              <a:rPr lang="en-US" altLang="ja-JP" sz="1200" dirty="0" smtClean="0">
                <a:latin typeface="Times New Roman"/>
                <a:cs typeface="Times New Roman"/>
              </a:rPr>
              <a:t>) SNPs are fixed differently in the two parents, e.g. P3 (AA) and P4 (GG), (ii) SNPs are homozygous in one parent and heterozygous in the other, e.g. P3 (AA) and P4 (AG), (iii) SNPs are heterozygous in both parents, e.g. P3 (AG) and P4 (AG). SNPs of the category (</a:t>
            </a:r>
            <a:r>
              <a:rPr lang="en-US" altLang="ja-JP" sz="1200" dirty="0" err="1" smtClean="0">
                <a:latin typeface="Times New Roman"/>
                <a:cs typeface="Times New Roman"/>
              </a:rPr>
              <a:t>i</a:t>
            </a:r>
            <a:r>
              <a:rPr lang="en-US" altLang="ja-JP" sz="1200" dirty="0" smtClean="0">
                <a:latin typeface="Times New Roman"/>
                <a:cs typeface="Times New Roman"/>
              </a:rPr>
              <a:t>) are not useful since all F1 individuals have an AG genotype. Although the SNPs of categories (ii) and (iii) are useful, we decided to use only SNPs of category (ii).  The reason is to (a) discern real SNPs from sequence errors, which is sometimes difficult in the case of (iii), and to (b) find SNPs that co-segregate with possible sex determination gene(s) that are in most cases heterozygous in one sex but homozygous in the other.  </a:t>
            </a:r>
            <a:endParaRPr lang="ja-JP" altLang="ja-JP" sz="1200" dirty="0" smtClean="0">
              <a:latin typeface="Times New Roman"/>
              <a:cs typeface="Times New Roman"/>
            </a:endParaRPr>
          </a:p>
          <a:p>
            <a:r>
              <a:rPr lang="en-US" altLang="ja-JP" sz="1200" dirty="0" smtClean="0">
                <a:latin typeface="Times New Roman"/>
                <a:cs typeface="Times New Roman"/>
              </a:rPr>
              <a:t> </a:t>
            </a:r>
            <a:endParaRPr lang="ja-JP" altLang="ja-JP" sz="1200" dirty="0" smtClean="0">
              <a:latin typeface="Times New Roman"/>
              <a:cs typeface="Times New Roman"/>
            </a:endParaRPr>
          </a:p>
          <a:p>
            <a:r>
              <a:rPr lang="en-US" altLang="ja-JP" sz="1200" dirty="0" smtClean="0">
                <a:latin typeface="Times New Roman"/>
                <a:cs typeface="Times New Roman"/>
              </a:rPr>
              <a:t>By applying the modifications explained above under (1) and (2), we succeeded in identifying contrasting patterns of SNP-index plots between male and female bulks when the P3-heterozygous SNPs were used.  Overview of the QTL-seq analysis applied to the F1 progeny is given in </a:t>
            </a:r>
            <a:r>
              <a:rPr lang="en-US" altLang="ja-JP" sz="1200" b="1" dirty="0" smtClean="0">
                <a:latin typeface="Times New Roman"/>
                <a:cs typeface="Times New Roman"/>
              </a:rPr>
              <a:t>Figure S17a</a:t>
            </a:r>
            <a:r>
              <a:rPr lang="en-US" altLang="ja-JP" sz="1200" dirty="0" smtClean="0">
                <a:latin typeface="Times New Roman"/>
                <a:cs typeface="Times New Roman"/>
              </a:rPr>
              <a:t>. </a:t>
            </a:r>
            <a:r>
              <a:rPr lang="en-US" altLang="ja-JP" sz="1200" dirty="0" smtClean="0">
                <a:solidFill>
                  <a:srgbClr val="000000"/>
                </a:solidFill>
                <a:latin typeface="Times New Roman"/>
                <a:cs typeface="Times New Roman"/>
              </a:rPr>
              <a:t>Schematic illustration of the QTL-seq analysis applied in this study is presented in </a:t>
            </a:r>
            <a:r>
              <a:rPr lang="en-US" altLang="ja-JP" sz="1200" b="1" dirty="0" smtClean="0">
                <a:solidFill>
                  <a:srgbClr val="000000"/>
                </a:solidFill>
                <a:latin typeface="Times New Roman"/>
                <a:cs typeface="Times New Roman"/>
              </a:rPr>
              <a:t>Figure S17b. </a:t>
            </a:r>
            <a:r>
              <a:rPr lang="en-US" altLang="ja-JP" sz="1200" dirty="0" smtClean="0">
                <a:solidFill>
                  <a:srgbClr val="000000"/>
                </a:solidFill>
                <a:latin typeface="Times New Roman"/>
                <a:cs typeface="Times New Roman"/>
              </a:rPr>
              <a:t>and the details of all the steps are described in</a:t>
            </a:r>
            <a:r>
              <a:rPr lang="en-US" altLang="ja-JP" sz="1200" b="1" dirty="0" smtClean="0">
                <a:solidFill>
                  <a:srgbClr val="000000"/>
                </a:solidFill>
                <a:latin typeface="Times New Roman"/>
                <a:cs typeface="Times New Roman"/>
              </a:rPr>
              <a:t> Figure S17c.</a:t>
            </a:r>
            <a:endParaRPr kumimoji="1" lang="ja-JP" altLang="en-US" sz="1200" dirty="0">
              <a:latin typeface="Times New Roman"/>
              <a:cs typeface="Times New Roman"/>
            </a:endParaRPr>
          </a:p>
        </p:txBody>
      </p:sp>
      <p:sp>
        <p:nvSpPr>
          <p:cNvPr id="4" name="テキスト ボックス 10"/>
          <p:cNvSpPr txBox="1"/>
          <p:nvPr/>
        </p:nvSpPr>
        <p:spPr>
          <a:xfrm>
            <a:off x="457200" y="7905235"/>
            <a:ext cx="4457700" cy="276999"/>
          </a:xfrm>
          <a:prstGeom prst="rect">
            <a:avLst/>
          </a:prstGeom>
          <a:noFill/>
        </p:spPr>
        <p:txBody>
          <a:bodyPr wrap="square" rtlCol="0">
            <a:spAutoFit/>
          </a:bodyPr>
          <a:lstStyle/>
          <a:p>
            <a:r>
              <a:rPr kumimoji="1" lang="en-US" altLang="ja-JP" sz="1200" b="1" dirty="0" smtClean="0">
                <a:solidFill>
                  <a:srgbClr val="000000"/>
                </a:solidFill>
                <a:latin typeface="Times New Roman"/>
                <a:cs typeface="Times New Roman"/>
              </a:rPr>
              <a:t>Figure S17. </a:t>
            </a:r>
            <a:r>
              <a:rPr lang="en-US" altLang="ja-JP" sz="1200" dirty="0" smtClean="0">
                <a:solidFill>
                  <a:srgbClr val="000000"/>
                </a:solidFill>
                <a:latin typeface="Times New Roman"/>
                <a:cs typeface="Times New Roman"/>
              </a:rPr>
              <a:t>QTL</a:t>
            </a:r>
            <a:r>
              <a:rPr lang="en-US" altLang="ja-JP" sz="1200" dirty="0">
                <a:solidFill>
                  <a:srgbClr val="000000"/>
                </a:solidFill>
                <a:latin typeface="Times New Roman"/>
                <a:cs typeface="Times New Roman"/>
              </a:rPr>
              <a:t>-</a:t>
            </a:r>
            <a:r>
              <a:rPr lang="en-US" altLang="ja-JP" sz="1200" dirty="0" smtClean="0">
                <a:solidFill>
                  <a:srgbClr val="000000"/>
                </a:solidFill>
                <a:latin typeface="Times New Roman"/>
                <a:cs typeface="Times New Roman"/>
              </a:rPr>
              <a:t>seq explained </a:t>
            </a:r>
            <a:r>
              <a:rPr lang="en-US" altLang="ja-JP" sz="1200" dirty="0">
                <a:latin typeface="Times New Roman"/>
                <a:cs typeface="Times New Roman"/>
              </a:rPr>
              <a:t>(Continued…) </a:t>
            </a:r>
            <a:endParaRPr kumimoji="1" lang="ja-JP" altLang="en-US" sz="1200" dirty="0">
              <a:solidFill>
                <a:srgbClr val="000000"/>
              </a:solidFill>
              <a:latin typeface="Times New Roman"/>
              <a:cs typeface="Times New Roman"/>
            </a:endParaRPr>
          </a:p>
        </p:txBody>
      </p:sp>
    </p:spTree>
    <p:extLst>
      <p:ext uri="{BB962C8B-B14F-4D97-AF65-F5344CB8AC3E}">
        <p14:creationId xmlns:p14="http://schemas.microsoft.com/office/powerpoint/2010/main" val="30371029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44626" y="179512"/>
            <a:ext cx="608015" cy="369332"/>
          </a:xfrm>
          <a:prstGeom prst="rect">
            <a:avLst/>
          </a:prstGeom>
          <a:noFill/>
        </p:spPr>
        <p:txBody>
          <a:bodyPr wrap="square" rtlCol="0">
            <a:spAutoFit/>
          </a:bodyPr>
          <a:lstStyle/>
          <a:p>
            <a:pPr algn="ctr"/>
            <a:r>
              <a:rPr kumimoji="1" lang="en-US" altLang="ja-JP" b="1" dirty="0" smtClean="0">
                <a:latin typeface="Helvetica"/>
                <a:cs typeface="Helvetica"/>
              </a:rPr>
              <a:t>(a)</a:t>
            </a:r>
            <a:endParaRPr kumimoji="1" lang="ja-JP" altLang="en-US" b="1" dirty="0">
              <a:latin typeface="Helvetica"/>
              <a:cs typeface="Helvetica"/>
            </a:endParaRPr>
          </a:p>
        </p:txBody>
      </p:sp>
      <p:sp>
        <p:nvSpPr>
          <p:cNvPr id="5" name="正方形/長方形 77"/>
          <p:cNvSpPr/>
          <p:nvPr/>
        </p:nvSpPr>
        <p:spPr>
          <a:xfrm>
            <a:off x="570291" y="251522"/>
            <a:ext cx="5989654" cy="276999"/>
          </a:xfrm>
          <a:prstGeom prst="rect">
            <a:avLst/>
          </a:prstGeom>
          <a:ln>
            <a:solidFill>
              <a:schemeClr val="tx1"/>
            </a:solidFill>
          </a:ln>
        </p:spPr>
        <p:txBody>
          <a:bodyPr wrap="square">
            <a:spAutoFit/>
          </a:bodyPr>
          <a:lstStyle/>
          <a:p>
            <a:pPr algn="ctr"/>
            <a:r>
              <a:rPr lang="en-US" altLang="ja-JP" sz="1200" b="1" dirty="0">
                <a:solidFill>
                  <a:srgbClr val="000000"/>
                </a:solidFill>
                <a:latin typeface="Helvetica"/>
                <a:cs typeface="Helvetica"/>
              </a:rPr>
              <a:t>Flow chart of QTL-</a:t>
            </a:r>
            <a:r>
              <a:rPr lang="en-US" altLang="ja-JP" sz="1200" b="1" dirty="0" err="1" smtClean="0">
                <a:solidFill>
                  <a:srgbClr val="000000"/>
                </a:solidFill>
                <a:latin typeface="Helvetica"/>
                <a:cs typeface="Helvetica"/>
              </a:rPr>
              <a:t>seq</a:t>
            </a:r>
            <a:r>
              <a:rPr lang="en-US" altLang="ja-JP" sz="1200" b="1" dirty="0" smtClean="0">
                <a:solidFill>
                  <a:srgbClr val="000000"/>
                </a:solidFill>
                <a:latin typeface="Helvetica"/>
                <a:cs typeface="Helvetica"/>
              </a:rPr>
              <a:t> analysis </a:t>
            </a:r>
            <a:r>
              <a:rPr lang="en-US" altLang="ja-JP" sz="1200" b="1" dirty="0">
                <a:solidFill>
                  <a:srgbClr val="000000"/>
                </a:solidFill>
                <a:latin typeface="Helvetica"/>
                <a:cs typeface="Helvetica"/>
              </a:rPr>
              <a:t>in segregating F1 population</a:t>
            </a:r>
            <a:endParaRPr lang="ja-JP" altLang="en-US" sz="1200" dirty="0"/>
          </a:p>
        </p:txBody>
      </p:sp>
      <p:sp>
        <p:nvSpPr>
          <p:cNvPr id="6" name="正方形/長方形 77"/>
          <p:cNvSpPr/>
          <p:nvPr/>
        </p:nvSpPr>
        <p:spPr>
          <a:xfrm>
            <a:off x="224338" y="7330952"/>
            <a:ext cx="6460426" cy="769441"/>
          </a:xfrm>
          <a:prstGeom prst="rect">
            <a:avLst/>
          </a:prstGeom>
          <a:ln>
            <a:noFill/>
          </a:ln>
        </p:spPr>
        <p:txBody>
          <a:bodyPr wrap="square">
            <a:spAutoFit/>
          </a:bodyPr>
          <a:lstStyle/>
          <a:p>
            <a:pPr algn="just"/>
            <a:r>
              <a:rPr lang="en-US" altLang="ja-JP" sz="1100" dirty="0" smtClean="0">
                <a:solidFill>
                  <a:srgbClr val="000000"/>
                </a:solidFill>
                <a:latin typeface="Helvetica"/>
                <a:cs typeface="Helvetica"/>
              </a:rPr>
              <a:t>In QTL-seq analysis using </a:t>
            </a:r>
            <a:r>
              <a:rPr lang="en-US" altLang="ja-JP" sz="1100" dirty="0">
                <a:solidFill>
                  <a:srgbClr val="000000"/>
                </a:solidFill>
                <a:latin typeface="Helvetica"/>
                <a:cs typeface="Helvetica"/>
              </a:rPr>
              <a:t>segregating </a:t>
            </a:r>
            <a:r>
              <a:rPr lang="en-US" altLang="ja-JP" sz="1100" dirty="0" smtClean="0">
                <a:solidFill>
                  <a:srgbClr val="000000"/>
                </a:solidFill>
                <a:latin typeface="Helvetica"/>
                <a:cs typeface="Helvetica"/>
              </a:rPr>
              <a:t>the F1 progeny, we focused only on those parental line-specific heterozygous positions that segregated in 1 : 1 </a:t>
            </a:r>
            <a:r>
              <a:rPr lang="en-US" altLang="ja-JP" sz="1100" dirty="0">
                <a:solidFill>
                  <a:srgbClr val="000000"/>
                </a:solidFill>
                <a:latin typeface="Helvetica"/>
                <a:cs typeface="Helvetica"/>
              </a:rPr>
              <a:t>(</a:t>
            </a:r>
            <a:r>
              <a:rPr lang="en-US" altLang="ja-JP" sz="1100" dirty="0" smtClean="0">
                <a:solidFill>
                  <a:srgbClr val="000000"/>
                </a:solidFill>
                <a:latin typeface="Helvetica"/>
                <a:cs typeface="Helvetica"/>
              </a:rPr>
              <a:t>homozygous : heterozygous) ratio in the F1 progeny. A schematic illustration of the QTL-seq analysis applied in this study is presented in </a:t>
            </a:r>
            <a:r>
              <a:rPr lang="en-US" altLang="ja-JP" sz="1100" b="1" dirty="0" smtClean="0">
                <a:solidFill>
                  <a:srgbClr val="000000"/>
                </a:solidFill>
                <a:latin typeface="Helvetica"/>
                <a:cs typeface="Helvetica"/>
              </a:rPr>
              <a:t>Figure S17b, </a:t>
            </a:r>
            <a:r>
              <a:rPr lang="en-US" altLang="ja-JP" sz="1100" dirty="0" smtClean="0">
                <a:solidFill>
                  <a:srgbClr val="000000"/>
                </a:solidFill>
                <a:latin typeface="Helvetica"/>
                <a:cs typeface="Helvetica"/>
              </a:rPr>
              <a:t>and the details of all the steps are described in</a:t>
            </a:r>
            <a:r>
              <a:rPr lang="en-US" altLang="ja-JP" sz="1100" b="1" dirty="0" smtClean="0">
                <a:solidFill>
                  <a:srgbClr val="000000"/>
                </a:solidFill>
                <a:latin typeface="Helvetica"/>
                <a:cs typeface="Helvetica"/>
              </a:rPr>
              <a:t> Figure S17c.</a:t>
            </a:r>
          </a:p>
        </p:txBody>
      </p:sp>
      <p:sp>
        <p:nvSpPr>
          <p:cNvPr id="7" name="角丸四角形 6"/>
          <p:cNvSpPr/>
          <p:nvPr/>
        </p:nvSpPr>
        <p:spPr>
          <a:xfrm>
            <a:off x="116632" y="993123"/>
            <a:ext cx="6628944" cy="504058"/>
          </a:xfrm>
          <a:prstGeom prst="round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lvl="0" algn="just"/>
            <a:r>
              <a:rPr lang="en-US" altLang="ja-JP" sz="1100" dirty="0">
                <a:solidFill>
                  <a:srgbClr val="000000"/>
                </a:solidFill>
                <a:latin typeface="Helvetica"/>
                <a:cs typeface="Helvetica"/>
              </a:rPr>
              <a:t>Sequencing </a:t>
            </a:r>
            <a:r>
              <a:rPr lang="en-US" altLang="ja-JP" sz="1100" dirty="0" smtClean="0">
                <a:solidFill>
                  <a:srgbClr val="000000"/>
                </a:solidFill>
                <a:latin typeface="Helvetica"/>
                <a:cs typeface="Helvetica"/>
              </a:rPr>
              <a:t>parental</a:t>
            </a:r>
            <a:r>
              <a:rPr lang="ja-JP" altLang="en-US" sz="1100" dirty="0" smtClean="0">
                <a:solidFill>
                  <a:srgbClr val="000000"/>
                </a:solidFill>
                <a:latin typeface="Helvetica"/>
                <a:cs typeface="Helvetica"/>
              </a:rPr>
              <a:t> </a:t>
            </a:r>
            <a:r>
              <a:rPr lang="en-US" altLang="ja-JP" sz="1100" dirty="0" smtClean="0">
                <a:solidFill>
                  <a:srgbClr val="000000"/>
                </a:solidFill>
                <a:latin typeface="Helvetica"/>
                <a:cs typeface="Helvetica"/>
              </a:rPr>
              <a:t>line</a:t>
            </a:r>
            <a:r>
              <a:rPr lang="en-US" altLang="en-US" sz="1100" dirty="0" smtClean="0">
                <a:solidFill>
                  <a:srgbClr val="000000"/>
                </a:solidFill>
                <a:latin typeface="Helvetica"/>
                <a:cs typeface="Helvetica"/>
              </a:rPr>
              <a:t>s (</a:t>
            </a:r>
            <a:r>
              <a:rPr lang="en-US" altLang="en-US" sz="1100" b="1" dirty="0" smtClean="0">
                <a:solidFill>
                  <a:srgbClr val="3366FF"/>
                </a:solidFill>
                <a:latin typeface="Helvetica"/>
                <a:cs typeface="Helvetica"/>
              </a:rPr>
              <a:t>Female parent: P3 </a:t>
            </a:r>
            <a:r>
              <a:rPr lang="en-US" altLang="en-US" sz="1100" dirty="0" smtClean="0">
                <a:solidFill>
                  <a:srgbClr val="000000"/>
                </a:solidFill>
                <a:latin typeface="Helvetica"/>
                <a:cs typeface="Helvetica"/>
              </a:rPr>
              <a:t>and </a:t>
            </a:r>
            <a:r>
              <a:rPr lang="en-US" altLang="en-US" sz="1100" b="1" dirty="0" smtClean="0">
                <a:solidFill>
                  <a:srgbClr val="FF0000"/>
                </a:solidFill>
                <a:latin typeface="Helvetica"/>
                <a:cs typeface="Helvetica"/>
              </a:rPr>
              <a:t>Male parent: P4</a:t>
            </a:r>
            <a:r>
              <a:rPr lang="en-US" altLang="en-US" sz="1100" dirty="0" smtClean="0">
                <a:solidFill>
                  <a:srgbClr val="000000"/>
                </a:solidFill>
                <a:latin typeface="Helvetica"/>
                <a:cs typeface="Helvetica"/>
              </a:rPr>
              <a:t>)</a:t>
            </a:r>
            <a:r>
              <a:rPr lang="ja-JP" altLang="en-US" sz="1100" dirty="0" smtClean="0">
                <a:solidFill>
                  <a:srgbClr val="000000"/>
                </a:solidFill>
                <a:latin typeface="Helvetica"/>
                <a:cs typeface="Helvetica"/>
              </a:rPr>
              <a:t> </a:t>
            </a:r>
            <a:r>
              <a:rPr lang="en-US" altLang="ja-JP" sz="1100" dirty="0" smtClean="0">
                <a:solidFill>
                  <a:srgbClr val="000000"/>
                </a:solidFill>
                <a:latin typeface="Helvetica"/>
                <a:cs typeface="Helvetica"/>
              </a:rPr>
              <a:t>as</a:t>
            </a:r>
            <a:r>
              <a:rPr lang="ja-JP" altLang="en-US" sz="1100" dirty="0" smtClean="0">
                <a:solidFill>
                  <a:srgbClr val="000000"/>
                </a:solidFill>
                <a:latin typeface="Helvetica"/>
                <a:cs typeface="Helvetica"/>
              </a:rPr>
              <a:t> </a:t>
            </a:r>
            <a:r>
              <a:rPr lang="ja-JP" altLang="ja-JP" sz="1100" dirty="0" smtClean="0">
                <a:solidFill>
                  <a:srgbClr val="000000"/>
                </a:solidFill>
                <a:latin typeface="Helvetica"/>
                <a:cs typeface="Helvetica"/>
              </a:rPr>
              <a:t>w</a:t>
            </a:r>
            <a:r>
              <a:rPr lang="en-US" altLang="ja-JP" sz="1100" dirty="0" smtClean="0">
                <a:solidFill>
                  <a:srgbClr val="000000"/>
                </a:solidFill>
                <a:latin typeface="Helvetica"/>
                <a:cs typeface="Helvetica"/>
              </a:rPr>
              <a:t>ell</a:t>
            </a:r>
            <a:r>
              <a:rPr lang="ja-JP" altLang="en-US" sz="1100" dirty="0" smtClean="0">
                <a:solidFill>
                  <a:srgbClr val="000000"/>
                </a:solidFill>
                <a:latin typeface="Helvetica"/>
                <a:cs typeface="Helvetica"/>
              </a:rPr>
              <a:t> </a:t>
            </a:r>
            <a:r>
              <a:rPr lang="en-US" altLang="ja-JP" sz="1100" dirty="0" smtClean="0">
                <a:solidFill>
                  <a:srgbClr val="000000"/>
                </a:solidFill>
                <a:latin typeface="Helvetica"/>
                <a:cs typeface="Helvetica"/>
              </a:rPr>
              <a:t>as</a:t>
            </a:r>
            <a:r>
              <a:rPr lang="ja-JP" altLang="en-US" sz="1100" dirty="0" smtClean="0">
                <a:solidFill>
                  <a:srgbClr val="000000"/>
                </a:solidFill>
                <a:latin typeface="Helvetica"/>
                <a:cs typeface="Helvetica"/>
              </a:rPr>
              <a:t> </a:t>
            </a:r>
            <a:r>
              <a:rPr lang="en-US" altLang="ja-JP" sz="1100" dirty="0" smtClean="0">
                <a:solidFill>
                  <a:srgbClr val="000000"/>
                </a:solidFill>
                <a:latin typeface="Helvetica"/>
                <a:cs typeface="Helvetica"/>
              </a:rPr>
              <a:t>individuals</a:t>
            </a:r>
            <a:r>
              <a:rPr lang="ja-JP" altLang="en-US" sz="1100" dirty="0" smtClean="0">
                <a:solidFill>
                  <a:srgbClr val="000000"/>
                </a:solidFill>
                <a:latin typeface="Helvetica"/>
                <a:cs typeface="Helvetica"/>
              </a:rPr>
              <a:t> </a:t>
            </a:r>
            <a:r>
              <a:rPr lang="en-US" altLang="ja-JP" sz="1100" dirty="0" smtClean="0">
                <a:solidFill>
                  <a:srgbClr val="000000"/>
                </a:solidFill>
                <a:latin typeface="Helvetica"/>
                <a:cs typeface="Helvetica"/>
              </a:rPr>
              <a:t>showing</a:t>
            </a:r>
            <a:r>
              <a:rPr lang="ja-JP" altLang="en-US" sz="1100" dirty="0" smtClean="0">
                <a:solidFill>
                  <a:srgbClr val="000000"/>
                </a:solidFill>
                <a:latin typeface="Helvetica"/>
                <a:cs typeface="Helvetica"/>
              </a:rPr>
              <a:t> </a:t>
            </a:r>
            <a:r>
              <a:rPr lang="en-US" altLang="ja-JP" sz="1100" dirty="0" smtClean="0">
                <a:solidFill>
                  <a:srgbClr val="000000"/>
                </a:solidFill>
                <a:latin typeface="Helvetica"/>
                <a:cs typeface="Helvetica"/>
              </a:rPr>
              <a:t>extreme/distinct phenotypes (bulk sequencing) in segregating F1 progeny.  </a:t>
            </a:r>
            <a:endParaRPr lang="ja-JP" altLang="en-US" sz="1100" dirty="0">
              <a:solidFill>
                <a:prstClr val="black"/>
              </a:solidFill>
              <a:latin typeface="Helvetica"/>
              <a:cs typeface="Helvetica"/>
            </a:endParaRPr>
          </a:p>
        </p:txBody>
      </p:sp>
      <p:sp>
        <p:nvSpPr>
          <p:cNvPr id="9" name="角丸四角形 8"/>
          <p:cNvSpPr/>
          <p:nvPr/>
        </p:nvSpPr>
        <p:spPr>
          <a:xfrm>
            <a:off x="3613355" y="2156942"/>
            <a:ext cx="2946590" cy="360040"/>
          </a:xfrm>
          <a:prstGeom prst="round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en-US" altLang="ja-JP" sz="1100" dirty="0" smtClean="0">
                <a:solidFill>
                  <a:schemeClr val="tx1"/>
                </a:solidFill>
                <a:latin typeface="Helvetica"/>
                <a:cs typeface="Helvetica"/>
              </a:rPr>
              <a:t>Developing </a:t>
            </a:r>
            <a:r>
              <a:rPr kumimoji="1" lang="en-US" altLang="ja-JP" sz="1100" b="1" dirty="0" smtClean="0">
                <a:solidFill>
                  <a:srgbClr val="FF0000"/>
                </a:solidFill>
                <a:latin typeface="Helvetica"/>
                <a:cs typeface="Helvetica"/>
              </a:rPr>
              <a:t>P4</a:t>
            </a:r>
            <a:r>
              <a:rPr kumimoji="1" lang="en-US" altLang="ja-JP" sz="1100" dirty="0" smtClean="0">
                <a:solidFill>
                  <a:srgbClr val="FF0000"/>
                </a:solidFill>
                <a:latin typeface="Helvetica"/>
                <a:cs typeface="Helvetica"/>
              </a:rPr>
              <a:t> </a:t>
            </a:r>
            <a:r>
              <a:rPr kumimoji="1" lang="en-US" altLang="ja-JP" sz="1100" dirty="0" smtClean="0">
                <a:solidFill>
                  <a:schemeClr val="tx1"/>
                </a:solidFill>
                <a:latin typeface="Helvetica"/>
                <a:cs typeface="Helvetica"/>
              </a:rPr>
              <a:t>‘reference sequence’ </a:t>
            </a:r>
            <a:r>
              <a:rPr kumimoji="1" lang="en-US" altLang="ja-JP" sz="1100" b="1" dirty="0" smtClean="0">
                <a:solidFill>
                  <a:schemeClr val="tx1"/>
                </a:solidFill>
                <a:latin typeface="Helvetica"/>
                <a:cs typeface="Helvetica"/>
              </a:rPr>
              <a:t>(</a:t>
            </a:r>
            <a:r>
              <a:rPr kumimoji="1" lang="en-US" altLang="ja-JP" sz="1100" b="1" dirty="0" err="1" smtClean="0">
                <a:solidFill>
                  <a:schemeClr val="tx1"/>
                </a:solidFill>
                <a:latin typeface="Helvetica"/>
                <a:cs typeface="Helvetica"/>
              </a:rPr>
              <a:t>i</a:t>
            </a:r>
            <a:r>
              <a:rPr kumimoji="1" lang="en-US" altLang="ja-JP" sz="1100" b="1" dirty="0" smtClean="0">
                <a:solidFill>
                  <a:schemeClr val="tx1"/>
                </a:solidFill>
                <a:latin typeface="Helvetica"/>
                <a:cs typeface="Helvetica"/>
              </a:rPr>
              <a:t>)</a:t>
            </a:r>
            <a:endParaRPr kumimoji="1" lang="ja-JP" altLang="en-US" sz="1100" b="1" dirty="0">
              <a:solidFill>
                <a:schemeClr val="tx1"/>
              </a:solidFill>
              <a:latin typeface="Helvetica"/>
              <a:cs typeface="Helvetica"/>
            </a:endParaRPr>
          </a:p>
        </p:txBody>
      </p:sp>
      <p:sp>
        <p:nvSpPr>
          <p:cNvPr id="12" name="正方形/長方形 11"/>
          <p:cNvSpPr/>
          <p:nvPr/>
        </p:nvSpPr>
        <p:spPr>
          <a:xfrm>
            <a:off x="385625" y="705091"/>
            <a:ext cx="184666" cy="261610"/>
          </a:xfrm>
          <a:prstGeom prst="rect">
            <a:avLst/>
          </a:prstGeom>
        </p:spPr>
        <p:txBody>
          <a:bodyPr wrap="none">
            <a:spAutoFit/>
          </a:bodyPr>
          <a:lstStyle/>
          <a:p>
            <a:endParaRPr lang="ja-JP" altLang="en-US" sz="1100" dirty="0"/>
          </a:p>
        </p:txBody>
      </p:sp>
      <p:cxnSp>
        <p:nvCxnSpPr>
          <p:cNvPr id="16" name="カギ線コネクタ 182"/>
          <p:cNvCxnSpPr/>
          <p:nvPr/>
        </p:nvCxnSpPr>
        <p:spPr>
          <a:xfrm rot="5400000">
            <a:off x="2213806" y="1002114"/>
            <a:ext cx="648072" cy="1689416"/>
          </a:xfrm>
          <a:prstGeom prst="bentConnector3">
            <a:avLst>
              <a:gd name="adj1" fmla="val 50000"/>
            </a:avLst>
          </a:prstGeom>
          <a:ln w="85725" cmpd="sng">
            <a:solidFill>
              <a:schemeClr val="tx1"/>
            </a:solidFill>
            <a:tailEnd type="triangle" w="sm" len="med"/>
          </a:ln>
          <a:effectLst/>
        </p:spPr>
        <p:style>
          <a:lnRef idx="2">
            <a:schemeClr val="accent1"/>
          </a:lnRef>
          <a:fillRef idx="0">
            <a:schemeClr val="accent1"/>
          </a:fillRef>
          <a:effectRef idx="1">
            <a:schemeClr val="accent1"/>
          </a:effectRef>
          <a:fontRef idx="minor">
            <a:schemeClr val="tx1"/>
          </a:fontRef>
        </p:style>
      </p:cxnSp>
      <p:cxnSp>
        <p:nvCxnSpPr>
          <p:cNvPr id="20" name="カギ線コネクタ 182"/>
          <p:cNvCxnSpPr/>
          <p:nvPr/>
        </p:nvCxnSpPr>
        <p:spPr>
          <a:xfrm rot="16200000" flipH="1">
            <a:off x="3921843" y="999901"/>
            <a:ext cx="648072" cy="1693848"/>
          </a:xfrm>
          <a:prstGeom prst="bentConnector3">
            <a:avLst>
              <a:gd name="adj1" fmla="val 50000"/>
            </a:avLst>
          </a:prstGeom>
          <a:ln w="85725" cmpd="sng">
            <a:solidFill>
              <a:schemeClr val="tx1"/>
            </a:solidFill>
            <a:tailEnd type="triangle" w="sm" len="med"/>
          </a:ln>
          <a:effectLst/>
        </p:spPr>
        <p:style>
          <a:lnRef idx="2">
            <a:schemeClr val="accent1"/>
          </a:lnRef>
          <a:fillRef idx="0">
            <a:schemeClr val="accent1"/>
          </a:fillRef>
          <a:effectRef idx="1">
            <a:schemeClr val="accent1"/>
          </a:effectRef>
          <a:fontRef idx="minor">
            <a:schemeClr val="tx1"/>
          </a:fontRef>
        </p:style>
      </p:cxnSp>
      <p:cxnSp>
        <p:nvCxnSpPr>
          <p:cNvPr id="32" name="直線コネクタ 72"/>
          <p:cNvCxnSpPr/>
          <p:nvPr/>
        </p:nvCxnSpPr>
        <p:spPr>
          <a:xfrm>
            <a:off x="3382550" y="1785213"/>
            <a:ext cx="5559" cy="4752528"/>
          </a:xfrm>
          <a:prstGeom prst="line">
            <a:avLst/>
          </a:prstGeom>
          <a:ln w="19050"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7" name="カギ線コネクタ 182"/>
          <p:cNvCxnSpPr/>
          <p:nvPr/>
        </p:nvCxnSpPr>
        <p:spPr>
          <a:xfrm>
            <a:off x="5097433" y="2516391"/>
            <a:ext cx="0" cy="504057"/>
          </a:xfrm>
          <a:prstGeom prst="straightConnector1">
            <a:avLst/>
          </a:prstGeom>
          <a:ln w="85725" cmpd="sng">
            <a:solidFill>
              <a:schemeClr val="tx1"/>
            </a:solidFill>
            <a:tailEnd type="triangle" w="sm" len="med"/>
          </a:ln>
          <a:effectLst/>
        </p:spPr>
        <p:style>
          <a:lnRef idx="2">
            <a:schemeClr val="accent1"/>
          </a:lnRef>
          <a:fillRef idx="0">
            <a:schemeClr val="accent1"/>
          </a:fillRef>
          <a:effectRef idx="1">
            <a:schemeClr val="accent1"/>
          </a:effectRef>
          <a:fontRef idx="minor">
            <a:schemeClr val="tx1"/>
          </a:fontRef>
        </p:style>
      </p:cxnSp>
      <p:cxnSp>
        <p:nvCxnSpPr>
          <p:cNvPr id="64" name="カギ線コネクタ 182"/>
          <p:cNvCxnSpPr/>
          <p:nvPr/>
        </p:nvCxnSpPr>
        <p:spPr>
          <a:xfrm flipH="1">
            <a:off x="5097433" y="3381078"/>
            <a:ext cx="1" cy="504057"/>
          </a:xfrm>
          <a:prstGeom prst="straightConnector1">
            <a:avLst/>
          </a:prstGeom>
          <a:ln w="85725" cmpd="sng">
            <a:solidFill>
              <a:schemeClr val="tx1"/>
            </a:solidFill>
            <a:tailEnd type="triangle" w="sm" len="med"/>
          </a:ln>
          <a:effectLst/>
        </p:spPr>
        <p:style>
          <a:lnRef idx="2">
            <a:schemeClr val="accent1"/>
          </a:lnRef>
          <a:fillRef idx="0">
            <a:schemeClr val="accent1"/>
          </a:fillRef>
          <a:effectRef idx="1">
            <a:schemeClr val="accent1"/>
          </a:effectRef>
          <a:fontRef idx="minor">
            <a:schemeClr val="tx1"/>
          </a:fontRef>
        </p:style>
      </p:cxnSp>
      <p:sp>
        <p:nvSpPr>
          <p:cNvPr id="65" name="角丸四角形 64"/>
          <p:cNvSpPr/>
          <p:nvPr/>
        </p:nvSpPr>
        <p:spPr>
          <a:xfrm>
            <a:off x="3613355" y="3885134"/>
            <a:ext cx="2946590" cy="864098"/>
          </a:xfrm>
          <a:prstGeom prst="round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just"/>
            <a:r>
              <a:rPr lang="en-US" altLang="ja-JP" sz="1100" dirty="0" smtClean="0">
                <a:solidFill>
                  <a:schemeClr val="tx1"/>
                </a:solidFill>
                <a:latin typeface="Helvetica"/>
                <a:cs typeface="Helvetica"/>
              </a:rPr>
              <a:t>Calculating SNP-index and ΔSNP-index values by aligning sequence reads obtained for bulked-samples </a:t>
            </a:r>
            <a:r>
              <a:rPr lang="en-US" altLang="ja-JP" sz="1100" dirty="0">
                <a:solidFill>
                  <a:schemeClr val="tx1"/>
                </a:solidFill>
                <a:latin typeface="Helvetica"/>
                <a:cs typeface="Helvetica"/>
              </a:rPr>
              <a:t>to </a:t>
            </a:r>
            <a:r>
              <a:rPr lang="en-US" altLang="ja-JP" sz="1100" b="1" dirty="0" smtClean="0">
                <a:solidFill>
                  <a:srgbClr val="FF0000"/>
                </a:solidFill>
                <a:latin typeface="Helvetica"/>
                <a:cs typeface="Helvetica"/>
              </a:rPr>
              <a:t>P4</a:t>
            </a:r>
            <a:r>
              <a:rPr lang="en-US" altLang="ja-JP" sz="1100" dirty="0" smtClean="0">
                <a:solidFill>
                  <a:srgbClr val="FF0000"/>
                </a:solidFill>
                <a:latin typeface="Helvetica"/>
                <a:cs typeface="Helvetica"/>
              </a:rPr>
              <a:t> </a:t>
            </a:r>
            <a:r>
              <a:rPr lang="en-US" altLang="ja-JP" sz="1100" dirty="0">
                <a:solidFill>
                  <a:schemeClr val="tx1"/>
                </a:solidFill>
                <a:latin typeface="Helvetica"/>
                <a:cs typeface="Helvetica"/>
              </a:rPr>
              <a:t>‘reference sequence</a:t>
            </a:r>
            <a:r>
              <a:rPr lang="en-US" altLang="ja-JP" sz="1100" dirty="0" smtClean="0">
                <a:solidFill>
                  <a:schemeClr val="tx1"/>
                </a:solidFill>
                <a:latin typeface="Helvetica"/>
                <a:cs typeface="Helvetica"/>
              </a:rPr>
              <a:t>’ </a:t>
            </a:r>
            <a:r>
              <a:rPr lang="en-US" altLang="ja-JP" sz="1100" b="1" dirty="0" smtClean="0">
                <a:solidFill>
                  <a:schemeClr val="tx1"/>
                </a:solidFill>
                <a:latin typeface="Helvetica"/>
                <a:cs typeface="Helvetica"/>
              </a:rPr>
              <a:t>(iii)</a:t>
            </a:r>
            <a:endParaRPr kumimoji="1" lang="ja-JP" altLang="en-US" sz="1100" dirty="0">
              <a:solidFill>
                <a:schemeClr val="tx1"/>
              </a:solidFill>
              <a:latin typeface="Helvetica"/>
              <a:cs typeface="Helvetica"/>
            </a:endParaRPr>
          </a:p>
        </p:txBody>
      </p:sp>
      <p:sp>
        <p:nvSpPr>
          <p:cNvPr id="68" name="角丸四角形 67"/>
          <p:cNvSpPr/>
          <p:nvPr/>
        </p:nvSpPr>
        <p:spPr>
          <a:xfrm>
            <a:off x="3608923" y="5253288"/>
            <a:ext cx="2946590" cy="432049"/>
          </a:xfrm>
          <a:prstGeom prst="round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just"/>
            <a:r>
              <a:rPr lang="en-US" altLang="ja-JP" sz="1100" dirty="0" smtClean="0">
                <a:solidFill>
                  <a:schemeClr val="tx1"/>
                </a:solidFill>
                <a:latin typeface="Helvetica"/>
                <a:cs typeface="Helvetica"/>
              </a:rPr>
              <a:t>Plotting SNP-index and ΔSNP-index graphs </a:t>
            </a:r>
            <a:r>
              <a:rPr lang="en-US" altLang="ja-JP" sz="1100" b="1" dirty="0" smtClean="0">
                <a:solidFill>
                  <a:schemeClr val="tx1"/>
                </a:solidFill>
                <a:latin typeface="Helvetica"/>
                <a:cs typeface="Helvetica"/>
              </a:rPr>
              <a:t>(iii)</a:t>
            </a:r>
            <a:endParaRPr kumimoji="1" lang="ja-JP" altLang="en-US" sz="1100" b="1" dirty="0">
              <a:solidFill>
                <a:schemeClr val="tx1"/>
              </a:solidFill>
              <a:latin typeface="Helvetica"/>
              <a:cs typeface="Helvetica"/>
            </a:endParaRPr>
          </a:p>
        </p:txBody>
      </p:sp>
      <p:cxnSp>
        <p:nvCxnSpPr>
          <p:cNvPr id="69" name="カギ線コネクタ 182"/>
          <p:cNvCxnSpPr/>
          <p:nvPr/>
        </p:nvCxnSpPr>
        <p:spPr>
          <a:xfrm flipH="1">
            <a:off x="5095217" y="4749233"/>
            <a:ext cx="4432" cy="504055"/>
          </a:xfrm>
          <a:prstGeom prst="straightConnector1">
            <a:avLst/>
          </a:prstGeom>
          <a:ln w="85725" cmpd="sng">
            <a:solidFill>
              <a:schemeClr val="tx1"/>
            </a:solidFill>
            <a:tailEnd type="triangle" w="sm" len="med"/>
          </a:ln>
          <a:effectLst/>
        </p:spPr>
        <p:style>
          <a:lnRef idx="2">
            <a:schemeClr val="accent1"/>
          </a:lnRef>
          <a:fillRef idx="0">
            <a:schemeClr val="accent1"/>
          </a:fillRef>
          <a:effectRef idx="1">
            <a:schemeClr val="accent1"/>
          </a:effectRef>
          <a:fontRef idx="minor">
            <a:schemeClr val="tx1"/>
          </a:fontRef>
        </p:style>
      </p:cxnSp>
      <p:sp>
        <p:nvSpPr>
          <p:cNvPr id="70" name="角丸四角形 69"/>
          <p:cNvSpPr/>
          <p:nvPr/>
        </p:nvSpPr>
        <p:spPr>
          <a:xfrm>
            <a:off x="432766" y="6424154"/>
            <a:ext cx="6026312" cy="761657"/>
          </a:xfrm>
          <a:prstGeom prst="round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just"/>
            <a:r>
              <a:rPr lang="en-US" altLang="ja-JP" sz="1100" dirty="0" smtClean="0">
                <a:solidFill>
                  <a:prstClr val="black"/>
                </a:solidFill>
                <a:latin typeface="Helvetica"/>
                <a:cs typeface="Helvetica"/>
              </a:rPr>
              <a:t>Identifying the candidate genomic region associated with the phenotype of interest and </a:t>
            </a:r>
            <a:r>
              <a:rPr lang="en-US" altLang="ja-JP" sz="1100" dirty="0">
                <a:solidFill>
                  <a:prstClr val="black"/>
                </a:solidFill>
                <a:latin typeface="Helvetica"/>
                <a:cs typeface="Helvetica"/>
              </a:rPr>
              <a:t>Inferring the genotype of parental lines, </a:t>
            </a:r>
            <a:r>
              <a:rPr lang="en-US" altLang="ja-JP" sz="1100" b="1" dirty="0" smtClean="0">
                <a:solidFill>
                  <a:srgbClr val="3366FF"/>
                </a:solidFill>
                <a:latin typeface="Helvetica"/>
                <a:cs typeface="Helvetica"/>
              </a:rPr>
              <a:t>P3</a:t>
            </a:r>
            <a:r>
              <a:rPr lang="en-US" altLang="ja-JP" sz="1100" dirty="0" smtClean="0">
                <a:solidFill>
                  <a:prstClr val="black"/>
                </a:solidFill>
                <a:latin typeface="Helvetica"/>
                <a:cs typeface="Helvetica"/>
              </a:rPr>
              <a:t> </a:t>
            </a:r>
            <a:r>
              <a:rPr lang="en-US" altLang="ja-JP" sz="1100" dirty="0">
                <a:solidFill>
                  <a:prstClr val="black"/>
                </a:solidFill>
                <a:latin typeface="Helvetica"/>
                <a:cs typeface="Helvetica"/>
              </a:rPr>
              <a:t>and </a:t>
            </a:r>
            <a:r>
              <a:rPr lang="en-US" altLang="ja-JP" sz="1100" b="1" dirty="0" smtClean="0">
                <a:solidFill>
                  <a:srgbClr val="FF0000"/>
                </a:solidFill>
                <a:latin typeface="Helvetica"/>
                <a:cs typeface="Helvetica"/>
              </a:rPr>
              <a:t>P4</a:t>
            </a:r>
            <a:r>
              <a:rPr lang="en-US" altLang="ja-JP" sz="1100" dirty="0" smtClean="0">
                <a:solidFill>
                  <a:prstClr val="black"/>
                </a:solidFill>
                <a:latin typeface="Helvetica"/>
                <a:cs typeface="Helvetica"/>
              </a:rPr>
              <a:t>, </a:t>
            </a:r>
            <a:r>
              <a:rPr lang="en-US" altLang="ja-JP" sz="1100" dirty="0">
                <a:solidFill>
                  <a:prstClr val="black"/>
                </a:solidFill>
                <a:latin typeface="Helvetica"/>
                <a:cs typeface="Helvetica"/>
              </a:rPr>
              <a:t>from the ΔSNP-index pattern of the graphs generated </a:t>
            </a:r>
            <a:r>
              <a:rPr lang="en-US" altLang="ja-JP" sz="1100" dirty="0" smtClean="0">
                <a:solidFill>
                  <a:prstClr val="black"/>
                </a:solidFill>
                <a:latin typeface="Helvetica"/>
                <a:cs typeface="Helvetica"/>
              </a:rPr>
              <a:t>by QTL-</a:t>
            </a:r>
            <a:r>
              <a:rPr lang="en-US" altLang="ja-JP" sz="1100" dirty="0" err="1" smtClean="0">
                <a:solidFill>
                  <a:prstClr val="black"/>
                </a:solidFill>
                <a:latin typeface="Helvetica"/>
                <a:cs typeface="Helvetica"/>
              </a:rPr>
              <a:t>seq</a:t>
            </a:r>
            <a:r>
              <a:rPr lang="en-US" altLang="ja-JP" sz="1100" dirty="0" smtClean="0">
                <a:solidFill>
                  <a:prstClr val="black"/>
                </a:solidFill>
                <a:latin typeface="Helvetica"/>
                <a:cs typeface="Helvetica"/>
              </a:rPr>
              <a:t> analysis.</a:t>
            </a:r>
            <a:endParaRPr lang="ja-JP" altLang="en-US" sz="1100" b="1" dirty="0">
              <a:solidFill>
                <a:prstClr val="black"/>
              </a:solidFill>
              <a:latin typeface="Helvetica"/>
              <a:cs typeface="Helvetica"/>
            </a:endParaRPr>
          </a:p>
        </p:txBody>
      </p:sp>
      <p:cxnSp>
        <p:nvCxnSpPr>
          <p:cNvPr id="72" name="カギ線コネクタ 182"/>
          <p:cNvCxnSpPr/>
          <p:nvPr/>
        </p:nvCxnSpPr>
        <p:spPr>
          <a:xfrm rot="16200000" flipH="1">
            <a:off x="2172214" y="5206257"/>
            <a:ext cx="750506" cy="1708666"/>
          </a:xfrm>
          <a:prstGeom prst="bentConnector3">
            <a:avLst>
              <a:gd name="adj1" fmla="val 50000"/>
            </a:avLst>
          </a:prstGeom>
          <a:ln w="85725" cmpd="sng">
            <a:solidFill>
              <a:schemeClr val="tx1"/>
            </a:solidFill>
            <a:tailEnd type="triangle" w="sm" len="med"/>
          </a:ln>
          <a:effectLst/>
        </p:spPr>
        <p:style>
          <a:lnRef idx="2">
            <a:schemeClr val="accent1"/>
          </a:lnRef>
          <a:fillRef idx="0">
            <a:schemeClr val="accent1"/>
          </a:fillRef>
          <a:effectRef idx="1">
            <a:schemeClr val="accent1"/>
          </a:effectRef>
          <a:fontRef idx="minor">
            <a:schemeClr val="tx1"/>
          </a:fontRef>
        </p:style>
      </p:cxnSp>
      <p:cxnSp>
        <p:nvCxnSpPr>
          <p:cNvPr id="79" name="カギ線コネクタ 182"/>
          <p:cNvCxnSpPr/>
          <p:nvPr/>
        </p:nvCxnSpPr>
        <p:spPr>
          <a:xfrm>
            <a:off x="1681569" y="2502198"/>
            <a:ext cx="0" cy="504055"/>
          </a:xfrm>
          <a:prstGeom prst="straightConnector1">
            <a:avLst/>
          </a:prstGeom>
          <a:ln w="85725" cmpd="sng">
            <a:solidFill>
              <a:schemeClr val="tx1"/>
            </a:solidFill>
            <a:tailEnd type="triangle" w="sm" len="med"/>
          </a:ln>
          <a:effectLst/>
        </p:spPr>
        <p:style>
          <a:lnRef idx="2">
            <a:schemeClr val="accent1"/>
          </a:lnRef>
          <a:fillRef idx="0">
            <a:schemeClr val="accent1"/>
          </a:fillRef>
          <a:effectRef idx="1">
            <a:schemeClr val="accent1"/>
          </a:effectRef>
          <a:fontRef idx="minor">
            <a:schemeClr val="tx1"/>
          </a:fontRef>
        </p:style>
      </p:cxnSp>
      <p:cxnSp>
        <p:nvCxnSpPr>
          <p:cNvPr id="82" name="カギ線コネクタ 182"/>
          <p:cNvCxnSpPr/>
          <p:nvPr/>
        </p:nvCxnSpPr>
        <p:spPr>
          <a:xfrm>
            <a:off x="1681569" y="3366293"/>
            <a:ext cx="0" cy="504055"/>
          </a:xfrm>
          <a:prstGeom prst="straightConnector1">
            <a:avLst/>
          </a:prstGeom>
          <a:ln w="85725" cmpd="sng">
            <a:solidFill>
              <a:schemeClr val="tx1"/>
            </a:solidFill>
            <a:tailEnd type="triangle" w="sm" len="med"/>
          </a:ln>
          <a:effectLst/>
        </p:spPr>
        <p:style>
          <a:lnRef idx="2">
            <a:schemeClr val="accent1"/>
          </a:lnRef>
          <a:fillRef idx="0">
            <a:schemeClr val="accent1"/>
          </a:fillRef>
          <a:effectRef idx="1">
            <a:schemeClr val="accent1"/>
          </a:effectRef>
          <a:fontRef idx="minor">
            <a:schemeClr val="tx1"/>
          </a:fontRef>
        </p:style>
      </p:cxnSp>
      <p:cxnSp>
        <p:nvCxnSpPr>
          <p:cNvPr id="84" name="カギ線コネクタ 182"/>
          <p:cNvCxnSpPr/>
          <p:nvPr/>
        </p:nvCxnSpPr>
        <p:spPr>
          <a:xfrm>
            <a:off x="1681569" y="4734443"/>
            <a:ext cx="0" cy="504055"/>
          </a:xfrm>
          <a:prstGeom prst="straightConnector1">
            <a:avLst/>
          </a:prstGeom>
          <a:ln w="85725" cmpd="sng">
            <a:solidFill>
              <a:schemeClr val="tx1"/>
            </a:solidFill>
            <a:tailEnd type="triangle" w="sm" len="med"/>
          </a:ln>
          <a:effectLst/>
        </p:spPr>
        <p:style>
          <a:lnRef idx="2">
            <a:schemeClr val="accent1"/>
          </a:lnRef>
          <a:fillRef idx="0">
            <a:schemeClr val="accent1"/>
          </a:fillRef>
          <a:effectRef idx="1">
            <a:schemeClr val="accent1"/>
          </a:effectRef>
          <a:fontRef idx="minor">
            <a:schemeClr val="tx1"/>
          </a:fontRef>
        </p:style>
      </p:cxnSp>
      <p:cxnSp>
        <p:nvCxnSpPr>
          <p:cNvPr id="87" name="カギ線コネクタ 182"/>
          <p:cNvCxnSpPr/>
          <p:nvPr/>
        </p:nvCxnSpPr>
        <p:spPr>
          <a:xfrm rot="5400000">
            <a:off x="3872842" y="5215882"/>
            <a:ext cx="750506" cy="1689415"/>
          </a:xfrm>
          <a:prstGeom prst="bentConnector3">
            <a:avLst>
              <a:gd name="adj1" fmla="val 50000"/>
            </a:avLst>
          </a:prstGeom>
          <a:ln w="85725" cmpd="sng">
            <a:solidFill>
              <a:schemeClr val="tx1"/>
            </a:solidFill>
            <a:tailEnd type="triangle" w="sm" len="med"/>
          </a:ln>
          <a:effectLst/>
        </p:spPr>
        <p:style>
          <a:lnRef idx="2">
            <a:schemeClr val="accent1"/>
          </a:lnRef>
          <a:fillRef idx="0">
            <a:schemeClr val="accent1"/>
          </a:fillRef>
          <a:effectRef idx="1">
            <a:schemeClr val="accent1"/>
          </a:effectRef>
          <a:fontRef idx="minor">
            <a:schemeClr val="tx1"/>
          </a:fontRef>
        </p:style>
      </p:cxnSp>
      <p:sp>
        <p:nvSpPr>
          <p:cNvPr id="43" name="角丸四角形 42"/>
          <p:cNvSpPr/>
          <p:nvPr/>
        </p:nvSpPr>
        <p:spPr>
          <a:xfrm>
            <a:off x="224338" y="2142158"/>
            <a:ext cx="2946590" cy="360040"/>
          </a:xfrm>
          <a:prstGeom prst="round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en-US" altLang="ja-JP" sz="1100" dirty="0" smtClean="0">
                <a:solidFill>
                  <a:schemeClr val="tx1"/>
                </a:solidFill>
                <a:latin typeface="Helvetica"/>
                <a:cs typeface="Helvetica"/>
              </a:rPr>
              <a:t>Developing </a:t>
            </a:r>
            <a:r>
              <a:rPr kumimoji="1" lang="en-US" altLang="ja-JP" sz="1100" b="1" dirty="0" smtClean="0">
                <a:solidFill>
                  <a:srgbClr val="3366FF"/>
                </a:solidFill>
                <a:latin typeface="Helvetica"/>
                <a:cs typeface="Helvetica"/>
              </a:rPr>
              <a:t>P3</a:t>
            </a:r>
            <a:r>
              <a:rPr kumimoji="1" lang="en-US" altLang="ja-JP" sz="1100" dirty="0" smtClean="0">
                <a:solidFill>
                  <a:schemeClr val="tx1"/>
                </a:solidFill>
                <a:latin typeface="Helvetica"/>
                <a:cs typeface="Helvetica"/>
              </a:rPr>
              <a:t> ‘reference sequence’ </a:t>
            </a:r>
            <a:r>
              <a:rPr kumimoji="1" lang="en-US" altLang="ja-JP" sz="1100" b="1" dirty="0" smtClean="0">
                <a:solidFill>
                  <a:schemeClr val="tx1"/>
                </a:solidFill>
                <a:latin typeface="Helvetica"/>
                <a:cs typeface="Helvetica"/>
              </a:rPr>
              <a:t>(</a:t>
            </a:r>
            <a:r>
              <a:rPr kumimoji="1" lang="en-US" altLang="ja-JP" sz="1100" b="1" dirty="0" err="1" smtClean="0">
                <a:solidFill>
                  <a:schemeClr val="tx1"/>
                </a:solidFill>
                <a:latin typeface="Helvetica"/>
                <a:cs typeface="Helvetica"/>
              </a:rPr>
              <a:t>i</a:t>
            </a:r>
            <a:r>
              <a:rPr kumimoji="1" lang="en-US" altLang="ja-JP" sz="1100" b="1" dirty="0" smtClean="0">
                <a:solidFill>
                  <a:schemeClr val="tx1"/>
                </a:solidFill>
                <a:latin typeface="Helvetica"/>
                <a:cs typeface="Helvetica"/>
              </a:rPr>
              <a:t>)</a:t>
            </a:r>
            <a:endParaRPr kumimoji="1" lang="ja-JP" altLang="en-US" sz="1100" b="1" dirty="0">
              <a:solidFill>
                <a:schemeClr val="tx1"/>
              </a:solidFill>
              <a:latin typeface="Helvetica"/>
              <a:cs typeface="Helvetica"/>
            </a:endParaRPr>
          </a:p>
        </p:txBody>
      </p:sp>
      <p:sp>
        <p:nvSpPr>
          <p:cNvPr id="44" name="角丸四角形 43"/>
          <p:cNvSpPr/>
          <p:nvPr/>
        </p:nvSpPr>
        <p:spPr>
          <a:xfrm>
            <a:off x="199906" y="3006255"/>
            <a:ext cx="2946590" cy="360037"/>
          </a:xfrm>
          <a:prstGeom prst="round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en-US" altLang="ja-JP" sz="1100" dirty="0" smtClean="0">
                <a:solidFill>
                  <a:schemeClr val="tx1"/>
                </a:solidFill>
                <a:latin typeface="Helvetica"/>
                <a:cs typeface="Helvetica"/>
              </a:rPr>
              <a:t>Ident</a:t>
            </a:r>
            <a:r>
              <a:rPr kumimoji="1" lang="en-US" altLang="ja-JP" sz="1100" dirty="0" smtClean="0">
                <a:solidFill>
                  <a:schemeClr val="tx1"/>
                </a:solidFill>
                <a:latin typeface="Helvetica"/>
                <a:cs typeface="Helvetica"/>
              </a:rPr>
              <a:t>ifying</a:t>
            </a:r>
            <a:r>
              <a:rPr kumimoji="1" lang="ja-JP" altLang="en-US" sz="1100" dirty="0" smtClean="0">
                <a:solidFill>
                  <a:schemeClr val="tx1"/>
                </a:solidFill>
                <a:latin typeface="Helvetica"/>
                <a:cs typeface="Helvetica"/>
              </a:rPr>
              <a:t> </a:t>
            </a:r>
            <a:r>
              <a:rPr kumimoji="1" lang="en-US" altLang="ja-JP" sz="1100" b="1" dirty="0" smtClean="0">
                <a:solidFill>
                  <a:srgbClr val="FF0000"/>
                </a:solidFill>
                <a:latin typeface="Helvetica"/>
                <a:cs typeface="Helvetica"/>
              </a:rPr>
              <a:t>P4</a:t>
            </a:r>
            <a:r>
              <a:rPr lang="en-US" altLang="ja-JP" sz="1100" dirty="0" smtClean="0">
                <a:solidFill>
                  <a:schemeClr val="tx1"/>
                </a:solidFill>
                <a:latin typeface="Helvetica"/>
                <a:cs typeface="Helvetica"/>
              </a:rPr>
              <a:t>-</a:t>
            </a:r>
            <a:r>
              <a:rPr kumimoji="1" lang="en-US" altLang="ja-JP" sz="1100" dirty="0" smtClean="0">
                <a:solidFill>
                  <a:schemeClr val="tx1"/>
                </a:solidFill>
                <a:latin typeface="Helvetica"/>
                <a:cs typeface="Helvetica"/>
              </a:rPr>
              <a:t>specific</a:t>
            </a:r>
            <a:r>
              <a:rPr kumimoji="1" lang="ja-JP" altLang="en-US" sz="1100" dirty="0" smtClean="0">
                <a:solidFill>
                  <a:schemeClr val="tx1"/>
                </a:solidFill>
                <a:latin typeface="Helvetica"/>
                <a:cs typeface="Helvetica"/>
              </a:rPr>
              <a:t> </a:t>
            </a:r>
            <a:r>
              <a:rPr kumimoji="1" lang="en-US" altLang="ja-JP" sz="1100" dirty="0" smtClean="0">
                <a:solidFill>
                  <a:schemeClr val="tx1"/>
                </a:solidFill>
                <a:latin typeface="Helvetica"/>
                <a:cs typeface="Helvetica"/>
              </a:rPr>
              <a:t>heterozygous</a:t>
            </a:r>
            <a:r>
              <a:rPr kumimoji="1" lang="ja-JP" altLang="en-US" sz="1100" dirty="0" smtClean="0">
                <a:solidFill>
                  <a:schemeClr val="tx1"/>
                </a:solidFill>
                <a:latin typeface="Helvetica"/>
                <a:cs typeface="Helvetica"/>
              </a:rPr>
              <a:t> </a:t>
            </a:r>
            <a:r>
              <a:rPr kumimoji="1" lang="en-US" altLang="ja-JP" sz="1100" dirty="0" smtClean="0">
                <a:solidFill>
                  <a:schemeClr val="tx1"/>
                </a:solidFill>
                <a:latin typeface="Helvetica"/>
                <a:cs typeface="Helvetica"/>
              </a:rPr>
              <a:t>SNPs </a:t>
            </a:r>
            <a:r>
              <a:rPr kumimoji="1" lang="en-US" altLang="ja-JP" sz="1100" b="1" dirty="0" smtClean="0">
                <a:solidFill>
                  <a:schemeClr val="tx1"/>
                </a:solidFill>
                <a:latin typeface="Helvetica"/>
                <a:cs typeface="Helvetica"/>
              </a:rPr>
              <a:t>(ii)</a:t>
            </a:r>
            <a:endParaRPr kumimoji="1" lang="ja-JP" altLang="en-US" sz="1100" b="1" dirty="0">
              <a:solidFill>
                <a:schemeClr val="tx1"/>
              </a:solidFill>
              <a:latin typeface="Helvetica"/>
              <a:cs typeface="Helvetica"/>
            </a:endParaRPr>
          </a:p>
        </p:txBody>
      </p:sp>
      <p:sp>
        <p:nvSpPr>
          <p:cNvPr id="45" name="角丸四角形 44"/>
          <p:cNvSpPr/>
          <p:nvPr/>
        </p:nvSpPr>
        <p:spPr>
          <a:xfrm>
            <a:off x="199906" y="3870349"/>
            <a:ext cx="2946590" cy="864098"/>
          </a:xfrm>
          <a:prstGeom prst="round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just"/>
            <a:r>
              <a:rPr lang="en-US" altLang="ja-JP" sz="1100" dirty="0" smtClean="0">
                <a:solidFill>
                  <a:schemeClr val="tx1"/>
                </a:solidFill>
                <a:latin typeface="Helvetica"/>
                <a:cs typeface="Helvetica"/>
              </a:rPr>
              <a:t>Calculating SNP-index and ΔSNP-index values by aligning sequence reads obtained for bulked-samples </a:t>
            </a:r>
            <a:r>
              <a:rPr lang="en-US" altLang="ja-JP" sz="1100" dirty="0">
                <a:solidFill>
                  <a:schemeClr val="tx1"/>
                </a:solidFill>
                <a:latin typeface="Helvetica"/>
                <a:cs typeface="Helvetica"/>
              </a:rPr>
              <a:t>to </a:t>
            </a:r>
            <a:r>
              <a:rPr lang="en-US" altLang="ja-JP" sz="1100" b="1" dirty="0" smtClean="0">
                <a:solidFill>
                  <a:srgbClr val="3366FF"/>
                </a:solidFill>
                <a:latin typeface="Helvetica"/>
                <a:cs typeface="Helvetica"/>
              </a:rPr>
              <a:t>P3</a:t>
            </a:r>
            <a:r>
              <a:rPr lang="en-US" altLang="ja-JP" sz="1100" dirty="0" smtClean="0">
                <a:solidFill>
                  <a:srgbClr val="3366FF"/>
                </a:solidFill>
                <a:latin typeface="Helvetica"/>
                <a:cs typeface="Helvetica"/>
              </a:rPr>
              <a:t> </a:t>
            </a:r>
            <a:r>
              <a:rPr lang="en-US" altLang="ja-JP" sz="1100" dirty="0">
                <a:solidFill>
                  <a:schemeClr val="tx1"/>
                </a:solidFill>
                <a:latin typeface="Helvetica"/>
                <a:cs typeface="Helvetica"/>
              </a:rPr>
              <a:t>‘reference sequence</a:t>
            </a:r>
            <a:r>
              <a:rPr lang="en-US" altLang="ja-JP" sz="1100" dirty="0" smtClean="0">
                <a:solidFill>
                  <a:schemeClr val="tx1"/>
                </a:solidFill>
                <a:latin typeface="Helvetica"/>
                <a:cs typeface="Helvetica"/>
              </a:rPr>
              <a:t>’ </a:t>
            </a:r>
            <a:r>
              <a:rPr lang="en-US" altLang="ja-JP" sz="1100" b="1" dirty="0" smtClean="0">
                <a:solidFill>
                  <a:schemeClr val="tx1"/>
                </a:solidFill>
                <a:latin typeface="Helvetica"/>
                <a:cs typeface="Helvetica"/>
              </a:rPr>
              <a:t>(iii)</a:t>
            </a:r>
            <a:endParaRPr kumimoji="1" lang="ja-JP" altLang="en-US" sz="1100" dirty="0">
              <a:solidFill>
                <a:schemeClr val="tx1"/>
              </a:solidFill>
              <a:latin typeface="Helvetica"/>
              <a:cs typeface="Helvetica"/>
            </a:endParaRPr>
          </a:p>
        </p:txBody>
      </p:sp>
      <p:sp>
        <p:nvSpPr>
          <p:cNvPr id="46" name="角丸四角形 45"/>
          <p:cNvSpPr/>
          <p:nvPr/>
        </p:nvSpPr>
        <p:spPr>
          <a:xfrm>
            <a:off x="195474" y="5238503"/>
            <a:ext cx="2946590" cy="432049"/>
          </a:xfrm>
          <a:prstGeom prst="round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just"/>
            <a:r>
              <a:rPr lang="en-US" altLang="ja-JP" sz="1100" dirty="0" smtClean="0">
                <a:solidFill>
                  <a:schemeClr val="tx1"/>
                </a:solidFill>
                <a:latin typeface="Helvetica"/>
                <a:cs typeface="Helvetica"/>
              </a:rPr>
              <a:t>Plotting SNP-index and ΔSNP-index graphs </a:t>
            </a:r>
            <a:r>
              <a:rPr lang="en-US" altLang="ja-JP" sz="1100" b="1" dirty="0" smtClean="0">
                <a:solidFill>
                  <a:schemeClr val="tx1"/>
                </a:solidFill>
                <a:latin typeface="Helvetica"/>
                <a:cs typeface="Helvetica"/>
              </a:rPr>
              <a:t>(iii)</a:t>
            </a:r>
            <a:endParaRPr kumimoji="1" lang="ja-JP" altLang="en-US" sz="1100" b="1" dirty="0">
              <a:solidFill>
                <a:schemeClr val="tx1"/>
              </a:solidFill>
              <a:latin typeface="Helvetica"/>
              <a:cs typeface="Helvetica"/>
            </a:endParaRPr>
          </a:p>
        </p:txBody>
      </p:sp>
      <p:sp>
        <p:nvSpPr>
          <p:cNvPr id="47" name="角丸四角形 46"/>
          <p:cNvSpPr/>
          <p:nvPr/>
        </p:nvSpPr>
        <p:spPr>
          <a:xfrm>
            <a:off x="3613355" y="3021040"/>
            <a:ext cx="2946590" cy="360037"/>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en-US" altLang="ja-JP" sz="1100" dirty="0" smtClean="0">
                <a:solidFill>
                  <a:schemeClr val="tx1"/>
                </a:solidFill>
                <a:latin typeface="Helvetica"/>
                <a:cs typeface="Helvetica"/>
              </a:rPr>
              <a:t>Ident</a:t>
            </a:r>
            <a:r>
              <a:rPr kumimoji="1" lang="en-US" altLang="ja-JP" sz="1100" dirty="0" smtClean="0">
                <a:solidFill>
                  <a:schemeClr val="tx1"/>
                </a:solidFill>
                <a:latin typeface="Helvetica"/>
                <a:cs typeface="Helvetica"/>
              </a:rPr>
              <a:t>ifying</a:t>
            </a:r>
            <a:r>
              <a:rPr kumimoji="1" lang="ja-JP" altLang="en-US" sz="1100" b="1" dirty="0" smtClean="0">
                <a:solidFill>
                  <a:srgbClr val="3366FF"/>
                </a:solidFill>
                <a:latin typeface="Helvetica"/>
                <a:cs typeface="Helvetica"/>
              </a:rPr>
              <a:t> </a:t>
            </a:r>
            <a:r>
              <a:rPr kumimoji="1" lang="en-US" altLang="ja-JP" sz="1100" b="1" dirty="0" smtClean="0">
                <a:solidFill>
                  <a:srgbClr val="3366FF"/>
                </a:solidFill>
                <a:latin typeface="Helvetica"/>
                <a:cs typeface="Helvetica"/>
              </a:rPr>
              <a:t>P3</a:t>
            </a:r>
            <a:r>
              <a:rPr lang="en-US" altLang="ja-JP" sz="1100" b="1" dirty="0" smtClean="0">
                <a:solidFill>
                  <a:srgbClr val="3366FF"/>
                </a:solidFill>
                <a:latin typeface="Helvetica"/>
                <a:cs typeface="Helvetica"/>
              </a:rPr>
              <a:t>-</a:t>
            </a:r>
            <a:r>
              <a:rPr kumimoji="1" lang="en-US" altLang="ja-JP" sz="1100" dirty="0" smtClean="0">
                <a:solidFill>
                  <a:schemeClr val="tx1"/>
                </a:solidFill>
                <a:latin typeface="Helvetica"/>
                <a:cs typeface="Helvetica"/>
              </a:rPr>
              <a:t>specific</a:t>
            </a:r>
            <a:r>
              <a:rPr kumimoji="1" lang="ja-JP" altLang="en-US" sz="1100" dirty="0" smtClean="0">
                <a:solidFill>
                  <a:schemeClr val="tx1"/>
                </a:solidFill>
                <a:latin typeface="Helvetica"/>
                <a:cs typeface="Helvetica"/>
              </a:rPr>
              <a:t> </a:t>
            </a:r>
            <a:r>
              <a:rPr kumimoji="1" lang="en-US" altLang="ja-JP" sz="1100" dirty="0" smtClean="0">
                <a:solidFill>
                  <a:schemeClr val="tx1"/>
                </a:solidFill>
                <a:latin typeface="Helvetica"/>
                <a:cs typeface="Helvetica"/>
              </a:rPr>
              <a:t>heterozygous</a:t>
            </a:r>
            <a:r>
              <a:rPr kumimoji="1" lang="ja-JP" altLang="en-US" sz="1100" dirty="0" smtClean="0">
                <a:solidFill>
                  <a:schemeClr val="tx1"/>
                </a:solidFill>
                <a:latin typeface="Helvetica"/>
                <a:cs typeface="Helvetica"/>
              </a:rPr>
              <a:t> </a:t>
            </a:r>
            <a:r>
              <a:rPr kumimoji="1" lang="en-US" altLang="ja-JP" sz="1100" dirty="0" smtClean="0">
                <a:solidFill>
                  <a:schemeClr val="tx1"/>
                </a:solidFill>
                <a:latin typeface="Helvetica"/>
                <a:cs typeface="Helvetica"/>
              </a:rPr>
              <a:t>SNPs </a:t>
            </a:r>
            <a:r>
              <a:rPr kumimoji="1" lang="en-US" altLang="ja-JP" sz="1100" b="1" dirty="0" smtClean="0">
                <a:solidFill>
                  <a:schemeClr val="tx1"/>
                </a:solidFill>
                <a:latin typeface="Helvetica"/>
                <a:cs typeface="Helvetica"/>
              </a:rPr>
              <a:t>(ii)</a:t>
            </a:r>
            <a:endParaRPr kumimoji="1" lang="ja-JP" altLang="en-US" sz="1100" b="1" dirty="0">
              <a:solidFill>
                <a:schemeClr val="tx1"/>
              </a:solidFill>
              <a:latin typeface="Helvetica"/>
              <a:cs typeface="Helvetica"/>
            </a:endParaRPr>
          </a:p>
        </p:txBody>
      </p:sp>
      <p:sp>
        <p:nvSpPr>
          <p:cNvPr id="147" name="正方形/長方形 146"/>
          <p:cNvSpPr/>
          <p:nvPr/>
        </p:nvSpPr>
        <p:spPr>
          <a:xfrm>
            <a:off x="3440969" y="2024327"/>
            <a:ext cx="3368185" cy="3930009"/>
          </a:xfrm>
          <a:prstGeom prst="rect">
            <a:avLst/>
          </a:prstGeom>
          <a:solidFill>
            <a:srgbClr val="FF0000">
              <a:alpha val="10000"/>
            </a:srgbClr>
          </a:solidFill>
          <a:ln>
            <a:noFill/>
          </a:ln>
          <a:effectLst>
            <a:softEdge rad="1905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100"/>
          </a:p>
        </p:txBody>
      </p:sp>
      <p:sp>
        <p:nvSpPr>
          <p:cNvPr id="31" name="正方形/長方形 77"/>
          <p:cNvSpPr/>
          <p:nvPr/>
        </p:nvSpPr>
        <p:spPr>
          <a:xfrm>
            <a:off x="224338" y="8440687"/>
            <a:ext cx="3712872" cy="276999"/>
          </a:xfrm>
          <a:prstGeom prst="rect">
            <a:avLst/>
          </a:prstGeom>
          <a:ln>
            <a:noFill/>
          </a:ln>
        </p:spPr>
        <p:txBody>
          <a:bodyPr wrap="square">
            <a:spAutoFit/>
          </a:bodyPr>
          <a:lstStyle/>
          <a:p>
            <a:pPr algn="just"/>
            <a:r>
              <a:rPr lang="en-US" altLang="ja-JP" sz="1200" b="1" dirty="0" smtClean="0">
                <a:solidFill>
                  <a:srgbClr val="000000"/>
                </a:solidFill>
                <a:latin typeface="Times New Roman"/>
                <a:cs typeface="Times New Roman"/>
              </a:rPr>
              <a:t>Figure S17. </a:t>
            </a:r>
            <a:r>
              <a:rPr lang="en-US" altLang="ja-JP" sz="1200" dirty="0" smtClean="0">
                <a:solidFill>
                  <a:srgbClr val="000000"/>
                </a:solidFill>
                <a:latin typeface="Times New Roman"/>
                <a:cs typeface="Times New Roman"/>
              </a:rPr>
              <a:t>(Continued…)</a:t>
            </a:r>
            <a:r>
              <a:rPr lang="en-US" altLang="ja-JP" sz="1200" b="1" dirty="0" smtClean="0">
                <a:solidFill>
                  <a:srgbClr val="000000"/>
                </a:solidFill>
                <a:latin typeface="Times New Roman"/>
                <a:cs typeface="Times New Roman"/>
              </a:rPr>
              <a:t> </a:t>
            </a:r>
            <a:endParaRPr lang="en-US" altLang="ja-JP" sz="1200" dirty="0" smtClean="0">
              <a:solidFill>
                <a:srgbClr val="000000"/>
              </a:solidFill>
              <a:latin typeface="Times New Roman"/>
              <a:cs typeface="Times New Roman"/>
            </a:endParaRPr>
          </a:p>
        </p:txBody>
      </p:sp>
      <p:sp>
        <p:nvSpPr>
          <p:cNvPr id="148" name="正方形/長方形 147"/>
          <p:cNvSpPr/>
          <p:nvPr/>
        </p:nvSpPr>
        <p:spPr>
          <a:xfrm>
            <a:off x="44626" y="2024327"/>
            <a:ext cx="3419952" cy="3930008"/>
          </a:xfrm>
          <a:prstGeom prst="rect">
            <a:avLst/>
          </a:prstGeom>
          <a:solidFill>
            <a:srgbClr val="0080FF">
              <a:alpha val="10000"/>
            </a:srgbClr>
          </a:solidFill>
          <a:ln>
            <a:noFill/>
          </a:ln>
          <a:effectLst>
            <a:softEdge rad="1905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100"/>
          </a:p>
        </p:txBody>
      </p:sp>
    </p:spTree>
    <p:extLst>
      <p:ext uri="{BB962C8B-B14F-4D97-AF65-F5344CB8AC3E}">
        <p14:creationId xmlns:p14="http://schemas.microsoft.com/office/powerpoint/2010/main" val="20177580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8" name="グラフ 187"/>
          <p:cNvGraphicFramePr>
            <a:graphicFrameLocks/>
          </p:cNvGraphicFramePr>
          <p:nvPr>
            <p:extLst>
              <p:ext uri="{D42A27DB-BD31-4B8C-83A1-F6EECF244321}">
                <p14:modId xmlns:p14="http://schemas.microsoft.com/office/powerpoint/2010/main" val="899830756"/>
              </p:ext>
            </p:extLst>
          </p:nvPr>
        </p:nvGraphicFramePr>
        <p:xfrm>
          <a:off x="1982493" y="478146"/>
          <a:ext cx="2579587" cy="1844917"/>
        </p:xfrm>
        <a:graphic>
          <a:graphicData uri="http://schemas.openxmlformats.org/drawingml/2006/chart">
            <c:chart xmlns:c="http://schemas.openxmlformats.org/drawingml/2006/chart" xmlns:r="http://schemas.openxmlformats.org/officeDocument/2006/relationships" r:id="rId2"/>
          </a:graphicData>
        </a:graphic>
      </p:graphicFrame>
      <p:cxnSp>
        <p:nvCxnSpPr>
          <p:cNvPr id="264" name="直線コネクタ 72"/>
          <p:cNvCxnSpPr/>
          <p:nvPr/>
        </p:nvCxnSpPr>
        <p:spPr>
          <a:xfrm flipH="1">
            <a:off x="3324849" y="2273200"/>
            <a:ext cx="7588" cy="5583823"/>
          </a:xfrm>
          <a:prstGeom prst="line">
            <a:avLst/>
          </a:prstGeom>
          <a:ln w="19050"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4" name="正方形/長方形 3"/>
          <p:cNvSpPr/>
          <p:nvPr/>
        </p:nvSpPr>
        <p:spPr>
          <a:xfrm>
            <a:off x="3270416" y="2698015"/>
            <a:ext cx="229242" cy="331130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84" name="右矢印 38"/>
          <p:cNvSpPr/>
          <p:nvPr/>
        </p:nvSpPr>
        <p:spPr>
          <a:xfrm rot="16200000" flipH="1">
            <a:off x="5227690" y="5481463"/>
            <a:ext cx="936106" cy="180000"/>
          </a:xfrm>
          <a:prstGeom prst="rightArrow">
            <a:avLst>
              <a:gd name="adj1" fmla="val 50000"/>
              <a:gd name="adj2" fmla="val 47270"/>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8" name="角丸四角形 6"/>
          <p:cNvSpPr/>
          <p:nvPr/>
        </p:nvSpPr>
        <p:spPr>
          <a:xfrm>
            <a:off x="2503726" y="2759005"/>
            <a:ext cx="1510949" cy="746898"/>
          </a:xfrm>
          <a:prstGeom prst="roundRect">
            <a:avLst/>
          </a:prstGeom>
          <a:solidFill>
            <a:srgbClr val="3366FF">
              <a:alpha val="12000"/>
            </a:srgbClr>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r>
              <a:rPr kumimoji="1" lang="en-US" altLang="ja-JP" sz="1000" b="1" dirty="0" smtClean="0">
                <a:solidFill>
                  <a:srgbClr val="3366FF"/>
                </a:solidFill>
                <a:latin typeface="Helvetica"/>
                <a:cs typeface="Helvetica"/>
              </a:rPr>
              <a:t>P3 reads</a:t>
            </a:r>
            <a:endParaRPr kumimoji="1" lang="ja-JP" altLang="en-US" sz="1000" b="1" dirty="0">
              <a:solidFill>
                <a:srgbClr val="3366FF"/>
              </a:solidFill>
              <a:latin typeface="Helvetica"/>
              <a:cs typeface="Helvetica"/>
            </a:endParaRPr>
          </a:p>
        </p:txBody>
      </p:sp>
      <p:sp>
        <p:nvSpPr>
          <p:cNvPr id="39" name="テキスト ボックス 38"/>
          <p:cNvSpPr txBox="1"/>
          <p:nvPr/>
        </p:nvSpPr>
        <p:spPr>
          <a:xfrm>
            <a:off x="865048" y="1096894"/>
            <a:ext cx="684915" cy="400110"/>
          </a:xfrm>
          <a:prstGeom prst="rect">
            <a:avLst/>
          </a:prstGeom>
          <a:noFill/>
        </p:spPr>
        <p:txBody>
          <a:bodyPr wrap="square" rtlCol="0">
            <a:spAutoFit/>
          </a:bodyPr>
          <a:lstStyle/>
          <a:p>
            <a:pPr algn="ctr"/>
            <a:r>
              <a:rPr kumimoji="1" lang="en-US" altLang="ja-JP" sz="2000" dirty="0" smtClean="0">
                <a:latin typeface="Helvetica"/>
                <a:cs typeface="Helvetica"/>
              </a:rPr>
              <a:t>×</a:t>
            </a:r>
            <a:endParaRPr kumimoji="1" lang="ja-JP" altLang="en-US" sz="2000" dirty="0">
              <a:latin typeface="Helvetica"/>
              <a:cs typeface="Helvetica"/>
            </a:endParaRPr>
          </a:p>
        </p:txBody>
      </p:sp>
      <p:sp>
        <p:nvSpPr>
          <p:cNvPr id="42" name="テキスト ボックス 41"/>
          <p:cNvSpPr txBox="1"/>
          <p:nvPr/>
        </p:nvSpPr>
        <p:spPr>
          <a:xfrm>
            <a:off x="157168" y="524957"/>
            <a:ext cx="750128" cy="830997"/>
          </a:xfrm>
          <a:prstGeom prst="rect">
            <a:avLst/>
          </a:prstGeom>
          <a:noFill/>
        </p:spPr>
        <p:txBody>
          <a:bodyPr wrap="square" rtlCol="0">
            <a:spAutoFit/>
          </a:bodyPr>
          <a:lstStyle/>
          <a:p>
            <a:pPr algn="ctr"/>
            <a:r>
              <a:rPr kumimoji="1" lang="en-US" altLang="ja-JP" sz="1200" b="1" dirty="0" smtClean="0">
                <a:solidFill>
                  <a:srgbClr val="3366FF"/>
                </a:solidFill>
                <a:latin typeface="Helvetica"/>
                <a:cs typeface="Helvetica"/>
              </a:rPr>
              <a:t>P3</a:t>
            </a:r>
            <a:br>
              <a:rPr kumimoji="1" lang="en-US" altLang="ja-JP" sz="1200" b="1" dirty="0" smtClean="0">
                <a:solidFill>
                  <a:srgbClr val="3366FF"/>
                </a:solidFill>
                <a:latin typeface="Helvetica"/>
                <a:cs typeface="Helvetica"/>
              </a:rPr>
            </a:br>
            <a:r>
              <a:rPr lang="en-US" altLang="ja-JP" sz="1200" b="1" dirty="0" smtClean="0">
                <a:solidFill>
                  <a:srgbClr val="3366FF"/>
                </a:solidFill>
                <a:latin typeface="Helvetica"/>
                <a:cs typeface="Helvetica"/>
              </a:rPr>
              <a:t>Female</a:t>
            </a:r>
          </a:p>
          <a:p>
            <a:pPr algn="ctr"/>
            <a:r>
              <a:rPr kumimoji="1" lang="en-US" altLang="ja-JP" sz="1200" b="1" dirty="0" smtClean="0">
                <a:solidFill>
                  <a:srgbClr val="3366FF"/>
                </a:solidFill>
                <a:latin typeface="Helvetica"/>
                <a:cs typeface="Helvetica"/>
              </a:rPr>
              <a:t>(TDr97/00917)</a:t>
            </a:r>
          </a:p>
        </p:txBody>
      </p:sp>
      <p:sp>
        <p:nvSpPr>
          <p:cNvPr id="43" name="テキスト ボックス 42"/>
          <p:cNvSpPr txBox="1"/>
          <p:nvPr/>
        </p:nvSpPr>
        <p:spPr>
          <a:xfrm>
            <a:off x="157169" y="1424797"/>
            <a:ext cx="788399" cy="1015663"/>
          </a:xfrm>
          <a:prstGeom prst="rect">
            <a:avLst/>
          </a:prstGeom>
          <a:noFill/>
        </p:spPr>
        <p:txBody>
          <a:bodyPr wrap="square" rtlCol="0">
            <a:spAutoFit/>
          </a:bodyPr>
          <a:lstStyle/>
          <a:p>
            <a:pPr algn="ctr"/>
            <a:r>
              <a:rPr kumimoji="1" lang="en-US" altLang="ja-JP" sz="1200" b="1" dirty="0" smtClean="0">
                <a:solidFill>
                  <a:srgbClr val="FF0000"/>
                </a:solidFill>
                <a:latin typeface="Helvetica"/>
                <a:cs typeface="Helvetica"/>
              </a:rPr>
              <a:t>P4 </a:t>
            </a:r>
          </a:p>
          <a:p>
            <a:pPr algn="ctr"/>
            <a:r>
              <a:rPr kumimoji="1" lang="en-US" altLang="ja-JP" sz="1200" b="1" dirty="0" smtClean="0">
                <a:solidFill>
                  <a:srgbClr val="FF0000"/>
                </a:solidFill>
                <a:latin typeface="Helvetica"/>
                <a:cs typeface="Helvetica"/>
              </a:rPr>
              <a:t>Male</a:t>
            </a:r>
          </a:p>
          <a:p>
            <a:pPr algn="ctr"/>
            <a:r>
              <a:rPr kumimoji="1" lang="en-US" altLang="ja-JP" sz="1200" b="1" dirty="0" smtClean="0">
                <a:solidFill>
                  <a:srgbClr val="FF0000"/>
                </a:solidFill>
                <a:latin typeface="Helvetica"/>
                <a:cs typeface="Helvetica"/>
              </a:rPr>
              <a:t>(TDr97/</a:t>
            </a:r>
          </a:p>
          <a:p>
            <a:pPr algn="ctr"/>
            <a:r>
              <a:rPr kumimoji="1" lang="en-US" altLang="ja-JP" sz="1200" b="1" dirty="0" smtClean="0">
                <a:solidFill>
                  <a:srgbClr val="FF0000"/>
                </a:solidFill>
                <a:latin typeface="Helvetica"/>
                <a:cs typeface="Helvetica"/>
              </a:rPr>
              <a:t>00777)</a:t>
            </a:r>
          </a:p>
          <a:p>
            <a:pPr algn="ctr"/>
            <a:endParaRPr kumimoji="1" lang="ja-JP" altLang="en-US" sz="1200" b="1" dirty="0">
              <a:solidFill>
                <a:srgbClr val="FF0000"/>
              </a:solidFill>
              <a:latin typeface="Helvetica"/>
              <a:cs typeface="Helvetica"/>
            </a:endParaRPr>
          </a:p>
        </p:txBody>
      </p:sp>
      <p:sp>
        <p:nvSpPr>
          <p:cNvPr id="44" name="右矢印 38"/>
          <p:cNvSpPr/>
          <p:nvPr/>
        </p:nvSpPr>
        <p:spPr>
          <a:xfrm>
            <a:off x="1577993" y="1115616"/>
            <a:ext cx="266833" cy="191730"/>
          </a:xfrm>
          <a:prstGeom prst="rightArrow">
            <a:avLst>
              <a:gd name="adj1" fmla="val 20605"/>
              <a:gd name="adj2" fmla="val 47270"/>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5" name="テキスト ボックス 64"/>
          <p:cNvSpPr txBox="1"/>
          <p:nvPr/>
        </p:nvSpPr>
        <p:spPr>
          <a:xfrm>
            <a:off x="2509644" y="431378"/>
            <a:ext cx="2068173" cy="261610"/>
          </a:xfrm>
          <a:prstGeom prst="rect">
            <a:avLst/>
          </a:prstGeom>
          <a:noFill/>
        </p:spPr>
        <p:txBody>
          <a:bodyPr wrap="square" rtlCol="0">
            <a:spAutoFit/>
          </a:bodyPr>
          <a:lstStyle/>
          <a:p>
            <a:pPr algn="ctr"/>
            <a:r>
              <a:rPr lang="en-US" altLang="en-US" sz="1100" dirty="0" err="1" smtClean="0">
                <a:latin typeface="Helvetica"/>
                <a:cs typeface="Helvetica"/>
              </a:rPr>
              <a:t>Phenotyping</a:t>
            </a:r>
            <a:r>
              <a:rPr lang="en-US" altLang="en-US" sz="1100" dirty="0" smtClean="0">
                <a:latin typeface="Helvetica"/>
                <a:cs typeface="Helvetica"/>
              </a:rPr>
              <a:t> in F1 progeny</a:t>
            </a:r>
          </a:p>
        </p:txBody>
      </p:sp>
      <p:sp>
        <p:nvSpPr>
          <p:cNvPr id="69" name="テキスト ボックス 68"/>
          <p:cNvSpPr txBox="1"/>
          <p:nvPr/>
        </p:nvSpPr>
        <p:spPr>
          <a:xfrm>
            <a:off x="84683" y="56981"/>
            <a:ext cx="608015" cy="369332"/>
          </a:xfrm>
          <a:prstGeom prst="rect">
            <a:avLst/>
          </a:prstGeom>
          <a:noFill/>
        </p:spPr>
        <p:txBody>
          <a:bodyPr wrap="square" rtlCol="0">
            <a:spAutoFit/>
          </a:bodyPr>
          <a:lstStyle/>
          <a:p>
            <a:pPr algn="ctr"/>
            <a:r>
              <a:rPr kumimoji="1" lang="en-US" altLang="ja-JP" b="1" dirty="0" smtClean="0">
                <a:latin typeface="Helvetica"/>
                <a:cs typeface="Helvetica"/>
              </a:rPr>
              <a:t>(b)</a:t>
            </a:r>
            <a:endParaRPr kumimoji="1" lang="ja-JP" altLang="en-US" b="1" dirty="0">
              <a:latin typeface="Helvetica"/>
              <a:cs typeface="Helvetica"/>
            </a:endParaRPr>
          </a:p>
        </p:txBody>
      </p:sp>
      <p:grpSp>
        <p:nvGrpSpPr>
          <p:cNvPr id="70" name="図形グループ 70"/>
          <p:cNvGrpSpPr/>
          <p:nvPr/>
        </p:nvGrpSpPr>
        <p:grpSpPr>
          <a:xfrm>
            <a:off x="753799" y="2945881"/>
            <a:ext cx="700074" cy="821237"/>
            <a:chOff x="1628800" y="2710185"/>
            <a:chExt cx="700074" cy="821237"/>
          </a:xfrm>
        </p:grpSpPr>
        <p:cxnSp>
          <p:nvCxnSpPr>
            <p:cNvPr id="71" name="直線コネクタ 71"/>
            <p:cNvCxnSpPr/>
            <p:nvPr/>
          </p:nvCxnSpPr>
          <p:spPr>
            <a:xfrm>
              <a:off x="2204864" y="2710185"/>
              <a:ext cx="0" cy="468534"/>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2" name="直線コネクタ 72"/>
            <p:cNvCxnSpPr/>
            <p:nvPr/>
          </p:nvCxnSpPr>
          <p:spPr>
            <a:xfrm>
              <a:off x="1772816" y="2710185"/>
              <a:ext cx="0" cy="821237"/>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3" name="直線コネクタ 73"/>
            <p:cNvCxnSpPr/>
            <p:nvPr/>
          </p:nvCxnSpPr>
          <p:spPr>
            <a:xfrm>
              <a:off x="1916832"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直線コネクタ 74"/>
            <p:cNvCxnSpPr/>
            <p:nvPr/>
          </p:nvCxnSpPr>
          <p:spPr>
            <a:xfrm>
              <a:off x="2060848" y="2710185"/>
              <a:ext cx="0" cy="569306"/>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5" name="直線コネクタ 75"/>
            <p:cNvCxnSpPr/>
            <p:nvPr/>
          </p:nvCxnSpPr>
          <p:spPr>
            <a:xfrm>
              <a:off x="1628800"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6" name="直線コネクタ 76"/>
            <p:cNvCxnSpPr/>
            <p:nvPr/>
          </p:nvCxnSpPr>
          <p:spPr>
            <a:xfrm flipH="1">
              <a:off x="2327770" y="2710185"/>
              <a:ext cx="1104" cy="675600"/>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77" name="正方形/長方形 77"/>
          <p:cNvSpPr/>
          <p:nvPr/>
        </p:nvSpPr>
        <p:spPr>
          <a:xfrm>
            <a:off x="201898" y="2698015"/>
            <a:ext cx="2002966" cy="246221"/>
          </a:xfrm>
          <a:prstGeom prst="rect">
            <a:avLst/>
          </a:prstGeom>
        </p:spPr>
        <p:txBody>
          <a:bodyPr wrap="square">
            <a:spAutoFit/>
          </a:bodyPr>
          <a:lstStyle/>
          <a:p>
            <a:r>
              <a:rPr lang="en-US" altLang="ja-JP" sz="1000" dirty="0">
                <a:solidFill>
                  <a:srgbClr val="000000"/>
                </a:solidFill>
                <a:latin typeface="Helvetica"/>
                <a:cs typeface="Helvetica"/>
              </a:rPr>
              <a:t>TDr96_F1 reference genome </a:t>
            </a:r>
          </a:p>
        </p:txBody>
      </p:sp>
      <p:pic>
        <p:nvPicPr>
          <p:cNvPr id="85" name="図 84"/>
          <p:cNvPicPr>
            <a:picLocks noChangeAspect="1"/>
          </p:cNvPicPr>
          <p:nvPr/>
        </p:nvPicPr>
        <p:blipFill rotWithShape="1">
          <a:blip r:embed="rId3"/>
          <a:srcRect r="5165" b="12690"/>
          <a:stretch/>
        </p:blipFill>
        <p:spPr>
          <a:xfrm>
            <a:off x="2515925" y="2969890"/>
            <a:ext cx="1445294" cy="468534"/>
          </a:xfrm>
          <a:prstGeom prst="rect">
            <a:avLst/>
          </a:prstGeom>
        </p:spPr>
      </p:pic>
      <p:pic>
        <p:nvPicPr>
          <p:cNvPr id="86" name="図 85"/>
          <p:cNvPicPr>
            <a:picLocks noChangeAspect="1"/>
          </p:cNvPicPr>
          <p:nvPr/>
        </p:nvPicPr>
        <p:blipFill rotWithShape="1">
          <a:blip r:embed="rId4"/>
          <a:srcRect b="18547"/>
          <a:stretch/>
        </p:blipFill>
        <p:spPr>
          <a:xfrm>
            <a:off x="2503724" y="3745509"/>
            <a:ext cx="1530192" cy="494755"/>
          </a:xfrm>
          <a:prstGeom prst="rect">
            <a:avLst/>
          </a:prstGeom>
        </p:spPr>
      </p:pic>
      <p:pic>
        <p:nvPicPr>
          <p:cNvPr id="87" name="図 86"/>
          <p:cNvPicPr>
            <a:picLocks noChangeAspect="1"/>
          </p:cNvPicPr>
          <p:nvPr/>
        </p:nvPicPr>
        <p:blipFill rotWithShape="1">
          <a:blip r:embed="rId5"/>
          <a:srcRect t="11473"/>
          <a:stretch/>
        </p:blipFill>
        <p:spPr>
          <a:xfrm>
            <a:off x="2503725" y="4555257"/>
            <a:ext cx="1517826" cy="513955"/>
          </a:xfrm>
          <a:prstGeom prst="rect">
            <a:avLst/>
          </a:prstGeom>
        </p:spPr>
      </p:pic>
      <p:sp>
        <p:nvSpPr>
          <p:cNvPr id="89" name="角丸四角形 6"/>
          <p:cNvSpPr/>
          <p:nvPr/>
        </p:nvSpPr>
        <p:spPr>
          <a:xfrm>
            <a:off x="2503726" y="3551093"/>
            <a:ext cx="1510949" cy="746897"/>
          </a:xfrm>
          <a:prstGeom prst="roundRect">
            <a:avLst/>
          </a:prstGeom>
          <a:solidFill>
            <a:srgbClr val="FF0000">
              <a:alpha val="12000"/>
            </a:srgbClr>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r>
              <a:rPr kumimoji="1" lang="en-US" altLang="ja-JP" sz="1000" b="1" dirty="0" smtClean="0">
                <a:solidFill>
                  <a:srgbClr val="FF0000"/>
                </a:solidFill>
                <a:latin typeface="Helvetica"/>
                <a:cs typeface="Helvetica"/>
              </a:rPr>
              <a:t>P4 reads</a:t>
            </a:r>
            <a:endParaRPr kumimoji="1" lang="ja-JP" altLang="en-US" sz="1000" b="1" dirty="0">
              <a:solidFill>
                <a:srgbClr val="FF0000"/>
              </a:solidFill>
              <a:latin typeface="Helvetica"/>
              <a:cs typeface="Helvetica"/>
            </a:endParaRPr>
          </a:p>
        </p:txBody>
      </p:sp>
      <p:sp>
        <p:nvSpPr>
          <p:cNvPr id="92" name="角丸四角形 6"/>
          <p:cNvSpPr/>
          <p:nvPr/>
        </p:nvSpPr>
        <p:spPr>
          <a:xfrm>
            <a:off x="2503725" y="4350576"/>
            <a:ext cx="1510948" cy="749716"/>
          </a:xfrm>
          <a:prstGeom prst="roundRect">
            <a:avLst/>
          </a:prstGeom>
          <a:solidFill>
            <a:srgbClr val="008040">
              <a:alpha val="12000"/>
            </a:srgbClr>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r>
              <a:rPr kumimoji="1" lang="en-US" altLang="ja-JP" sz="1000" b="1" dirty="0" smtClean="0">
                <a:solidFill>
                  <a:srgbClr val="008040"/>
                </a:solidFill>
                <a:latin typeface="Helvetica"/>
                <a:cs typeface="Helvetica"/>
              </a:rPr>
              <a:t>Male-bulk reads</a:t>
            </a:r>
            <a:endParaRPr kumimoji="1" lang="ja-JP" altLang="en-US" sz="1000" b="1" dirty="0">
              <a:solidFill>
                <a:srgbClr val="008040"/>
              </a:solidFill>
              <a:latin typeface="Helvetica"/>
              <a:cs typeface="Helvetica"/>
            </a:endParaRPr>
          </a:p>
        </p:txBody>
      </p:sp>
      <p:sp>
        <p:nvSpPr>
          <p:cNvPr id="94" name="右矢印 38"/>
          <p:cNvSpPr/>
          <p:nvPr/>
        </p:nvSpPr>
        <p:spPr>
          <a:xfrm rot="16200000" flipH="1">
            <a:off x="1064236" y="3847894"/>
            <a:ext cx="176994" cy="159459"/>
          </a:xfrm>
          <a:prstGeom prst="rightArrow">
            <a:avLst>
              <a:gd name="adj1" fmla="val 50000"/>
              <a:gd name="adj2" fmla="val 47270"/>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nvGrpSpPr>
          <p:cNvPr id="95" name="図形グループ 70"/>
          <p:cNvGrpSpPr/>
          <p:nvPr/>
        </p:nvGrpSpPr>
        <p:grpSpPr>
          <a:xfrm>
            <a:off x="782960" y="4258546"/>
            <a:ext cx="700074" cy="821237"/>
            <a:chOff x="1628800" y="2710185"/>
            <a:chExt cx="700074" cy="821237"/>
          </a:xfrm>
        </p:grpSpPr>
        <p:cxnSp>
          <p:nvCxnSpPr>
            <p:cNvPr id="96" name="直線コネクタ 71"/>
            <p:cNvCxnSpPr/>
            <p:nvPr/>
          </p:nvCxnSpPr>
          <p:spPr>
            <a:xfrm>
              <a:off x="2204864" y="2710185"/>
              <a:ext cx="0" cy="468534"/>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7" name="直線コネクタ 72"/>
            <p:cNvCxnSpPr/>
            <p:nvPr/>
          </p:nvCxnSpPr>
          <p:spPr>
            <a:xfrm>
              <a:off x="1772816" y="2710185"/>
              <a:ext cx="0" cy="821237"/>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8" name="直線コネクタ 73"/>
            <p:cNvCxnSpPr/>
            <p:nvPr/>
          </p:nvCxnSpPr>
          <p:spPr>
            <a:xfrm>
              <a:off x="1916832"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9" name="直線コネクタ 74"/>
            <p:cNvCxnSpPr/>
            <p:nvPr/>
          </p:nvCxnSpPr>
          <p:spPr>
            <a:xfrm>
              <a:off x="2060848" y="2710185"/>
              <a:ext cx="0" cy="569306"/>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0" name="直線コネクタ 75"/>
            <p:cNvCxnSpPr/>
            <p:nvPr/>
          </p:nvCxnSpPr>
          <p:spPr>
            <a:xfrm>
              <a:off x="1628800"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1" name="直線コネクタ 76"/>
            <p:cNvCxnSpPr/>
            <p:nvPr/>
          </p:nvCxnSpPr>
          <p:spPr>
            <a:xfrm flipH="1">
              <a:off x="2327770" y="2710185"/>
              <a:ext cx="1104" cy="675600"/>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102" name="正方形/長方形 77"/>
          <p:cNvSpPr/>
          <p:nvPr/>
        </p:nvSpPr>
        <p:spPr>
          <a:xfrm>
            <a:off x="399041" y="3981378"/>
            <a:ext cx="1592711" cy="246221"/>
          </a:xfrm>
          <a:prstGeom prst="rect">
            <a:avLst/>
          </a:prstGeom>
        </p:spPr>
        <p:txBody>
          <a:bodyPr wrap="square">
            <a:spAutoFit/>
          </a:bodyPr>
          <a:lstStyle/>
          <a:p>
            <a:pPr algn="ctr"/>
            <a:r>
              <a:rPr lang="en-US" altLang="ja-JP" sz="1000" b="1" dirty="0" smtClean="0">
                <a:solidFill>
                  <a:srgbClr val="3366FF"/>
                </a:solidFill>
                <a:latin typeface="Helvetica"/>
                <a:cs typeface="Helvetica"/>
              </a:rPr>
              <a:t>P3</a:t>
            </a:r>
            <a:r>
              <a:rPr lang="en-US" altLang="ja-JP" sz="1000" dirty="0" smtClean="0">
                <a:solidFill>
                  <a:srgbClr val="3366FF"/>
                </a:solidFill>
                <a:latin typeface="Helvetica"/>
                <a:cs typeface="Helvetica"/>
              </a:rPr>
              <a:t> </a:t>
            </a:r>
            <a:r>
              <a:rPr lang="en-US" altLang="ja-JP" sz="1000" dirty="0" smtClean="0">
                <a:solidFill>
                  <a:srgbClr val="000000"/>
                </a:solidFill>
                <a:latin typeface="Helvetica"/>
                <a:cs typeface="Helvetica"/>
              </a:rPr>
              <a:t>‘reference</a:t>
            </a:r>
            <a:r>
              <a:rPr lang="ja-JP" altLang="en-US" sz="1000" dirty="0" smtClean="0">
                <a:solidFill>
                  <a:srgbClr val="000000"/>
                </a:solidFill>
                <a:latin typeface="Helvetica"/>
                <a:cs typeface="Helvetica"/>
              </a:rPr>
              <a:t> </a:t>
            </a:r>
            <a:r>
              <a:rPr lang="en-US" altLang="ja-JP" sz="1000" dirty="0" smtClean="0">
                <a:solidFill>
                  <a:srgbClr val="000000"/>
                </a:solidFill>
                <a:latin typeface="Helvetica"/>
                <a:cs typeface="Helvetica"/>
              </a:rPr>
              <a:t>sequence’</a:t>
            </a:r>
          </a:p>
        </p:txBody>
      </p:sp>
      <p:sp>
        <p:nvSpPr>
          <p:cNvPr id="103" name="角丸四角形 6"/>
          <p:cNvSpPr/>
          <p:nvPr/>
        </p:nvSpPr>
        <p:spPr>
          <a:xfrm>
            <a:off x="569307" y="4199269"/>
            <a:ext cx="1152129" cy="936000"/>
          </a:xfrm>
          <a:prstGeom prst="roundRect">
            <a:avLst/>
          </a:prstGeom>
          <a:solidFill>
            <a:srgbClr val="3366FF">
              <a:alpha val="12000"/>
            </a:srgbClr>
          </a:solidFill>
          <a:ln w="19050" cmpd="sng">
            <a:no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endParaRPr kumimoji="1" lang="ja-JP" altLang="en-US" sz="1000" b="1" dirty="0">
              <a:solidFill>
                <a:srgbClr val="000000"/>
              </a:solidFill>
              <a:latin typeface="Helvetica"/>
              <a:cs typeface="Helvetica"/>
            </a:endParaRPr>
          </a:p>
        </p:txBody>
      </p:sp>
      <p:sp>
        <p:nvSpPr>
          <p:cNvPr id="115" name="角丸四角形 4"/>
          <p:cNvSpPr/>
          <p:nvPr/>
        </p:nvSpPr>
        <p:spPr>
          <a:xfrm>
            <a:off x="201900" y="8271084"/>
            <a:ext cx="6298505" cy="426502"/>
          </a:xfrm>
          <a:prstGeom prst="roundRect">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lIns="108000" rIns="108000" rtlCol="0" anchor="ctr"/>
          <a:lstStyle/>
          <a:p>
            <a:pPr algn="just">
              <a:tabLst>
                <a:tab pos="174625" algn="l"/>
              </a:tabLst>
            </a:pPr>
            <a:r>
              <a:rPr lang="en-US" altLang="ja-JP" sz="1100" dirty="0" smtClean="0">
                <a:solidFill>
                  <a:srgbClr val="000000"/>
                </a:solidFill>
                <a:latin typeface="Helvetica"/>
                <a:cs typeface="Helvetica"/>
              </a:rPr>
              <a:t>Inferring the genotype of parental </a:t>
            </a:r>
            <a:r>
              <a:rPr lang="en-US" altLang="ja-JP" sz="1100" dirty="0">
                <a:solidFill>
                  <a:srgbClr val="000000"/>
                </a:solidFill>
                <a:latin typeface="Helvetica"/>
                <a:cs typeface="Helvetica"/>
              </a:rPr>
              <a:t>lines,</a:t>
            </a:r>
            <a:r>
              <a:rPr lang="en-US" altLang="ja-JP" sz="1100" b="1" dirty="0">
                <a:solidFill>
                  <a:srgbClr val="3366FF"/>
                </a:solidFill>
                <a:latin typeface="Helvetica"/>
                <a:cs typeface="Helvetica"/>
              </a:rPr>
              <a:t> </a:t>
            </a:r>
            <a:r>
              <a:rPr lang="en-US" altLang="ja-JP" sz="1100" b="1" dirty="0" smtClean="0">
                <a:solidFill>
                  <a:srgbClr val="3366FF"/>
                </a:solidFill>
                <a:latin typeface="Helvetica"/>
                <a:cs typeface="Helvetica"/>
              </a:rPr>
              <a:t>P3 </a:t>
            </a:r>
            <a:r>
              <a:rPr lang="en-US" altLang="ja-JP" sz="1100" dirty="0">
                <a:solidFill>
                  <a:srgbClr val="000000"/>
                </a:solidFill>
                <a:latin typeface="Helvetica"/>
                <a:cs typeface="Helvetica"/>
              </a:rPr>
              <a:t>and </a:t>
            </a:r>
            <a:r>
              <a:rPr lang="en-US" altLang="ja-JP" sz="1100" b="1" dirty="0" smtClean="0">
                <a:solidFill>
                  <a:srgbClr val="FF0000"/>
                </a:solidFill>
                <a:latin typeface="Helvetica"/>
                <a:cs typeface="Helvetica"/>
              </a:rPr>
              <a:t>P4</a:t>
            </a:r>
            <a:r>
              <a:rPr lang="en-US" altLang="ja-JP" sz="1100" dirty="0" smtClean="0">
                <a:solidFill>
                  <a:srgbClr val="000000"/>
                </a:solidFill>
                <a:latin typeface="Helvetica"/>
                <a:cs typeface="Helvetica"/>
              </a:rPr>
              <a:t>, from </a:t>
            </a:r>
            <a:r>
              <a:rPr kumimoji="1" lang="en-US" altLang="ja-JP" sz="1100" dirty="0" smtClean="0">
                <a:solidFill>
                  <a:srgbClr val="000000"/>
                </a:solidFill>
                <a:latin typeface="Helvetica"/>
                <a:cs typeface="Helvetica"/>
              </a:rPr>
              <a:t>the ΔSNP-index pattern of the graphs generated from both QTL-</a:t>
            </a:r>
            <a:r>
              <a:rPr kumimoji="1" lang="en-US" altLang="ja-JP" sz="1100" dirty="0" err="1" smtClean="0">
                <a:solidFill>
                  <a:srgbClr val="000000"/>
                </a:solidFill>
                <a:latin typeface="Helvetica"/>
                <a:cs typeface="Helvetica"/>
              </a:rPr>
              <a:t>seq</a:t>
            </a:r>
            <a:r>
              <a:rPr kumimoji="1" lang="en-US" altLang="ja-JP" sz="1100" dirty="0" smtClean="0">
                <a:solidFill>
                  <a:srgbClr val="000000"/>
                </a:solidFill>
                <a:latin typeface="Helvetica"/>
                <a:cs typeface="Helvetica"/>
              </a:rPr>
              <a:t> analyses.</a:t>
            </a:r>
            <a:endParaRPr kumimoji="1" lang="ja-JP" altLang="en-US" sz="1100" dirty="0">
              <a:solidFill>
                <a:srgbClr val="000000"/>
              </a:solidFill>
              <a:latin typeface="Helvetica"/>
              <a:cs typeface="Helvetica"/>
            </a:endParaRPr>
          </a:p>
        </p:txBody>
      </p:sp>
      <p:sp>
        <p:nvSpPr>
          <p:cNvPr id="132" name="正方形/長方形 131"/>
          <p:cNvSpPr/>
          <p:nvPr/>
        </p:nvSpPr>
        <p:spPr>
          <a:xfrm>
            <a:off x="569307" y="4710472"/>
            <a:ext cx="499933" cy="37097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43" name="正方形/長方形 142"/>
          <p:cNvSpPr/>
          <p:nvPr/>
        </p:nvSpPr>
        <p:spPr>
          <a:xfrm>
            <a:off x="2503727" y="3196896"/>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44" name="正方形/長方形 143"/>
          <p:cNvSpPr/>
          <p:nvPr/>
        </p:nvSpPr>
        <p:spPr>
          <a:xfrm>
            <a:off x="3396649" y="3699059"/>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45" name="正方形/長方形 144"/>
          <p:cNvSpPr/>
          <p:nvPr/>
        </p:nvSpPr>
        <p:spPr>
          <a:xfrm>
            <a:off x="3392985" y="3839126"/>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148" name="カギ線コネクタ 182"/>
          <p:cNvCxnSpPr>
            <a:stCxn id="68" idx="1"/>
          </p:cNvCxnSpPr>
          <p:nvPr/>
        </p:nvCxnSpPr>
        <p:spPr>
          <a:xfrm flipH="1">
            <a:off x="1613488" y="3132454"/>
            <a:ext cx="890236" cy="0"/>
          </a:xfrm>
          <a:prstGeom prst="straightConnector1">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sp>
        <p:nvSpPr>
          <p:cNvPr id="149" name="テキスト ボックス 220"/>
          <p:cNvSpPr txBox="1"/>
          <p:nvPr/>
        </p:nvSpPr>
        <p:spPr>
          <a:xfrm>
            <a:off x="1987880" y="2995685"/>
            <a:ext cx="374597" cy="246221"/>
          </a:xfrm>
          <a:prstGeom prst="rect">
            <a:avLst/>
          </a:prstGeom>
          <a:solidFill>
            <a:srgbClr val="FFFFFF"/>
          </a:solidFill>
          <a:effectLst/>
        </p:spPr>
        <p:txBody>
          <a:bodyPr wrap="square" lIns="0" tIns="0" rIns="0" bIns="0" rtlCol="0" anchor="t" anchorCtr="0">
            <a:spAutoFit/>
          </a:bodyPr>
          <a:lstStyle/>
          <a:p>
            <a:pPr algn="ctr"/>
            <a:r>
              <a:rPr kumimoji="1" lang="en-US" altLang="ja-JP" sz="1600" b="1" dirty="0" smtClean="0">
                <a:latin typeface="Helvetica"/>
                <a:cs typeface="Helvetica"/>
              </a:rPr>
              <a:t>(</a:t>
            </a:r>
            <a:r>
              <a:rPr kumimoji="1" lang="en-US" altLang="ja-JP" sz="1600" b="1" dirty="0" err="1" smtClean="0">
                <a:latin typeface="Helvetica"/>
                <a:cs typeface="Helvetica"/>
              </a:rPr>
              <a:t>i</a:t>
            </a:r>
            <a:r>
              <a:rPr kumimoji="1" lang="en-US" altLang="ja-JP" sz="1600" b="1" dirty="0" smtClean="0">
                <a:latin typeface="Helvetica"/>
                <a:cs typeface="Helvetica"/>
              </a:rPr>
              <a:t>)</a:t>
            </a:r>
          </a:p>
        </p:txBody>
      </p:sp>
      <p:grpSp>
        <p:nvGrpSpPr>
          <p:cNvPr id="151" name="図形グループ 70"/>
          <p:cNvGrpSpPr/>
          <p:nvPr/>
        </p:nvGrpSpPr>
        <p:grpSpPr>
          <a:xfrm>
            <a:off x="5333150" y="2944236"/>
            <a:ext cx="700074" cy="821237"/>
            <a:chOff x="1628800" y="2710185"/>
            <a:chExt cx="700074" cy="821237"/>
          </a:xfrm>
        </p:grpSpPr>
        <p:cxnSp>
          <p:nvCxnSpPr>
            <p:cNvPr id="153" name="直線コネクタ 71"/>
            <p:cNvCxnSpPr/>
            <p:nvPr/>
          </p:nvCxnSpPr>
          <p:spPr>
            <a:xfrm>
              <a:off x="2204864" y="2710185"/>
              <a:ext cx="0" cy="468534"/>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4" name="直線コネクタ 72"/>
            <p:cNvCxnSpPr/>
            <p:nvPr/>
          </p:nvCxnSpPr>
          <p:spPr>
            <a:xfrm>
              <a:off x="1772816" y="2710185"/>
              <a:ext cx="0" cy="821237"/>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5" name="直線コネクタ 73"/>
            <p:cNvCxnSpPr/>
            <p:nvPr/>
          </p:nvCxnSpPr>
          <p:spPr>
            <a:xfrm>
              <a:off x="1916832"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7" name="直線コネクタ 74"/>
            <p:cNvCxnSpPr/>
            <p:nvPr/>
          </p:nvCxnSpPr>
          <p:spPr>
            <a:xfrm>
              <a:off x="2060848" y="2710185"/>
              <a:ext cx="0" cy="569306"/>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8" name="直線コネクタ 75"/>
            <p:cNvCxnSpPr/>
            <p:nvPr/>
          </p:nvCxnSpPr>
          <p:spPr>
            <a:xfrm>
              <a:off x="1628800"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9" name="直線コネクタ 76"/>
            <p:cNvCxnSpPr/>
            <p:nvPr/>
          </p:nvCxnSpPr>
          <p:spPr>
            <a:xfrm flipH="1">
              <a:off x="2327770" y="2710185"/>
              <a:ext cx="1104" cy="675600"/>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160" name="正方形/長方形 77"/>
          <p:cNvSpPr/>
          <p:nvPr/>
        </p:nvSpPr>
        <p:spPr>
          <a:xfrm>
            <a:off x="4797152" y="2698015"/>
            <a:ext cx="1977522" cy="246221"/>
          </a:xfrm>
          <a:prstGeom prst="rect">
            <a:avLst/>
          </a:prstGeom>
        </p:spPr>
        <p:txBody>
          <a:bodyPr wrap="square">
            <a:spAutoFit/>
          </a:bodyPr>
          <a:lstStyle/>
          <a:p>
            <a:r>
              <a:rPr lang="en-US" altLang="ja-JP" sz="1000" dirty="0">
                <a:solidFill>
                  <a:srgbClr val="000000"/>
                </a:solidFill>
                <a:latin typeface="Helvetica"/>
                <a:cs typeface="Helvetica"/>
              </a:rPr>
              <a:t>TDr96_F1 reference genome </a:t>
            </a:r>
          </a:p>
        </p:txBody>
      </p:sp>
      <p:sp>
        <p:nvSpPr>
          <p:cNvPr id="163" name="右矢印 38"/>
          <p:cNvSpPr/>
          <p:nvPr/>
        </p:nvSpPr>
        <p:spPr>
          <a:xfrm rot="16200000" flipH="1">
            <a:off x="5643587" y="3846249"/>
            <a:ext cx="176994" cy="159459"/>
          </a:xfrm>
          <a:prstGeom prst="rightArrow">
            <a:avLst>
              <a:gd name="adj1" fmla="val 50000"/>
              <a:gd name="adj2" fmla="val 47270"/>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nvGrpSpPr>
          <p:cNvPr id="164" name="図形グループ 70"/>
          <p:cNvGrpSpPr/>
          <p:nvPr/>
        </p:nvGrpSpPr>
        <p:grpSpPr>
          <a:xfrm>
            <a:off x="5362311" y="4256901"/>
            <a:ext cx="700074" cy="821237"/>
            <a:chOff x="1628800" y="2710185"/>
            <a:chExt cx="700074" cy="821237"/>
          </a:xfrm>
        </p:grpSpPr>
        <p:cxnSp>
          <p:nvCxnSpPr>
            <p:cNvPr id="165" name="直線コネクタ 71"/>
            <p:cNvCxnSpPr/>
            <p:nvPr/>
          </p:nvCxnSpPr>
          <p:spPr>
            <a:xfrm>
              <a:off x="2204864" y="2710185"/>
              <a:ext cx="0" cy="468534"/>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6" name="直線コネクタ 72"/>
            <p:cNvCxnSpPr/>
            <p:nvPr/>
          </p:nvCxnSpPr>
          <p:spPr>
            <a:xfrm>
              <a:off x="1772816" y="2710185"/>
              <a:ext cx="0" cy="821237"/>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9" name="直線コネクタ 73"/>
            <p:cNvCxnSpPr/>
            <p:nvPr/>
          </p:nvCxnSpPr>
          <p:spPr>
            <a:xfrm>
              <a:off x="1916832"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3" name="直線コネクタ 74"/>
            <p:cNvCxnSpPr/>
            <p:nvPr/>
          </p:nvCxnSpPr>
          <p:spPr>
            <a:xfrm>
              <a:off x="2060848" y="2710185"/>
              <a:ext cx="0" cy="569306"/>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4" name="直線コネクタ 75"/>
            <p:cNvCxnSpPr/>
            <p:nvPr/>
          </p:nvCxnSpPr>
          <p:spPr>
            <a:xfrm>
              <a:off x="1628800"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7" name="直線コネクタ 76"/>
            <p:cNvCxnSpPr/>
            <p:nvPr/>
          </p:nvCxnSpPr>
          <p:spPr>
            <a:xfrm flipH="1">
              <a:off x="2327770" y="2710185"/>
              <a:ext cx="1104" cy="675600"/>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178" name="正方形/長方形 77"/>
          <p:cNvSpPr/>
          <p:nvPr/>
        </p:nvSpPr>
        <p:spPr>
          <a:xfrm>
            <a:off x="4932635" y="3979733"/>
            <a:ext cx="1592711" cy="246221"/>
          </a:xfrm>
          <a:prstGeom prst="rect">
            <a:avLst/>
          </a:prstGeom>
        </p:spPr>
        <p:txBody>
          <a:bodyPr wrap="square">
            <a:spAutoFit/>
          </a:bodyPr>
          <a:lstStyle/>
          <a:p>
            <a:pPr algn="ctr"/>
            <a:r>
              <a:rPr lang="en-US" altLang="ja-JP" sz="1000" b="1" dirty="0" smtClean="0">
                <a:solidFill>
                  <a:srgbClr val="FF0000"/>
                </a:solidFill>
                <a:latin typeface="Helvetica"/>
                <a:cs typeface="Helvetica"/>
              </a:rPr>
              <a:t>P4 </a:t>
            </a:r>
            <a:r>
              <a:rPr lang="en-US" altLang="ja-JP" sz="1000" dirty="0" smtClean="0">
                <a:solidFill>
                  <a:srgbClr val="000000"/>
                </a:solidFill>
                <a:latin typeface="Helvetica"/>
                <a:cs typeface="Helvetica"/>
              </a:rPr>
              <a:t> </a:t>
            </a:r>
            <a:r>
              <a:rPr lang="en-US" altLang="ja-JP" sz="1000" dirty="0">
                <a:solidFill>
                  <a:srgbClr val="000000"/>
                </a:solidFill>
                <a:latin typeface="Helvetica"/>
                <a:cs typeface="Helvetica"/>
              </a:rPr>
              <a:t>‘reference</a:t>
            </a:r>
            <a:r>
              <a:rPr lang="ja-JP" altLang="en-US" sz="1000" dirty="0">
                <a:solidFill>
                  <a:srgbClr val="000000"/>
                </a:solidFill>
                <a:latin typeface="Helvetica"/>
                <a:cs typeface="Helvetica"/>
              </a:rPr>
              <a:t> </a:t>
            </a:r>
            <a:r>
              <a:rPr lang="en-US" altLang="ja-JP" sz="1000" dirty="0">
                <a:solidFill>
                  <a:srgbClr val="000000"/>
                </a:solidFill>
                <a:latin typeface="Helvetica"/>
                <a:cs typeface="Helvetica"/>
              </a:rPr>
              <a:t>sequence’</a:t>
            </a:r>
            <a:endParaRPr lang="en-US" altLang="ja-JP" sz="1000" dirty="0" smtClean="0">
              <a:solidFill>
                <a:srgbClr val="000000"/>
              </a:solidFill>
              <a:latin typeface="Helvetica"/>
              <a:cs typeface="Helvetica"/>
            </a:endParaRPr>
          </a:p>
        </p:txBody>
      </p:sp>
      <p:sp>
        <p:nvSpPr>
          <p:cNvPr id="179" name="角丸四角形 6"/>
          <p:cNvSpPr/>
          <p:nvPr/>
        </p:nvSpPr>
        <p:spPr>
          <a:xfrm>
            <a:off x="5148658" y="4197624"/>
            <a:ext cx="1152129" cy="936000"/>
          </a:xfrm>
          <a:prstGeom prst="roundRect">
            <a:avLst/>
          </a:prstGeom>
          <a:solidFill>
            <a:srgbClr val="FF0000">
              <a:alpha val="12000"/>
            </a:srgbClr>
          </a:solidFill>
          <a:ln w="19050" cmpd="sng">
            <a:no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endParaRPr kumimoji="1" lang="ja-JP" altLang="en-US" sz="1000" b="1" dirty="0">
              <a:solidFill>
                <a:srgbClr val="000000"/>
              </a:solidFill>
              <a:latin typeface="Helvetica"/>
              <a:cs typeface="Helvetica"/>
            </a:endParaRPr>
          </a:p>
        </p:txBody>
      </p:sp>
      <p:cxnSp>
        <p:nvCxnSpPr>
          <p:cNvPr id="181" name="カギ線コネクタ 182"/>
          <p:cNvCxnSpPr>
            <a:stCxn id="89" idx="1"/>
            <a:endCxn id="257" idx="3"/>
          </p:cNvCxnSpPr>
          <p:nvPr/>
        </p:nvCxnSpPr>
        <p:spPr>
          <a:xfrm rot="10800000" flipV="1">
            <a:off x="1725098" y="3924542"/>
            <a:ext cx="778629" cy="632689"/>
          </a:xfrm>
          <a:prstGeom prst="bentConnector3">
            <a:avLst>
              <a:gd name="adj1" fmla="val 38393"/>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183" name="カギ線コネクタ 182"/>
          <p:cNvCxnSpPr>
            <a:stCxn id="143" idx="1"/>
            <a:endCxn id="290" idx="3"/>
          </p:cNvCxnSpPr>
          <p:nvPr/>
        </p:nvCxnSpPr>
        <p:spPr>
          <a:xfrm rot="10800000" flipV="1">
            <a:off x="1717815" y="3338938"/>
            <a:ext cx="785910" cy="1074278"/>
          </a:xfrm>
          <a:prstGeom prst="bentConnector3">
            <a:avLst>
              <a:gd name="adj1" fmla="val 50000"/>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184" name="カギ線コネクタ 182"/>
          <p:cNvCxnSpPr>
            <a:stCxn id="144" idx="3"/>
            <a:endCxn id="189" idx="1"/>
          </p:cNvCxnSpPr>
          <p:nvPr/>
        </p:nvCxnSpPr>
        <p:spPr>
          <a:xfrm flipV="1">
            <a:off x="4013100" y="3055235"/>
            <a:ext cx="1167499" cy="785866"/>
          </a:xfrm>
          <a:prstGeom prst="bentConnector3">
            <a:avLst>
              <a:gd name="adj1" fmla="val 63445"/>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sp>
        <p:nvSpPr>
          <p:cNvPr id="189" name="正方形/長方形 188"/>
          <p:cNvSpPr/>
          <p:nvPr/>
        </p:nvSpPr>
        <p:spPr>
          <a:xfrm>
            <a:off x="5180599" y="2913193"/>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94" name="テキスト ボックス 220"/>
          <p:cNvSpPr txBox="1"/>
          <p:nvPr/>
        </p:nvSpPr>
        <p:spPr>
          <a:xfrm>
            <a:off x="4498332" y="3350279"/>
            <a:ext cx="524246" cy="246221"/>
          </a:xfrm>
          <a:prstGeom prst="rect">
            <a:avLst/>
          </a:prstGeom>
          <a:solidFill>
            <a:srgbClr val="FFFFFF"/>
          </a:solidFill>
          <a:effectLst/>
        </p:spPr>
        <p:txBody>
          <a:bodyPr wrap="square" lIns="0" tIns="0" rIns="0" bIns="0" rtlCol="0">
            <a:spAutoFit/>
          </a:bodyPr>
          <a:lstStyle/>
          <a:p>
            <a:pPr algn="ctr"/>
            <a:r>
              <a:rPr kumimoji="1" lang="en-US" altLang="ja-JP" sz="1600" b="1" dirty="0" smtClean="0">
                <a:latin typeface="Helvetica"/>
                <a:cs typeface="Helvetica"/>
              </a:rPr>
              <a:t>(</a:t>
            </a:r>
            <a:r>
              <a:rPr kumimoji="1" lang="en-US" altLang="ja-JP" sz="1600" b="1" dirty="0" err="1" smtClean="0">
                <a:latin typeface="Helvetica"/>
                <a:cs typeface="Helvetica"/>
              </a:rPr>
              <a:t>i</a:t>
            </a:r>
            <a:r>
              <a:rPr kumimoji="1" lang="en-US" altLang="ja-JP" sz="1600" b="1" dirty="0" smtClean="0">
                <a:latin typeface="Helvetica"/>
                <a:cs typeface="Helvetica"/>
              </a:rPr>
              <a:t>)</a:t>
            </a:r>
          </a:p>
        </p:txBody>
      </p:sp>
      <p:cxnSp>
        <p:nvCxnSpPr>
          <p:cNvPr id="195" name="カギ線コネクタ 182"/>
          <p:cNvCxnSpPr>
            <a:stCxn id="145" idx="3"/>
            <a:endCxn id="259" idx="1"/>
          </p:cNvCxnSpPr>
          <p:nvPr/>
        </p:nvCxnSpPr>
        <p:spPr>
          <a:xfrm>
            <a:off x="4009436" y="3981168"/>
            <a:ext cx="1147756" cy="580013"/>
          </a:xfrm>
          <a:prstGeom prst="bentConnector3">
            <a:avLst>
              <a:gd name="adj1" fmla="val 27620"/>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198" name="カギ線コネクタ 182"/>
          <p:cNvCxnSpPr>
            <a:stCxn id="68" idx="3"/>
            <a:endCxn id="330" idx="1"/>
          </p:cNvCxnSpPr>
          <p:nvPr/>
        </p:nvCxnSpPr>
        <p:spPr>
          <a:xfrm>
            <a:off x="4014675" y="3132455"/>
            <a:ext cx="1150103" cy="1280761"/>
          </a:xfrm>
          <a:prstGeom prst="bentConnector3">
            <a:avLst>
              <a:gd name="adj1" fmla="val 32629"/>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sp>
        <p:nvSpPr>
          <p:cNvPr id="206" name="テキスト ボックス 220"/>
          <p:cNvSpPr txBox="1"/>
          <p:nvPr/>
        </p:nvSpPr>
        <p:spPr>
          <a:xfrm>
            <a:off x="1982490" y="3999604"/>
            <a:ext cx="344596" cy="246221"/>
          </a:xfrm>
          <a:prstGeom prst="rect">
            <a:avLst/>
          </a:prstGeom>
          <a:solidFill>
            <a:srgbClr val="FFFFFF"/>
          </a:solidFill>
          <a:effectLst/>
        </p:spPr>
        <p:txBody>
          <a:bodyPr wrap="square" lIns="0" tIns="0" rIns="0" bIns="0" rtlCol="0" anchor="ctr" anchorCtr="0">
            <a:spAutoFit/>
          </a:bodyPr>
          <a:lstStyle/>
          <a:p>
            <a:pPr algn="ctr"/>
            <a:r>
              <a:rPr kumimoji="1" lang="en-US" altLang="ja-JP" sz="1600" b="1" dirty="0" smtClean="0">
                <a:latin typeface="Helvetica"/>
                <a:cs typeface="Helvetica"/>
              </a:rPr>
              <a:t>(ii)</a:t>
            </a:r>
          </a:p>
        </p:txBody>
      </p:sp>
      <p:sp>
        <p:nvSpPr>
          <p:cNvPr id="207" name="テキスト ボックス 220"/>
          <p:cNvSpPr txBox="1"/>
          <p:nvPr/>
        </p:nvSpPr>
        <p:spPr>
          <a:xfrm>
            <a:off x="4180663" y="4045420"/>
            <a:ext cx="381417" cy="246221"/>
          </a:xfrm>
          <a:prstGeom prst="rect">
            <a:avLst/>
          </a:prstGeom>
          <a:solidFill>
            <a:srgbClr val="FFFFFF"/>
          </a:solidFill>
          <a:effectLst/>
        </p:spPr>
        <p:txBody>
          <a:bodyPr wrap="square" lIns="0" tIns="0" rIns="0" bIns="0" rtlCol="0">
            <a:spAutoFit/>
          </a:bodyPr>
          <a:lstStyle/>
          <a:p>
            <a:pPr algn="ctr"/>
            <a:r>
              <a:rPr kumimoji="1" lang="en-US" altLang="ja-JP" sz="1600" b="1" dirty="0" smtClean="0">
                <a:latin typeface="Helvetica"/>
                <a:cs typeface="Helvetica"/>
              </a:rPr>
              <a:t>(ii)</a:t>
            </a:r>
          </a:p>
        </p:txBody>
      </p:sp>
      <p:sp>
        <p:nvSpPr>
          <p:cNvPr id="257" name="正方形/長方形 256"/>
          <p:cNvSpPr/>
          <p:nvPr/>
        </p:nvSpPr>
        <p:spPr>
          <a:xfrm>
            <a:off x="1108646" y="4415190"/>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58" name="正方形/長方形 257"/>
          <p:cNvSpPr/>
          <p:nvPr/>
        </p:nvSpPr>
        <p:spPr>
          <a:xfrm>
            <a:off x="1104984" y="4851187"/>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59" name="正方形/長方形 258"/>
          <p:cNvSpPr/>
          <p:nvPr/>
        </p:nvSpPr>
        <p:spPr>
          <a:xfrm>
            <a:off x="5157194" y="4419139"/>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60" name="正方形/長方形 259"/>
          <p:cNvSpPr/>
          <p:nvPr/>
        </p:nvSpPr>
        <p:spPr>
          <a:xfrm>
            <a:off x="5157194" y="4851187"/>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262" name="カギ線コネクタ 261"/>
          <p:cNvCxnSpPr/>
          <p:nvPr/>
        </p:nvCxnSpPr>
        <p:spPr>
          <a:xfrm flipH="1" flipV="1">
            <a:off x="1721433" y="4847237"/>
            <a:ext cx="748288" cy="0"/>
          </a:xfrm>
          <a:prstGeom prst="straightConnector1">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265" name="カギ線コネクタ 264"/>
          <p:cNvCxnSpPr>
            <a:stCxn id="167" idx="1"/>
            <a:endCxn id="258" idx="3"/>
          </p:cNvCxnSpPr>
          <p:nvPr/>
        </p:nvCxnSpPr>
        <p:spPr>
          <a:xfrm rot="10800000">
            <a:off x="1721433" y="4993229"/>
            <a:ext cx="748288" cy="618857"/>
          </a:xfrm>
          <a:prstGeom prst="bentConnector3">
            <a:avLst>
              <a:gd name="adj1" fmla="val 17502"/>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268" name="カギ線コネクタ 267"/>
          <p:cNvCxnSpPr/>
          <p:nvPr/>
        </p:nvCxnSpPr>
        <p:spPr>
          <a:xfrm>
            <a:off x="4014675" y="4843287"/>
            <a:ext cx="1142519" cy="0"/>
          </a:xfrm>
          <a:prstGeom prst="bentConnector3">
            <a:avLst>
              <a:gd name="adj1" fmla="val 50000"/>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271" name="カギ線コネクタ 270"/>
          <p:cNvCxnSpPr>
            <a:stCxn id="168" idx="3"/>
            <a:endCxn id="260" idx="1"/>
          </p:cNvCxnSpPr>
          <p:nvPr/>
        </p:nvCxnSpPr>
        <p:spPr>
          <a:xfrm flipV="1">
            <a:off x="4014675" y="4993229"/>
            <a:ext cx="1142519" cy="545437"/>
          </a:xfrm>
          <a:prstGeom prst="bentConnector3">
            <a:avLst>
              <a:gd name="adj1" fmla="val 15708"/>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sp>
        <p:nvSpPr>
          <p:cNvPr id="286" name="右矢印 38"/>
          <p:cNvSpPr/>
          <p:nvPr/>
        </p:nvSpPr>
        <p:spPr>
          <a:xfrm rot="16200000" flipH="1">
            <a:off x="718321" y="5481460"/>
            <a:ext cx="936105" cy="180000"/>
          </a:xfrm>
          <a:prstGeom prst="rightArrow">
            <a:avLst>
              <a:gd name="adj1" fmla="val 50000"/>
              <a:gd name="adj2" fmla="val 47270"/>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87" name="角丸四角形 4"/>
          <p:cNvSpPr/>
          <p:nvPr/>
        </p:nvSpPr>
        <p:spPr>
          <a:xfrm>
            <a:off x="213542" y="5198795"/>
            <a:ext cx="2039787" cy="552683"/>
          </a:xfrm>
          <a:prstGeom prst="roundRect">
            <a:avLst/>
          </a:prstGeom>
          <a:solidFill>
            <a:srgbClr val="FFFFFF"/>
          </a:solidFill>
          <a:ln w="19050" cmpd="sng">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tabLst>
                <a:tab pos="174625" algn="l"/>
              </a:tabLst>
            </a:pPr>
            <a:r>
              <a:rPr lang="en-US" altLang="ja-JP" sz="1000" dirty="0" smtClean="0">
                <a:solidFill>
                  <a:srgbClr val="000000"/>
                </a:solidFill>
                <a:latin typeface="Helvetica"/>
                <a:cs typeface="Helvetica"/>
              </a:rPr>
              <a:t>Calculating SNP-index</a:t>
            </a:r>
            <a:r>
              <a:rPr lang="ja-JP" altLang="en-US" sz="1000" dirty="0" smtClean="0">
                <a:solidFill>
                  <a:srgbClr val="000000"/>
                </a:solidFill>
                <a:latin typeface="Helvetica"/>
                <a:cs typeface="Helvetica"/>
              </a:rPr>
              <a:t> </a:t>
            </a:r>
            <a:r>
              <a:rPr lang="en-US" altLang="ja-JP" sz="1000" dirty="0" smtClean="0">
                <a:solidFill>
                  <a:srgbClr val="000000"/>
                </a:solidFill>
                <a:latin typeface="Helvetica"/>
                <a:cs typeface="Helvetica"/>
              </a:rPr>
              <a:t>and</a:t>
            </a:r>
            <a:r>
              <a:rPr lang="ja-JP" altLang="en-US" sz="1000" dirty="0" smtClean="0">
                <a:solidFill>
                  <a:srgbClr val="000000"/>
                </a:solidFill>
                <a:latin typeface="Helvetica"/>
                <a:cs typeface="Helvetica"/>
              </a:rPr>
              <a:t> </a:t>
            </a:r>
            <a:r>
              <a:rPr lang="en-US" altLang="ja-JP" sz="1000" dirty="0" smtClean="0">
                <a:solidFill>
                  <a:srgbClr val="000000"/>
                </a:solidFill>
                <a:latin typeface="Helvetica"/>
                <a:cs typeface="Helvetica"/>
              </a:rPr>
              <a:t>ΔSNP-index at </a:t>
            </a:r>
            <a:r>
              <a:rPr kumimoji="1" lang="en-US" altLang="ja-JP" sz="1000" b="1" dirty="0" smtClean="0">
                <a:solidFill>
                  <a:srgbClr val="FF0000"/>
                </a:solidFill>
                <a:latin typeface="Helvetica"/>
                <a:cs typeface="Helvetica"/>
              </a:rPr>
              <a:t>P4</a:t>
            </a:r>
            <a:r>
              <a:rPr lang="en-US" altLang="ja-JP" sz="1000" dirty="0" smtClean="0">
                <a:solidFill>
                  <a:srgbClr val="000000"/>
                </a:solidFill>
                <a:latin typeface="Helvetica"/>
                <a:cs typeface="Helvetica"/>
              </a:rPr>
              <a:t>-</a:t>
            </a:r>
            <a:r>
              <a:rPr kumimoji="1" lang="en-US" altLang="ja-JP" sz="1000" dirty="0" smtClean="0">
                <a:solidFill>
                  <a:srgbClr val="000000"/>
                </a:solidFill>
                <a:latin typeface="Helvetica"/>
                <a:cs typeface="Helvetica"/>
              </a:rPr>
              <a:t>specific heterozygous</a:t>
            </a:r>
            <a:r>
              <a:rPr kumimoji="1" lang="ja-JP" altLang="en-US" sz="1000" dirty="0" smtClean="0">
                <a:solidFill>
                  <a:srgbClr val="000000"/>
                </a:solidFill>
                <a:latin typeface="Helvetica"/>
                <a:cs typeface="Helvetica"/>
              </a:rPr>
              <a:t> </a:t>
            </a:r>
            <a:r>
              <a:rPr lang="en-US" altLang="ja-JP" sz="1000" dirty="0">
                <a:solidFill>
                  <a:srgbClr val="000000"/>
                </a:solidFill>
                <a:latin typeface="Helvetica"/>
                <a:cs typeface="Helvetica"/>
              </a:rPr>
              <a:t>SNP</a:t>
            </a:r>
            <a:r>
              <a:rPr kumimoji="1" lang="en-US" altLang="ja-JP" sz="1000" dirty="0" smtClean="0">
                <a:solidFill>
                  <a:srgbClr val="000000"/>
                </a:solidFill>
                <a:latin typeface="Helvetica"/>
                <a:cs typeface="Helvetica"/>
              </a:rPr>
              <a:t>s and plotting graphs</a:t>
            </a:r>
            <a:endParaRPr kumimoji="1" lang="ja-JP" altLang="en-US" sz="1000" dirty="0">
              <a:solidFill>
                <a:srgbClr val="000000"/>
              </a:solidFill>
              <a:latin typeface="Helvetica"/>
              <a:cs typeface="Helvetica"/>
            </a:endParaRPr>
          </a:p>
        </p:txBody>
      </p:sp>
      <p:sp>
        <p:nvSpPr>
          <p:cNvPr id="290" name="正方形/長方形 289"/>
          <p:cNvSpPr/>
          <p:nvPr/>
        </p:nvSpPr>
        <p:spPr>
          <a:xfrm>
            <a:off x="1101366" y="4271174"/>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30" name="正方形/長方形 329"/>
          <p:cNvSpPr/>
          <p:nvPr/>
        </p:nvSpPr>
        <p:spPr>
          <a:xfrm>
            <a:off x="5164778" y="4271174"/>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43" name="角丸四角形 4"/>
          <p:cNvSpPr/>
          <p:nvPr/>
        </p:nvSpPr>
        <p:spPr>
          <a:xfrm>
            <a:off x="213542" y="5197684"/>
            <a:ext cx="2039787" cy="553794"/>
          </a:xfrm>
          <a:prstGeom prst="roundRect">
            <a:avLst>
              <a:gd name="adj" fmla="val 12902"/>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just">
              <a:tabLst>
                <a:tab pos="174625" algn="l"/>
              </a:tabLst>
            </a:pPr>
            <a:r>
              <a:rPr lang="en-US" altLang="ja-JP" sz="1000" dirty="0">
                <a:solidFill>
                  <a:srgbClr val="000000"/>
                </a:solidFill>
                <a:latin typeface="Helvetica"/>
                <a:cs typeface="Helvetica"/>
              </a:rPr>
              <a:t>	</a:t>
            </a:r>
            <a:endParaRPr kumimoji="1" lang="ja-JP" altLang="en-US" sz="1000" dirty="0">
              <a:solidFill>
                <a:srgbClr val="000000"/>
              </a:solidFill>
              <a:latin typeface="Helvetica"/>
              <a:cs typeface="Helvetica"/>
            </a:endParaRPr>
          </a:p>
        </p:txBody>
      </p:sp>
      <p:sp>
        <p:nvSpPr>
          <p:cNvPr id="340" name="テキスト ボックス 220"/>
          <p:cNvSpPr txBox="1"/>
          <p:nvPr/>
        </p:nvSpPr>
        <p:spPr>
          <a:xfrm>
            <a:off x="1916832" y="4768860"/>
            <a:ext cx="331172" cy="246221"/>
          </a:xfrm>
          <a:prstGeom prst="rect">
            <a:avLst/>
          </a:prstGeom>
          <a:solidFill>
            <a:srgbClr val="FFFFFF"/>
          </a:solidFill>
          <a:effectLst/>
        </p:spPr>
        <p:txBody>
          <a:bodyPr wrap="square" lIns="0" tIns="0" rIns="0" bIns="0" rtlCol="0">
            <a:spAutoFit/>
          </a:bodyPr>
          <a:lstStyle/>
          <a:p>
            <a:pPr algn="ctr"/>
            <a:r>
              <a:rPr kumimoji="1" lang="en-US" altLang="ja-JP" sz="1600" b="1" dirty="0" smtClean="0">
                <a:latin typeface="Helvetica"/>
                <a:cs typeface="Helvetica"/>
              </a:rPr>
              <a:t>(iii)</a:t>
            </a:r>
          </a:p>
        </p:txBody>
      </p:sp>
      <p:sp>
        <p:nvSpPr>
          <p:cNvPr id="344" name="角丸四角形 4"/>
          <p:cNvSpPr/>
          <p:nvPr/>
        </p:nvSpPr>
        <p:spPr>
          <a:xfrm>
            <a:off x="4525299" y="5198796"/>
            <a:ext cx="2144063" cy="552682"/>
          </a:xfrm>
          <a:prstGeom prst="roundRect">
            <a:avLst>
              <a:gd name="adj" fmla="val 12902"/>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just">
              <a:tabLst>
                <a:tab pos="174625" algn="l"/>
              </a:tabLst>
            </a:pPr>
            <a:r>
              <a:rPr lang="en-US" altLang="ja-JP" sz="1000" dirty="0">
                <a:solidFill>
                  <a:srgbClr val="000000"/>
                </a:solidFill>
                <a:latin typeface="Helvetica"/>
                <a:cs typeface="Helvetica"/>
              </a:rPr>
              <a:t>	</a:t>
            </a:r>
            <a:endParaRPr kumimoji="1" lang="ja-JP" altLang="en-US" sz="1000" dirty="0">
              <a:solidFill>
                <a:srgbClr val="000000"/>
              </a:solidFill>
              <a:latin typeface="Helvetica"/>
              <a:cs typeface="Helvetica"/>
            </a:endParaRPr>
          </a:p>
        </p:txBody>
      </p:sp>
      <p:sp>
        <p:nvSpPr>
          <p:cNvPr id="345" name="テキスト ボックス 220"/>
          <p:cNvSpPr txBox="1"/>
          <p:nvPr/>
        </p:nvSpPr>
        <p:spPr>
          <a:xfrm>
            <a:off x="4421345" y="4773176"/>
            <a:ext cx="342503" cy="246221"/>
          </a:xfrm>
          <a:prstGeom prst="rect">
            <a:avLst/>
          </a:prstGeom>
          <a:solidFill>
            <a:srgbClr val="FFFFFF"/>
          </a:solidFill>
          <a:effectLst/>
        </p:spPr>
        <p:txBody>
          <a:bodyPr wrap="square" lIns="0" tIns="0" rIns="0" bIns="0" rtlCol="0">
            <a:spAutoFit/>
          </a:bodyPr>
          <a:lstStyle/>
          <a:p>
            <a:pPr algn="ctr"/>
            <a:r>
              <a:rPr kumimoji="1" lang="en-US" altLang="ja-JP" sz="1600" b="1" dirty="0" smtClean="0">
                <a:latin typeface="Helvetica"/>
                <a:cs typeface="Helvetica"/>
              </a:rPr>
              <a:t>(iii)</a:t>
            </a:r>
          </a:p>
        </p:txBody>
      </p:sp>
      <p:sp>
        <p:nvSpPr>
          <p:cNvPr id="346" name="右矢印 38"/>
          <p:cNvSpPr/>
          <p:nvPr/>
        </p:nvSpPr>
        <p:spPr>
          <a:xfrm rot="16200000" flipH="1">
            <a:off x="1489795" y="8080203"/>
            <a:ext cx="176994" cy="159459"/>
          </a:xfrm>
          <a:prstGeom prst="rightArrow">
            <a:avLst>
              <a:gd name="adj1" fmla="val 50000"/>
              <a:gd name="adj2" fmla="val 47270"/>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47" name="右矢印 38"/>
          <p:cNvSpPr/>
          <p:nvPr/>
        </p:nvSpPr>
        <p:spPr>
          <a:xfrm rot="16200000" flipH="1">
            <a:off x="4895604" y="8081101"/>
            <a:ext cx="176994" cy="159459"/>
          </a:xfrm>
          <a:prstGeom prst="rightArrow">
            <a:avLst>
              <a:gd name="adj1" fmla="val 50000"/>
              <a:gd name="adj2" fmla="val 47270"/>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167" name="図 166"/>
          <p:cNvPicPr>
            <a:picLocks noChangeAspect="1"/>
          </p:cNvPicPr>
          <p:nvPr/>
        </p:nvPicPr>
        <p:blipFill rotWithShape="1">
          <a:blip r:embed="rId6"/>
          <a:srcRect t="1" b="12517"/>
          <a:stretch/>
        </p:blipFill>
        <p:spPr>
          <a:xfrm>
            <a:off x="2469723" y="5358141"/>
            <a:ext cx="1564195" cy="507889"/>
          </a:xfrm>
          <a:prstGeom prst="rect">
            <a:avLst/>
          </a:prstGeom>
        </p:spPr>
      </p:pic>
      <p:sp>
        <p:nvSpPr>
          <p:cNvPr id="168" name="角丸四角形 6"/>
          <p:cNvSpPr/>
          <p:nvPr/>
        </p:nvSpPr>
        <p:spPr>
          <a:xfrm>
            <a:off x="2503726" y="5163807"/>
            <a:ext cx="1510949" cy="749716"/>
          </a:xfrm>
          <a:prstGeom prst="roundRect">
            <a:avLst/>
          </a:prstGeom>
          <a:solidFill>
            <a:srgbClr val="FFCC66">
              <a:alpha val="12000"/>
            </a:srgbClr>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r>
              <a:rPr kumimoji="1" lang="en-US" altLang="ja-JP" sz="1000" b="1" dirty="0" smtClean="0">
                <a:solidFill>
                  <a:srgbClr val="FFBF4E"/>
                </a:solidFill>
                <a:latin typeface="Helvetica"/>
                <a:cs typeface="Helvetica"/>
              </a:rPr>
              <a:t>Female-bulk reads</a:t>
            </a:r>
            <a:endParaRPr kumimoji="1" lang="ja-JP" altLang="en-US" sz="1000" b="1" dirty="0">
              <a:solidFill>
                <a:srgbClr val="FFBF4E"/>
              </a:solidFill>
              <a:latin typeface="Helvetica"/>
              <a:cs typeface="Helvetica"/>
            </a:endParaRPr>
          </a:p>
        </p:txBody>
      </p:sp>
      <p:sp>
        <p:nvSpPr>
          <p:cNvPr id="170" name="角丸四角形 4"/>
          <p:cNvSpPr/>
          <p:nvPr/>
        </p:nvSpPr>
        <p:spPr>
          <a:xfrm>
            <a:off x="4581130" y="5211623"/>
            <a:ext cx="2039787" cy="529952"/>
          </a:xfrm>
          <a:prstGeom prst="roundRect">
            <a:avLst/>
          </a:prstGeom>
          <a:solidFill>
            <a:srgbClr val="FFFFFF"/>
          </a:solidFill>
          <a:ln w="19050" cmpd="sng">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tabLst>
                <a:tab pos="174625" algn="l"/>
              </a:tabLst>
            </a:pPr>
            <a:r>
              <a:rPr lang="en-US" altLang="ja-JP" sz="1000" dirty="0" smtClean="0">
                <a:solidFill>
                  <a:srgbClr val="000000"/>
                </a:solidFill>
                <a:latin typeface="Helvetica"/>
                <a:cs typeface="Helvetica"/>
              </a:rPr>
              <a:t>Calculating SNP-index</a:t>
            </a:r>
            <a:r>
              <a:rPr lang="ja-JP" altLang="en-US" sz="1000" dirty="0" smtClean="0">
                <a:solidFill>
                  <a:srgbClr val="000000"/>
                </a:solidFill>
                <a:latin typeface="Helvetica"/>
                <a:cs typeface="Helvetica"/>
              </a:rPr>
              <a:t> </a:t>
            </a:r>
            <a:r>
              <a:rPr lang="en-US" altLang="ja-JP" sz="1000" dirty="0" smtClean="0">
                <a:solidFill>
                  <a:srgbClr val="000000"/>
                </a:solidFill>
                <a:latin typeface="Helvetica"/>
                <a:cs typeface="Helvetica"/>
              </a:rPr>
              <a:t>and</a:t>
            </a:r>
            <a:r>
              <a:rPr lang="ja-JP" altLang="en-US" sz="1000" dirty="0" smtClean="0">
                <a:solidFill>
                  <a:srgbClr val="000000"/>
                </a:solidFill>
                <a:latin typeface="Helvetica"/>
                <a:cs typeface="Helvetica"/>
              </a:rPr>
              <a:t> </a:t>
            </a:r>
            <a:r>
              <a:rPr lang="en-US" altLang="ja-JP" sz="1000" dirty="0" smtClean="0">
                <a:solidFill>
                  <a:srgbClr val="000000"/>
                </a:solidFill>
                <a:latin typeface="Helvetica"/>
                <a:cs typeface="Helvetica"/>
              </a:rPr>
              <a:t>ΔSNP-index at </a:t>
            </a:r>
            <a:r>
              <a:rPr kumimoji="1" lang="en-US" altLang="ja-JP" sz="1000" b="1" dirty="0" smtClean="0">
                <a:solidFill>
                  <a:srgbClr val="3366FF"/>
                </a:solidFill>
                <a:latin typeface="Helvetica"/>
                <a:cs typeface="Helvetica"/>
              </a:rPr>
              <a:t>P3</a:t>
            </a:r>
            <a:r>
              <a:rPr lang="en-US" altLang="ja-JP" sz="1000" dirty="0" smtClean="0">
                <a:solidFill>
                  <a:srgbClr val="000000"/>
                </a:solidFill>
                <a:latin typeface="Helvetica"/>
                <a:cs typeface="Helvetica"/>
              </a:rPr>
              <a:t>-</a:t>
            </a:r>
            <a:r>
              <a:rPr kumimoji="1" lang="en-US" altLang="ja-JP" sz="1000" dirty="0" smtClean="0">
                <a:solidFill>
                  <a:srgbClr val="000000"/>
                </a:solidFill>
                <a:latin typeface="Helvetica"/>
                <a:cs typeface="Helvetica"/>
              </a:rPr>
              <a:t>specific heterozygous</a:t>
            </a:r>
            <a:r>
              <a:rPr kumimoji="1" lang="ja-JP" altLang="en-US" sz="1000" dirty="0" smtClean="0">
                <a:solidFill>
                  <a:srgbClr val="000000"/>
                </a:solidFill>
                <a:latin typeface="Helvetica"/>
                <a:cs typeface="Helvetica"/>
              </a:rPr>
              <a:t> </a:t>
            </a:r>
            <a:r>
              <a:rPr lang="en-US" altLang="ja-JP" sz="1000" dirty="0" smtClean="0">
                <a:solidFill>
                  <a:srgbClr val="000000"/>
                </a:solidFill>
                <a:latin typeface="Helvetica"/>
                <a:cs typeface="Helvetica"/>
              </a:rPr>
              <a:t>SNP</a:t>
            </a:r>
            <a:r>
              <a:rPr kumimoji="1" lang="en-US" altLang="ja-JP" sz="1000" dirty="0" smtClean="0">
                <a:solidFill>
                  <a:srgbClr val="000000"/>
                </a:solidFill>
                <a:latin typeface="Helvetica"/>
                <a:cs typeface="Helvetica"/>
              </a:rPr>
              <a:t>s and plotting graphs</a:t>
            </a:r>
            <a:endParaRPr kumimoji="1" lang="ja-JP" altLang="en-US" sz="1000" dirty="0">
              <a:solidFill>
                <a:srgbClr val="000000"/>
              </a:solidFill>
              <a:latin typeface="Helvetica"/>
              <a:cs typeface="Helvetica"/>
            </a:endParaRPr>
          </a:p>
        </p:txBody>
      </p:sp>
      <p:sp>
        <p:nvSpPr>
          <p:cNvPr id="175" name="正方形/長方形 77"/>
          <p:cNvSpPr/>
          <p:nvPr/>
        </p:nvSpPr>
        <p:spPr>
          <a:xfrm>
            <a:off x="658523" y="101132"/>
            <a:ext cx="5989654" cy="261610"/>
          </a:xfrm>
          <a:prstGeom prst="rect">
            <a:avLst/>
          </a:prstGeom>
          <a:ln>
            <a:solidFill>
              <a:schemeClr val="tx1"/>
            </a:solidFill>
          </a:ln>
        </p:spPr>
        <p:txBody>
          <a:bodyPr wrap="square">
            <a:spAutoFit/>
          </a:bodyPr>
          <a:lstStyle/>
          <a:p>
            <a:pPr algn="ctr"/>
            <a:r>
              <a:rPr lang="en-US" altLang="ja-JP" sz="1100" b="1" dirty="0" smtClean="0">
                <a:solidFill>
                  <a:srgbClr val="000000"/>
                </a:solidFill>
                <a:latin typeface="Helvetica"/>
                <a:cs typeface="Helvetica"/>
              </a:rPr>
              <a:t>Principles of QTL-seq as applied to F1 progeny of the highly heterozygous </a:t>
            </a:r>
            <a:r>
              <a:rPr lang="en-US" altLang="ja-JP" sz="1100" b="1" i="1" dirty="0" smtClean="0">
                <a:solidFill>
                  <a:srgbClr val="000000"/>
                </a:solidFill>
                <a:latin typeface="Helvetica"/>
                <a:cs typeface="Helvetica"/>
              </a:rPr>
              <a:t>D. </a:t>
            </a:r>
            <a:r>
              <a:rPr lang="en-US" altLang="ja-JP" sz="1100" b="1" i="1" dirty="0" err="1" smtClean="0">
                <a:solidFill>
                  <a:srgbClr val="000000"/>
                </a:solidFill>
                <a:latin typeface="Helvetica"/>
                <a:cs typeface="Helvetica"/>
              </a:rPr>
              <a:t>rotundata</a:t>
            </a:r>
            <a:r>
              <a:rPr lang="en-US" altLang="ja-JP" sz="1100" b="1" dirty="0" smtClean="0">
                <a:solidFill>
                  <a:srgbClr val="000000"/>
                </a:solidFill>
                <a:latin typeface="Helvetica"/>
                <a:cs typeface="Helvetica"/>
              </a:rPr>
              <a:t> </a:t>
            </a:r>
          </a:p>
        </p:txBody>
      </p:sp>
      <p:sp>
        <p:nvSpPr>
          <p:cNvPr id="56" name="テキスト ボックス 55"/>
          <p:cNvSpPr txBox="1"/>
          <p:nvPr/>
        </p:nvSpPr>
        <p:spPr>
          <a:xfrm>
            <a:off x="3374955" y="1653944"/>
            <a:ext cx="1411942" cy="430887"/>
          </a:xfrm>
          <a:prstGeom prst="rect">
            <a:avLst/>
          </a:prstGeom>
          <a:noFill/>
        </p:spPr>
        <p:txBody>
          <a:bodyPr wrap="square" rtlCol="0">
            <a:spAutoFit/>
          </a:bodyPr>
          <a:lstStyle/>
          <a:p>
            <a:pPr algn="ctr"/>
            <a:r>
              <a:rPr lang="en-US" altLang="en-US" sz="1100" b="1" dirty="0" smtClean="0">
                <a:solidFill>
                  <a:srgbClr val="FFBF4E"/>
                </a:solidFill>
                <a:latin typeface="Helvetica"/>
                <a:cs typeface="Helvetica"/>
              </a:rPr>
              <a:t>Female bulk</a:t>
            </a:r>
          </a:p>
          <a:p>
            <a:pPr algn="ctr"/>
            <a:r>
              <a:rPr lang="en-US" altLang="ja-JP" sz="1100" b="1" dirty="0" smtClean="0">
                <a:solidFill>
                  <a:srgbClr val="FFBF4E"/>
                </a:solidFill>
                <a:latin typeface="Helvetica"/>
                <a:cs typeface="Helvetica"/>
              </a:rPr>
              <a:t>(50 individuals)</a:t>
            </a:r>
            <a:endParaRPr kumimoji="1" lang="ja-JP" altLang="en-US" sz="1100" b="1" dirty="0">
              <a:solidFill>
                <a:srgbClr val="FFBF4E"/>
              </a:solidFill>
              <a:latin typeface="Helvetica"/>
              <a:cs typeface="Helvetica"/>
            </a:endParaRPr>
          </a:p>
        </p:txBody>
      </p:sp>
      <p:sp>
        <p:nvSpPr>
          <p:cNvPr id="57" name="テキスト ボックス 56"/>
          <p:cNvSpPr txBox="1"/>
          <p:nvPr/>
        </p:nvSpPr>
        <p:spPr>
          <a:xfrm>
            <a:off x="2022520" y="1660989"/>
            <a:ext cx="1262464" cy="430887"/>
          </a:xfrm>
          <a:prstGeom prst="rect">
            <a:avLst/>
          </a:prstGeom>
          <a:noFill/>
        </p:spPr>
        <p:txBody>
          <a:bodyPr wrap="square" rtlCol="0">
            <a:spAutoFit/>
          </a:bodyPr>
          <a:lstStyle/>
          <a:p>
            <a:pPr algn="ctr"/>
            <a:r>
              <a:rPr lang="en-US" altLang="en-US" sz="1100" b="1" dirty="0" smtClean="0">
                <a:solidFill>
                  <a:srgbClr val="008000"/>
                </a:solidFill>
                <a:latin typeface="Helvetica"/>
                <a:cs typeface="Helvetica"/>
              </a:rPr>
              <a:t>Male bulk</a:t>
            </a:r>
            <a:br>
              <a:rPr lang="en-US" altLang="en-US" sz="1100" b="1" dirty="0" smtClean="0">
                <a:solidFill>
                  <a:srgbClr val="008000"/>
                </a:solidFill>
                <a:latin typeface="Helvetica"/>
                <a:cs typeface="Helvetica"/>
              </a:rPr>
            </a:br>
            <a:r>
              <a:rPr lang="en-US" altLang="en-US" sz="1100" b="1" dirty="0" smtClean="0">
                <a:solidFill>
                  <a:srgbClr val="008000"/>
                </a:solidFill>
                <a:latin typeface="Helvetica"/>
                <a:cs typeface="Helvetica"/>
              </a:rPr>
              <a:t>(50 individuals)</a:t>
            </a:r>
          </a:p>
        </p:txBody>
      </p:sp>
      <p:sp>
        <p:nvSpPr>
          <p:cNvPr id="62" name="右矢印 38"/>
          <p:cNvSpPr/>
          <p:nvPr/>
        </p:nvSpPr>
        <p:spPr>
          <a:xfrm rot="5400000">
            <a:off x="2556869" y="1468297"/>
            <a:ext cx="179999" cy="180000"/>
          </a:xfrm>
          <a:prstGeom prst="rightArrow">
            <a:avLst>
              <a:gd name="adj1" fmla="val 20605"/>
              <a:gd name="adj2" fmla="val 47270"/>
            </a:avLst>
          </a:prstGeom>
          <a:solidFill>
            <a:srgbClr val="008000"/>
          </a:solidFill>
          <a:ln w="19050" cmpd="sng">
            <a:solidFill>
              <a:srgbClr val="0080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200"/>
          </a:p>
        </p:txBody>
      </p:sp>
      <p:sp>
        <p:nvSpPr>
          <p:cNvPr id="64" name="右矢印 38"/>
          <p:cNvSpPr/>
          <p:nvPr/>
        </p:nvSpPr>
        <p:spPr>
          <a:xfrm rot="5400000">
            <a:off x="4046349" y="1471941"/>
            <a:ext cx="200244" cy="180000"/>
          </a:xfrm>
          <a:prstGeom prst="rightArrow">
            <a:avLst>
              <a:gd name="adj1" fmla="val 20605"/>
              <a:gd name="adj2" fmla="val 47270"/>
            </a:avLst>
          </a:prstGeom>
          <a:solidFill>
            <a:srgbClr val="FFCC66"/>
          </a:solidFill>
          <a:ln w="19050" cmpd="sng">
            <a:solidFill>
              <a:srgbClr val="FFBF4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200"/>
          </a:p>
        </p:txBody>
      </p:sp>
      <p:sp>
        <p:nvSpPr>
          <p:cNvPr id="186" name="テキスト ボックス 185"/>
          <p:cNvSpPr txBox="1"/>
          <p:nvPr/>
        </p:nvSpPr>
        <p:spPr>
          <a:xfrm>
            <a:off x="44624" y="2285687"/>
            <a:ext cx="3225792" cy="415498"/>
          </a:xfrm>
          <a:prstGeom prst="rect">
            <a:avLst/>
          </a:prstGeom>
          <a:noFill/>
        </p:spPr>
        <p:txBody>
          <a:bodyPr wrap="square" rtlCol="0">
            <a:spAutoFit/>
          </a:bodyPr>
          <a:lstStyle/>
          <a:p>
            <a:pPr algn="ctr"/>
            <a:r>
              <a:rPr kumimoji="1" lang="en-US" altLang="ja-JP" sz="1050" dirty="0" smtClean="0">
                <a:latin typeface="Helvetica"/>
                <a:cs typeface="Helvetica"/>
              </a:rPr>
              <a:t>QTL-</a:t>
            </a:r>
            <a:r>
              <a:rPr kumimoji="1" lang="en-US" altLang="ja-JP" sz="1050" dirty="0" err="1" smtClean="0">
                <a:latin typeface="Helvetica"/>
                <a:cs typeface="Helvetica"/>
              </a:rPr>
              <a:t>seq</a:t>
            </a:r>
            <a:r>
              <a:rPr kumimoji="1" lang="en-US" altLang="ja-JP" sz="1050" dirty="0" smtClean="0">
                <a:latin typeface="Helvetica"/>
                <a:cs typeface="Helvetica"/>
              </a:rPr>
              <a:t> analysis with </a:t>
            </a:r>
            <a:r>
              <a:rPr kumimoji="1" lang="en-US" altLang="ja-JP" sz="1050" b="1" dirty="0" smtClean="0">
                <a:solidFill>
                  <a:srgbClr val="FF0000"/>
                </a:solidFill>
                <a:latin typeface="Helvetica"/>
                <a:cs typeface="Helvetica"/>
              </a:rPr>
              <a:t>P4</a:t>
            </a:r>
            <a:r>
              <a:rPr lang="en-US" altLang="ja-JP" sz="1050" dirty="0" smtClean="0">
                <a:latin typeface="Helvetica"/>
                <a:cs typeface="Helvetica"/>
              </a:rPr>
              <a:t>-</a:t>
            </a:r>
            <a:r>
              <a:rPr kumimoji="1" lang="en-US" altLang="ja-JP" sz="1050" dirty="0" smtClean="0">
                <a:latin typeface="Helvetica"/>
                <a:cs typeface="Helvetica"/>
              </a:rPr>
              <a:t>specific heterozygous SNPs identified using</a:t>
            </a:r>
            <a:r>
              <a:rPr kumimoji="1" lang="en-US" altLang="ja-JP" sz="1050" b="1" dirty="0" smtClean="0">
                <a:latin typeface="Helvetica"/>
                <a:cs typeface="Helvetica"/>
              </a:rPr>
              <a:t> </a:t>
            </a:r>
            <a:r>
              <a:rPr kumimoji="1" lang="en-US" altLang="ja-JP" sz="1050" b="1" dirty="0" smtClean="0">
                <a:solidFill>
                  <a:srgbClr val="3366FF"/>
                </a:solidFill>
                <a:latin typeface="Helvetica"/>
                <a:cs typeface="Helvetica"/>
              </a:rPr>
              <a:t>P3</a:t>
            </a:r>
            <a:r>
              <a:rPr kumimoji="1" lang="en-US" altLang="ja-JP" sz="1050" b="1" dirty="0" smtClean="0">
                <a:latin typeface="Helvetica"/>
                <a:cs typeface="Helvetica"/>
              </a:rPr>
              <a:t> ‘</a:t>
            </a:r>
            <a:r>
              <a:rPr kumimoji="1" lang="en-US" altLang="ja-JP" sz="1050" dirty="0" smtClean="0">
                <a:latin typeface="Helvetica"/>
                <a:cs typeface="Helvetica"/>
              </a:rPr>
              <a:t>reference sequence’</a:t>
            </a:r>
            <a:endParaRPr kumimoji="1" lang="ja-JP" altLang="en-US" sz="1050" dirty="0">
              <a:latin typeface="Helvetica"/>
              <a:cs typeface="Helvetica"/>
            </a:endParaRPr>
          </a:p>
        </p:txBody>
      </p:sp>
      <p:sp>
        <p:nvSpPr>
          <p:cNvPr id="187" name="テキスト ボックス 186"/>
          <p:cNvSpPr txBox="1"/>
          <p:nvPr/>
        </p:nvSpPr>
        <p:spPr>
          <a:xfrm>
            <a:off x="3429000" y="2285687"/>
            <a:ext cx="3278608" cy="430887"/>
          </a:xfrm>
          <a:prstGeom prst="rect">
            <a:avLst/>
          </a:prstGeom>
          <a:noFill/>
        </p:spPr>
        <p:txBody>
          <a:bodyPr wrap="square" rtlCol="0">
            <a:spAutoFit/>
          </a:bodyPr>
          <a:lstStyle/>
          <a:p>
            <a:pPr algn="ctr"/>
            <a:r>
              <a:rPr kumimoji="1" lang="en-US" altLang="ja-JP" sz="1050" dirty="0" smtClean="0">
                <a:latin typeface="Helvetica"/>
                <a:cs typeface="Helvetica"/>
              </a:rPr>
              <a:t>QTL-seq analysis with </a:t>
            </a:r>
            <a:r>
              <a:rPr kumimoji="1" lang="en-US" altLang="ja-JP" sz="1050" b="1" dirty="0" smtClean="0">
                <a:solidFill>
                  <a:srgbClr val="3366FF"/>
                </a:solidFill>
                <a:latin typeface="Helvetica"/>
                <a:cs typeface="Helvetica"/>
              </a:rPr>
              <a:t>P3</a:t>
            </a:r>
            <a:r>
              <a:rPr kumimoji="1" lang="en-US" altLang="ja-JP" sz="1050" dirty="0" smtClean="0">
                <a:latin typeface="Helvetica"/>
                <a:cs typeface="Helvetica"/>
              </a:rPr>
              <a:t>-specific heterozygous SNPs identified using</a:t>
            </a:r>
            <a:r>
              <a:rPr kumimoji="1" lang="en-US" altLang="ja-JP" sz="1050" b="1" dirty="0" smtClean="0">
                <a:latin typeface="Helvetica"/>
                <a:cs typeface="Helvetica"/>
              </a:rPr>
              <a:t> </a:t>
            </a:r>
            <a:r>
              <a:rPr kumimoji="1" lang="en-US" altLang="ja-JP" sz="1050" b="1" dirty="0" smtClean="0">
                <a:solidFill>
                  <a:srgbClr val="FF0000"/>
                </a:solidFill>
                <a:latin typeface="Helvetica"/>
                <a:cs typeface="Helvetica"/>
              </a:rPr>
              <a:t>P4</a:t>
            </a:r>
            <a:r>
              <a:rPr kumimoji="1" lang="en-US" altLang="ja-JP" sz="1050" b="1" dirty="0" smtClean="0">
                <a:latin typeface="Helvetica"/>
                <a:cs typeface="Helvetica"/>
              </a:rPr>
              <a:t> ‘</a:t>
            </a:r>
            <a:r>
              <a:rPr kumimoji="1" lang="en-US" altLang="ja-JP" sz="1050" dirty="0" smtClean="0">
                <a:latin typeface="Helvetica"/>
                <a:cs typeface="Helvetica"/>
              </a:rPr>
              <a:t>reference sequence’</a:t>
            </a:r>
            <a:endParaRPr kumimoji="1" lang="ja-JP" altLang="en-US" sz="1050" dirty="0">
              <a:latin typeface="Helvetica"/>
              <a:cs typeface="Helvetica"/>
            </a:endParaRPr>
          </a:p>
        </p:txBody>
      </p:sp>
      <p:sp>
        <p:nvSpPr>
          <p:cNvPr id="191" name="テキスト ボックス 190"/>
          <p:cNvSpPr txBox="1"/>
          <p:nvPr/>
        </p:nvSpPr>
        <p:spPr>
          <a:xfrm>
            <a:off x="2327087" y="637982"/>
            <a:ext cx="597859" cy="215444"/>
          </a:xfrm>
          <a:prstGeom prst="rect">
            <a:avLst/>
          </a:prstGeom>
          <a:noFill/>
        </p:spPr>
        <p:txBody>
          <a:bodyPr wrap="square" rtlCol="0">
            <a:spAutoFit/>
          </a:bodyPr>
          <a:lstStyle/>
          <a:p>
            <a:pPr algn="ctr"/>
            <a:r>
              <a:rPr lang="en-US" altLang="en-US" sz="800" b="1" dirty="0" smtClean="0">
                <a:latin typeface="Helvetica"/>
                <a:cs typeface="Helvetica"/>
              </a:rPr>
              <a:t>Male</a:t>
            </a:r>
          </a:p>
        </p:txBody>
      </p:sp>
      <p:sp>
        <p:nvSpPr>
          <p:cNvPr id="193" name="テキスト ボックス 192"/>
          <p:cNvSpPr txBox="1"/>
          <p:nvPr/>
        </p:nvSpPr>
        <p:spPr>
          <a:xfrm>
            <a:off x="3823484" y="1021509"/>
            <a:ext cx="674848" cy="215444"/>
          </a:xfrm>
          <a:prstGeom prst="rect">
            <a:avLst/>
          </a:prstGeom>
          <a:noFill/>
        </p:spPr>
        <p:txBody>
          <a:bodyPr wrap="square" rtlCol="0">
            <a:spAutoFit/>
          </a:bodyPr>
          <a:lstStyle/>
          <a:p>
            <a:pPr algn="ctr"/>
            <a:r>
              <a:rPr lang="en-US" altLang="en-US" sz="800" b="1" dirty="0" smtClean="0">
                <a:latin typeface="Helvetica"/>
                <a:cs typeface="Helvetica"/>
              </a:rPr>
              <a:t>Female</a:t>
            </a:r>
          </a:p>
        </p:txBody>
      </p:sp>
      <p:sp>
        <p:nvSpPr>
          <p:cNvPr id="196" name="テキスト ボックス 195"/>
          <p:cNvSpPr txBox="1"/>
          <p:nvPr/>
        </p:nvSpPr>
        <p:spPr>
          <a:xfrm>
            <a:off x="2708922" y="1082176"/>
            <a:ext cx="801683" cy="215444"/>
          </a:xfrm>
          <a:prstGeom prst="rect">
            <a:avLst/>
          </a:prstGeom>
          <a:noFill/>
        </p:spPr>
        <p:txBody>
          <a:bodyPr wrap="square" rtlCol="0">
            <a:spAutoFit/>
          </a:bodyPr>
          <a:lstStyle/>
          <a:p>
            <a:pPr algn="ctr"/>
            <a:r>
              <a:rPr lang="en-US" altLang="en-US" sz="800" b="1" dirty="0" err="1" smtClean="0">
                <a:latin typeface="Helvetica"/>
                <a:cs typeface="Helvetica"/>
              </a:rPr>
              <a:t>Monoecious</a:t>
            </a:r>
            <a:endParaRPr lang="en-US" altLang="en-US" sz="800" b="1" dirty="0" smtClean="0">
              <a:latin typeface="Helvetica"/>
              <a:cs typeface="Helvetica"/>
            </a:endParaRPr>
          </a:p>
        </p:txBody>
      </p:sp>
      <p:sp>
        <p:nvSpPr>
          <p:cNvPr id="197" name="テキスト ボックス 196"/>
          <p:cNvSpPr txBox="1"/>
          <p:nvPr/>
        </p:nvSpPr>
        <p:spPr>
          <a:xfrm>
            <a:off x="3314597" y="1021509"/>
            <a:ext cx="741875" cy="338554"/>
          </a:xfrm>
          <a:prstGeom prst="rect">
            <a:avLst/>
          </a:prstGeom>
          <a:noFill/>
        </p:spPr>
        <p:txBody>
          <a:bodyPr wrap="square" rtlCol="0">
            <a:spAutoFit/>
          </a:bodyPr>
          <a:lstStyle/>
          <a:p>
            <a:pPr algn="ctr"/>
            <a:r>
              <a:rPr lang="en-US" altLang="en-US" sz="800" b="1" dirty="0" smtClean="0">
                <a:latin typeface="Helvetica"/>
                <a:cs typeface="Helvetica"/>
              </a:rPr>
              <a:t>Non-flowering</a:t>
            </a:r>
          </a:p>
        </p:txBody>
      </p:sp>
      <p:sp>
        <p:nvSpPr>
          <p:cNvPr id="199" name="テキスト ボックス 198"/>
          <p:cNvSpPr txBox="1"/>
          <p:nvPr/>
        </p:nvSpPr>
        <p:spPr>
          <a:xfrm>
            <a:off x="4791640" y="967816"/>
            <a:ext cx="1888094" cy="830997"/>
          </a:xfrm>
          <a:prstGeom prst="rect">
            <a:avLst/>
          </a:prstGeom>
          <a:noFill/>
        </p:spPr>
        <p:txBody>
          <a:bodyPr wrap="square" rtlCol="0">
            <a:spAutoFit/>
          </a:bodyPr>
          <a:lstStyle/>
          <a:p>
            <a:pPr algn="ctr"/>
            <a:r>
              <a:rPr lang="en-US" altLang="ja-JP" sz="1200" b="1" dirty="0" smtClean="0">
                <a:solidFill>
                  <a:srgbClr val="3366FF"/>
                </a:solidFill>
                <a:latin typeface="Helvetica"/>
                <a:cs typeface="Helvetica"/>
              </a:rPr>
              <a:t>P3 (Female)</a:t>
            </a:r>
            <a:endParaRPr kumimoji="1" lang="en-US" altLang="ja-JP" sz="1200" b="1" dirty="0" smtClean="0">
              <a:solidFill>
                <a:srgbClr val="3366FF"/>
              </a:solidFill>
              <a:latin typeface="Helvetica"/>
              <a:cs typeface="Helvetica"/>
            </a:endParaRPr>
          </a:p>
          <a:p>
            <a:pPr algn="ctr"/>
            <a:r>
              <a:rPr kumimoji="1" lang="en-US" altLang="ja-JP" sz="1200" b="1" dirty="0" smtClean="0">
                <a:solidFill>
                  <a:srgbClr val="FF0000"/>
                </a:solidFill>
                <a:latin typeface="Helvetica"/>
                <a:cs typeface="Helvetica"/>
              </a:rPr>
              <a:t>P4 (Male)</a:t>
            </a:r>
          </a:p>
          <a:p>
            <a:pPr algn="ctr"/>
            <a:r>
              <a:rPr lang="en-US" altLang="en-US" sz="1200" b="1" dirty="0">
                <a:solidFill>
                  <a:srgbClr val="008000"/>
                </a:solidFill>
                <a:latin typeface="Helvetica"/>
                <a:cs typeface="Helvetica"/>
              </a:rPr>
              <a:t>Male bulk</a:t>
            </a:r>
            <a:br>
              <a:rPr lang="en-US" altLang="en-US" sz="1200" b="1" dirty="0">
                <a:solidFill>
                  <a:srgbClr val="008000"/>
                </a:solidFill>
                <a:latin typeface="Helvetica"/>
                <a:cs typeface="Helvetica"/>
              </a:rPr>
            </a:br>
            <a:r>
              <a:rPr lang="en-US" altLang="en-US" sz="1200" b="1" dirty="0">
                <a:solidFill>
                  <a:srgbClr val="FFBF4E"/>
                </a:solidFill>
                <a:latin typeface="Helvetica"/>
                <a:cs typeface="Helvetica"/>
              </a:rPr>
              <a:t>Female </a:t>
            </a:r>
            <a:r>
              <a:rPr lang="en-US" altLang="en-US" sz="1200" b="1" dirty="0" smtClean="0">
                <a:solidFill>
                  <a:srgbClr val="FFBF4E"/>
                </a:solidFill>
                <a:latin typeface="Helvetica"/>
                <a:cs typeface="Helvetica"/>
              </a:rPr>
              <a:t>bulk</a:t>
            </a:r>
            <a:endParaRPr kumimoji="1" lang="ja-JP" altLang="en-US" sz="1200" b="1" dirty="0">
              <a:solidFill>
                <a:srgbClr val="0080FF"/>
              </a:solidFill>
              <a:latin typeface="Helvetica"/>
              <a:cs typeface="Helvetica"/>
            </a:endParaRPr>
          </a:p>
        </p:txBody>
      </p:sp>
      <p:sp>
        <p:nvSpPr>
          <p:cNvPr id="200" name="テキスト ボックス 199"/>
          <p:cNvSpPr txBox="1"/>
          <p:nvPr/>
        </p:nvSpPr>
        <p:spPr>
          <a:xfrm>
            <a:off x="4706503" y="672915"/>
            <a:ext cx="2068173" cy="261610"/>
          </a:xfrm>
          <a:prstGeom prst="rect">
            <a:avLst/>
          </a:prstGeom>
          <a:noFill/>
        </p:spPr>
        <p:txBody>
          <a:bodyPr wrap="square" rtlCol="0">
            <a:spAutoFit/>
          </a:bodyPr>
          <a:lstStyle/>
          <a:p>
            <a:pPr algn="ctr"/>
            <a:r>
              <a:rPr lang="en-US" altLang="en-US" sz="1100" dirty="0" smtClean="0">
                <a:latin typeface="Helvetica"/>
                <a:cs typeface="Helvetica"/>
              </a:rPr>
              <a:t>Whole genome </a:t>
            </a:r>
            <a:r>
              <a:rPr lang="en-US" altLang="en-US" sz="1100" dirty="0" err="1" smtClean="0">
                <a:latin typeface="Helvetica"/>
                <a:cs typeface="Helvetica"/>
              </a:rPr>
              <a:t>resequencing</a:t>
            </a:r>
            <a:r>
              <a:rPr lang="en-US" altLang="en-US" sz="1100" dirty="0" smtClean="0">
                <a:latin typeface="Helvetica"/>
                <a:cs typeface="Helvetica"/>
              </a:rPr>
              <a:t> </a:t>
            </a:r>
          </a:p>
        </p:txBody>
      </p:sp>
      <p:sp>
        <p:nvSpPr>
          <p:cNvPr id="201" name="角丸四角形 4"/>
          <p:cNvSpPr/>
          <p:nvPr/>
        </p:nvSpPr>
        <p:spPr>
          <a:xfrm>
            <a:off x="4791639" y="934526"/>
            <a:ext cx="1888094" cy="864287"/>
          </a:xfrm>
          <a:prstGeom prst="roundRect">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a:tabLst>
                <a:tab pos="174625" algn="l"/>
              </a:tabLst>
            </a:pPr>
            <a:endParaRPr kumimoji="1" lang="ja-JP" altLang="en-US" sz="1000" dirty="0">
              <a:solidFill>
                <a:srgbClr val="000000"/>
              </a:solidFill>
              <a:latin typeface="Helvetica"/>
              <a:cs typeface="Helvetica"/>
            </a:endParaRPr>
          </a:p>
        </p:txBody>
      </p:sp>
      <p:grpSp>
        <p:nvGrpSpPr>
          <p:cNvPr id="190" name="図形グループ 189"/>
          <p:cNvGrpSpPr/>
          <p:nvPr/>
        </p:nvGrpSpPr>
        <p:grpSpPr>
          <a:xfrm>
            <a:off x="4916335" y="6133586"/>
            <a:ext cx="1845785" cy="1794864"/>
            <a:chOff x="-999811" y="7749068"/>
            <a:chExt cx="1800200" cy="1209607"/>
          </a:xfrm>
        </p:grpSpPr>
        <p:graphicFrame>
          <p:nvGraphicFramePr>
            <p:cNvPr id="192" name="グラフ 191"/>
            <p:cNvGraphicFramePr>
              <a:graphicFrameLocks/>
            </p:cNvGraphicFramePr>
            <p:nvPr>
              <p:extLst>
                <p:ext uri="{D42A27DB-BD31-4B8C-83A1-F6EECF244321}">
                  <p14:modId xmlns:p14="http://schemas.microsoft.com/office/powerpoint/2010/main" val="1566571336"/>
                </p:ext>
              </p:extLst>
            </p:nvPr>
          </p:nvGraphicFramePr>
          <p:xfrm>
            <a:off x="-999811" y="7749068"/>
            <a:ext cx="1800200" cy="120960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02" name="グラフ 201"/>
            <p:cNvGraphicFramePr>
              <a:graphicFrameLocks/>
            </p:cNvGraphicFramePr>
            <p:nvPr>
              <p:extLst>
                <p:ext uri="{D42A27DB-BD31-4B8C-83A1-F6EECF244321}">
                  <p14:modId xmlns:p14="http://schemas.microsoft.com/office/powerpoint/2010/main" val="4058142554"/>
                </p:ext>
              </p:extLst>
            </p:nvPr>
          </p:nvGraphicFramePr>
          <p:xfrm>
            <a:off x="-780723" y="7804612"/>
            <a:ext cx="1472502" cy="1005755"/>
          </p:xfrm>
          <a:graphic>
            <a:graphicData uri="http://schemas.openxmlformats.org/drawingml/2006/chart">
              <c:chart xmlns:c="http://schemas.openxmlformats.org/drawingml/2006/chart" xmlns:r="http://schemas.openxmlformats.org/officeDocument/2006/relationships" r:id="rId8"/>
            </a:graphicData>
          </a:graphic>
        </p:graphicFrame>
      </p:grpSp>
      <p:sp>
        <p:nvSpPr>
          <p:cNvPr id="217" name="テキスト ボックス 199"/>
          <p:cNvSpPr txBox="1"/>
          <p:nvPr/>
        </p:nvSpPr>
        <p:spPr>
          <a:xfrm rot="16200000">
            <a:off x="4540591" y="6753662"/>
            <a:ext cx="1071628" cy="21544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ΔSNP-index</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18" name="テキスト ボックス 201"/>
          <p:cNvSpPr txBox="1"/>
          <p:nvPr/>
        </p:nvSpPr>
        <p:spPr>
          <a:xfrm>
            <a:off x="5311243" y="7594557"/>
            <a:ext cx="1137045" cy="215444"/>
          </a:xfrm>
          <a:prstGeom prst="rect">
            <a:avLst/>
          </a:prstGeom>
          <a:noFill/>
        </p:spPr>
        <p:txBody>
          <a:bodyPr wrap="square" rtlCol="0">
            <a:spAutoFit/>
          </a:bodyPr>
          <a:lstStyle/>
          <a:p>
            <a:pPr algn="ctr"/>
            <a:r>
              <a:rPr kumimoji="1" lang="en-US" altLang="ja-JP" sz="800" b="1" dirty="0" smtClean="0">
                <a:latin typeface="Helvetica"/>
                <a:cs typeface="Helvetica"/>
              </a:rPr>
              <a:t>Chr. position</a:t>
            </a:r>
            <a:endParaRPr kumimoji="1" lang="ja-JP" altLang="en-US" sz="800" b="1" dirty="0">
              <a:latin typeface="Helvetica"/>
              <a:cs typeface="Helvetica"/>
            </a:endParaRPr>
          </a:p>
        </p:txBody>
      </p:sp>
      <p:sp>
        <p:nvSpPr>
          <p:cNvPr id="219" name="右矢印 215"/>
          <p:cNvSpPr/>
          <p:nvPr/>
        </p:nvSpPr>
        <p:spPr>
          <a:xfrm>
            <a:off x="4843006" y="6930588"/>
            <a:ext cx="98451" cy="103636"/>
          </a:xfrm>
          <a:prstGeom prst="rightArrow">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800"/>
          </a:p>
        </p:txBody>
      </p:sp>
      <p:sp>
        <p:nvSpPr>
          <p:cNvPr id="220" name="テキスト ボックス 200"/>
          <p:cNvSpPr txBox="1"/>
          <p:nvPr/>
        </p:nvSpPr>
        <p:spPr>
          <a:xfrm>
            <a:off x="5341010" y="6066122"/>
            <a:ext cx="1296635" cy="215444"/>
          </a:xfrm>
          <a:prstGeom prst="rect">
            <a:avLst/>
          </a:prstGeom>
          <a:noFill/>
        </p:spPr>
        <p:txBody>
          <a:bodyPr wrap="square" rtlCol="0">
            <a:spAutoFit/>
          </a:bodyPr>
          <a:lstStyle/>
          <a:p>
            <a:r>
              <a:rPr lang="en-US" altLang="ja-JP" sz="800" b="1" dirty="0" smtClean="0">
                <a:solidFill>
                  <a:srgbClr val="008000"/>
                </a:solidFill>
                <a:latin typeface="Helvetica"/>
                <a:cs typeface="Helvetica"/>
              </a:rPr>
              <a:t>Male bulk</a:t>
            </a:r>
            <a:r>
              <a:rPr kumimoji="1" lang="en-US" altLang="ja-JP" sz="800" b="1" dirty="0" smtClean="0">
                <a:solidFill>
                  <a:srgbClr val="008000"/>
                </a:solidFill>
                <a:latin typeface="Helvetica"/>
                <a:cs typeface="Helvetica"/>
              </a:rPr>
              <a:t>- </a:t>
            </a:r>
            <a:r>
              <a:rPr lang="en-US" altLang="ja-JP" sz="800" b="1" dirty="0" smtClean="0">
                <a:solidFill>
                  <a:schemeClr val="accent6">
                    <a:lumMod val="75000"/>
                  </a:schemeClr>
                </a:solidFill>
                <a:latin typeface="Helvetica"/>
                <a:cs typeface="Helvetica"/>
              </a:rPr>
              <a:t>Female bulk</a:t>
            </a:r>
            <a:endParaRPr lang="ja-JP" altLang="en-US" sz="800" b="1" dirty="0">
              <a:solidFill>
                <a:schemeClr val="accent6">
                  <a:lumMod val="75000"/>
                </a:schemeClr>
              </a:solidFill>
              <a:latin typeface="Helvetica"/>
              <a:cs typeface="Helvetica"/>
            </a:endParaRPr>
          </a:p>
        </p:txBody>
      </p:sp>
      <p:sp>
        <p:nvSpPr>
          <p:cNvPr id="221" name="テキスト ボックス 201"/>
          <p:cNvSpPr txBox="1"/>
          <p:nvPr/>
        </p:nvSpPr>
        <p:spPr>
          <a:xfrm>
            <a:off x="400441" y="6941654"/>
            <a:ext cx="782338" cy="215444"/>
          </a:xfrm>
          <a:prstGeom prst="rect">
            <a:avLst/>
          </a:prstGeom>
          <a:noFill/>
        </p:spPr>
        <p:txBody>
          <a:bodyPr wrap="square" rtlCol="0">
            <a:spAutoFit/>
          </a:bodyPr>
          <a:lstStyle/>
          <a:p>
            <a:r>
              <a:rPr lang="en-US" altLang="ja-JP" sz="800" b="1" dirty="0" smtClean="0">
                <a:solidFill>
                  <a:schemeClr val="accent6">
                    <a:lumMod val="75000"/>
                  </a:schemeClr>
                </a:solidFill>
                <a:latin typeface="Helvetica"/>
                <a:cs typeface="Helvetica"/>
              </a:rPr>
              <a:t>Female bulk</a:t>
            </a:r>
            <a:endParaRPr kumimoji="1" lang="ja-JP" altLang="en-US" sz="800" b="1" dirty="0">
              <a:solidFill>
                <a:schemeClr val="accent6">
                  <a:lumMod val="75000"/>
                </a:schemeClr>
              </a:solidFill>
              <a:latin typeface="Helvetica"/>
              <a:cs typeface="Helvetica"/>
            </a:endParaRPr>
          </a:p>
        </p:txBody>
      </p:sp>
      <p:sp>
        <p:nvSpPr>
          <p:cNvPr id="222" name="テキスト ボックス 200"/>
          <p:cNvSpPr txBox="1"/>
          <p:nvPr/>
        </p:nvSpPr>
        <p:spPr>
          <a:xfrm>
            <a:off x="410951" y="6022919"/>
            <a:ext cx="888260" cy="215444"/>
          </a:xfrm>
          <a:prstGeom prst="rect">
            <a:avLst/>
          </a:prstGeom>
          <a:noFill/>
        </p:spPr>
        <p:txBody>
          <a:bodyPr wrap="square" rtlCol="0">
            <a:spAutoFit/>
          </a:bodyPr>
          <a:lstStyle/>
          <a:p>
            <a:r>
              <a:rPr lang="en-US" altLang="ja-JP" sz="800" b="1" dirty="0" smtClean="0">
                <a:solidFill>
                  <a:srgbClr val="008000"/>
                </a:solidFill>
                <a:latin typeface="Helvetica"/>
                <a:cs typeface="Helvetica"/>
              </a:rPr>
              <a:t>Male bulk</a:t>
            </a:r>
            <a:endParaRPr kumimoji="1" lang="ja-JP" altLang="en-US" sz="800" b="1" dirty="0">
              <a:solidFill>
                <a:srgbClr val="008000"/>
              </a:solidFill>
              <a:latin typeface="Helvetica"/>
              <a:cs typeface="Helvetica"/>
            </a:endParaRPr>
          </a:p>
        </p:txBody>
      </p:sp>
      <p:sp>
        <p:nvSpPr>
          <p:cNvPr id="223" name="テキスト ボックス 201"/>
          <p:cNvSpPr txBox="1"/>
          <p:nvPr/>
        </p:nvSpPr>
        <p:spPr>
          <a:xfrm>
            <a:off x="1984040" y="7596895"/>
            <a:ext cx="1137045" cy="215444"/>
          </a:xfrm>
          <a:prstGeom prst="rect">
            <a:avLst/>
          </a:prstGeom>
          <a:noFill/>
        </p:spPr>
        <p:txBody>
          <a:bodyPr wrap="square" rtlCol="0">
            <a:spAutoFit/>
          </a:bodyPr>
          <a:lstStyle/>
          <a:p>
            <a:pPr algn="ctr"/>
            <a:r>
              <a:rPr kumimoji="1" lang="en-US" altLang="ja-JP" sz="800" b="1" dirty="0" smtClean="0">
                <a:latin typeface="Helvetica"/>
                <a:cs typeface="Helvetica"/>
              </a:rPr>
              <a:t>Chr. position</a:t>
            </a:r>
            <a:endParaRPr kumimoji="1" lang="ja-JP" altLang="en-US" sz="800" b="1" dirty="0">
              <a:latin typeface="Helvetica"/>
              <a:cs typeface="Helvetica"/>
            </a:endParaRPr>
          </a:p>
        </p:txBody>
      </p:sp>
      <p:sp>
        <p:nvSpPr>
          <p:cNvPr id="224" name="テキスト ボックス 200"/>
          <p:cNvSpPr txBox="1"/>
          <p:nvPr/>
        </p:nvSpPr>
        <p:spPr>
          <a:xfrm>
            <a:off x="1997683" y="6046702"/>
            <a:ext cx="1337942" cy="338554"/>
          </a:xfrm>
          <a:prstGeom prst="rect">
            <a:avLst/>
          </a:prstGeom>
          <a:noFill/>
        </p:spPr>
        <p:txBody>
          <a:bodyPr wrap="square" rtlCol="0">
            <a:spAutoFit/>
          </a:bodyPr>
          <a:lstStyle/>
          <a:p>
            <a:r>
              <a:rPr lang="en-US" altLang="ja-JP" sz="800" b="1" dirty="0" smtClean="0">
                <a:solidFill>
                  <a:srgbClr val="008000"/>
                </a:solidFill>
                <a:latin typeface="Helvetica"/>
                <a:cs typeface="Helvetica"/>
              </a:rPr>
              <a:t>Male bulk</a:t>
            </a:r>
            <a:r>
              <a:rPr kumimoji="1" lang="en-US" altLang="ja-JP" sz="800" b="1" dirty="0" smtClean="0">
                <a:solidFill>
                  <a:srgbClr val="008000"/>
                </a:solidFill>
                <a:latin typeface="Helvetica"/>
                <a:cs typeface="Helvetica"/>
              </a:rPr>
              <a:t>- </a:t>
            </a:r>
            <a:r>
              <a:rPr lang="en-US" altLang="ja-JP" sz="800" b="1" dirty="0" smtClean="0">
                <a:solidFill>
                  <a:schemeClr val="accent6">
                    <a:lumMod val="75000"/>
                  </a:schemeClr>
                </a:solidFill>
                <a:latin typeface="Helvetica"/>
                <a:cs typeface="Helvetica"/>
              </a:rPr>
              <a:t>Female bulk</a:t>
            </a:r>
            <a:endParaRPr lang="ja-JP" altLang="en-US" sz="800" b="1" dirty="0">
              <a:solidFill>
                <a:schemeClr val="accent6">
                  <a:lumMod val="75000"/>
                </a:schemeClr>
              </a:solidFill>
              <a:latin typeface="Helvetica"/>
              <a:cs typeface="Helvetica"/>
            </a:endParaRPr>
          </a:p>
          <a:p>
            <a:endParaRPr kumimoji="1" lang="ja-JP" altLang="en-US" sz="800" b="1" dirty="0">
              <a:solidFill>
                <a:srgbClr val="008000"/>
              </a:solidFill>
              <a:latin typeface="Helvetica"/>
              <a:cs typeface="Helvetica"/>
            </a:endParaRPr>
          </a:p>
        </p:txBody>
      </p:sp>
      <p:sp>
        <p:nvSpPr>
          <p:cNvPr id="227" name="テキスト ボックス 201"/>
          <p:cNvSpPr txBox="1"/>
          <p:nvPr/>
        </p:nvSpPr>
        <p:spPr>
          <a:xfrm>
            <a:off x="414346" y="7598714"/>
            <a:ext cx="1137045" cy="215444"/>
          </a:xfrm>
          <a:prstGeom prst="rect">
            <a:avLst/>
          </a:prstGeom>
          <a:noFill/>
        </p:spPr>
        <p:txBody>
          <a:bodyPr wrap="square" rtlCol="0">
            <a:spAutoFit/>
          </a:bodyPr>
          <a:lstStyle/>
          <a:p>
            <a:pPr algn="ctr"/>
            <a:r>
              <a:rPr kumimoji="1" lang="en-US" altLang="ja-JP" sz="800" b="1" dirty="0" smtClean="0">
                <a:latin typeface="Helvetica"/>
                <a:cs typeface="Helvetica"/>
              </a:rPr>
              <a:t>Chr. position</a:t>
            </a:r>
            <a:endParaRPr kumimoji="1" lang="ja-JP" altLang="en-US" sz="800" b="1" dirty="0">
              <a:latin typeface="Helvetica"/>
              <a:cs typeface="Helvetica"/>
            </a:endParaRPr>
          </a:p>
        </p:txBody>
      </p:sp>
      <p:sp>
        <p:nvSpPr>
          <p:cNvPr id="236" name="テキスト ボックス 199"/>
          <p:cNvSpPr txBox="1"/>
          <p:nvPr/>
        </p:nvSpPr>
        <p:spPr>
          <a:xfrm rot="16200000">
            <a:off x="4334793" y="6791201"/>
            <a:ext cx="1707983" cy="215444"/>
          </a:xfrm>
          <a:prstGeom prst="rect">
            <a:avLst/>
          </a:prstGeom>
          <a:noFill/>
        </p:spPr>
        <p:txBody>
          <a:bodyPr wrap="square" lIns="0" rIns="0" rtlCol="0">
            <a:spAutoFit/>
          </a:bodyPr>
          <a:lstStyle/>
          <a:p>
            <a:pPr marL="0" marR="0" lvl="0" indent="0" defTabSz="914400" eaLnBrk="1" fontAlgn="auto" latinLnBrk="0" hangingPunct="1">
              <a:lnSpc>
                <a:spcPct val="100000"/>
              </a:lnSpc>
              <a:spcBef>
                <a:spcPts val="0"/>
              </a:spcBef>
              <a:spcAft>
                <a:spcPts val="0"/>
              </a:spcAft>
              <a:buClrTx/>
              <a:buSzTx/>
              <a:buFontTx/>
              <a:buNone/>
              <a:tabLst>
                <a:tab pos="142875" algn="ctr"/>
                <a:tab pos="808038" algn="ctr"/>
                <a:tab pos="1477963" algn="ctr"/>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	-0.5	0	0.5</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grpSp>
        <p:nvGrpSpPr>
          <p:cNvPr id="243" name="図形グループ 242"/>
          <p:cNvGrpSpPr/>
          <p:nvPr/>
        </p:nvGrpSpPr>
        <p:grpSpPr>
          <a:xfrm>
            <a:off x="3419885" y="6029046"/>
            <a:ext cx="1644674" cy="1035646"/>
            <a:chOff x="116632" y="6300192"/>
            <a:chExt cx="1800200" cy="1035646"/>
          </a:xfrm>
        </p:grpSpPr>
        <p:graphicFrame>
          <p:nvGraphicFramePr>
            <p:cNvPr id="250" name="グラフ 249"/>
            <p:cNvGraphicFramePr>
              <a:graphicFrameLocks/>
            </p:cNvGraphicFramePr>
            <p:nvPr>
              <p:extLst>
                <p:ext uri="{D42A27DB-BD31-4B8C-83A1-F6EECF244321}">
                  <p14:modId xmlns:p14="http://schemas.microsoft.com/office/powerpoint/2010/main" val="884156993"/>
                </p:ext>
              </p:extLst>
            </p:nvPr>
          </p:nvGraphicFramePr>
          <p:xfrm>
            <a:off x="116632" y="6300192"/>
            <a:ext cx="1800200" cy="1035646"/>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256" name="グラフ 255"/>
            <p:cNvGraphicFramePr>
              <a:graphicFrameLocks/>
            </p:cNvGraphicFramePr>
            <p:nvPr>
              <p:extLst>
                <p:ext uri="{D42A27DB-BD31-4B8C-83A1-F6EECF244321}">
                  <p14:modId xmlns:p14="http://schemas.microsoft.com/office/powerpoint/2010/main" val="3835332502"/>
                </p:ext>
              </p:extLst>
            </p:nvPr>
          </p:nvGraphicFramePr>
          <p:xfrm>
            <a:off x="320999" y="6336653"/>
            <a:ext cx="1512168" cy="885657"/>
          </p:xfrm>
          <a:graphic>
            <a:graphicData uri="http://schemas.openxmlformats.org/drawingml/2006/chart">
              <c:chart xmlns:c="http://schemas.openxmlformats.org/drawingml/2006/chart" xmlns:r="http://schemas.openxmlformats.org/officeDocument/2006/relationships" r:id="rId10"/>
            </a:graphicData>
          </a:graphic>
        </p:graphicFrame>
      </p:grpSp>
      <p:grpSp>
        <p:nvGrpSpPr>
          <p:cNvPr id="261" name="図形グループ 260"/>
          <p:cNvGrpSpPr/>
          <p:nvPr/>
        </p:nvGrpSpPr>
        <p:grpSpPr>
          <a:xfrm>
            <a:off x="3436496" y="6911197"/>
            <a:ext cx="1633831" cy="1035646"/>
            <a:chOff x="116632" y="6300192"/>
            <a:chExt cx="1800200" cy="1035646"/>
          </a:xfrm>
        </p:grpSpPr>
        <p:graphicFrame>
          <p:nvGraphicFramePr>
            <p:cNvPr id="266" name="グラフ 265"/>
            <p:cNvGraphicFramePr>
              <a:graphicFrameLocks/>
            </p:cNvGraphicFramePr>
            <p:nvPr>
              <p:extLst>
                <p:ext uri="{D42A27DB-BD31-4B8C-83A1-F6EECF244321}">
                  <p14:modId xmlns:p14="http://schemas.microsoft.com/office/powerpoint/2010/main" val="579339922"/>
                </p:ext>
              </p:extLst>
            </p:nvPr>
          </p:nvGraphicFramePr>
          <p:xfrm>
            <a:off x="116632" y="6300192"/>
            <a:ext cx="1800200" cy="1035646"/>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267" name="グラフ 266"/>
            <p:cNvGraphicFramePr>
              <a:graphicFrameLocks/>
            </p:cNvGraphicFramePr>
            <p:nvPr>
              <p:extLst>
                <p:ext uri="{D42A27DB-BD31-4B8C-83A1-F6EECF244321}">
                  <p14:modId xmlns:p14="http://schemas.microsoft.com/office/powerpoint/2010/main" val="2908801874"/>
                </p:ext>
              </p:extLst>
            </p:nvPr>
          </p:nvGraphicFramePr>
          <p:xfrm>
            <a:off x="355290" y="6309670"/>
            <a:ext cx="1475336" cy="864096"/>
          </p:xfrm>
          <a:graphic>
            <a:graphicData uri="http://schemas.openxmlformats.org/drawingml/2006/chart">
              <c:chart xmlns:c="http://schemas.openxmlformats.org/drawingml/2006/chart" xmlns:r="http://schemas.openxmlformats.org/officeDocument/2006/relationships" r:id="rId12"/>
            </a:graphicData>
          </a:graphic>
        </p:graphicFrame>
      </p:grpSp>
      <p:sp>
        <p:nvSpPr>
          <p:cNvPr id="269" name="テキスト ボックス 202"/>
          <p:cNvSpPr txBox="1"/>
          <p:nvPr/>
        </p:nvSpPr>
        <p:spPr>
          <a:xfrm rot="16200000">
            <a:off x="3208647" y="6336343"/>
            <a:ext cx="686642" cy="21544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SNP-index</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70" name="テキスト ボックス 199"/>
          <p:cNvSpPr txBox="1"/>
          <p:nvPr/>
        </p:nvSpPr>
        <p:spPr>
          <a:xfrm rot="16200000">
            <a:off x="3183571" y="7233024"/>
            <a:ext cx="726879" cy="21544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SNP-index</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72" name="テキスト ボックス 201"/>
          <p:cNvSpPr txBox="1"/>
          <p:nvPr/>
        </p:nvSpPr>
        <p:spPr>
          <a:xfrm>
            <a:off x="3819371" y="6757133"/>
            <a:ext cx="1137045" cy="215444"/>
          </a:xfrm>
          <a:prstGeom prst="rect">
            <a:avLst/>
          </a:prstGeom>
          <a:noFill/>
        </p:spPr>
        <p:txBody>
          <a:bodyPr wrap="square" rtlCol="0">
            <a:spAutoFit/>
          </a:bodyPr>
          <a:lstStyle/>
          <a:p>
            <a:pPr algn="ctr"/>
            <a:r>
              <a:rPr kumimoji="1" lang="en-US" altLang="ja-JP" sz="800" b="1" dirty="0" smtClean="0">
                <a:latin typeface="Helvetica"/>
                <a:cs typeface="Helvetica"/>
              </a:rPr>
              <a:t>Chr. position</a:t>
            </a:r>
            <a:endParaRPr kumimoji="1" lang="ja-JP" altLang="en-US" sz="800" b="1" dirty="0">
              <a:latin typeface="Helvetica"/>
              <a:cs typeface="Helvetica"/>
            </a:endParaRPr>
          </a:p>
        </p:txBody>
      </p:sp>
      <p:sp>
        <p:nvSpPr>
          <p:cNvPr id="273" name="テキスト ボックス 201"/>
          <p:cNvSpPr txBox="1"/>
          <p:nvPr/>
        </p:nvSpPr>
        <p:spPr>
          <a:xfrm>
            <a:off x="3803709" y="7603295"/>
            <a:ext cx="1137045" cy="215444"/>
          </a:xfrm>
          <a:prstGeom prst="rect">
            <a:avLst/>
          </a:prstGeom>
          <a:noFill/>
        </p:spPr>
        <p:txBody>
          <a:bodyPr wrap="square" rtlCol="0">
            <a:spAutoFit/>
          </a:bodyPr>
          <a:lstStyle/>
          <a:p>
            <a:pPr algn="ctr"/>
            <a:r>
              <a:rPr kumimoji="1" lang="en-US" altLang="ja-JP" sz="800" b="1" dirty="0" smtClean="0">
                <a:latin typeface="Helvetica"/>
                <a:cs typeface="Helvetica"/>
              </a:rPr>
              <a:t>Chr. position</a:t>
            </a:r>
            <a:endParaRPr kumimoji="1" lang="ja-JP" altLang="en-US" sz="800" b="1" dirty="0">
              <a:latin typeface="Helvetica"/>
              <a:cs typeface="Helvetica"/>
            </a:endParaRPr>
          </a:p>
        </p:txBody>
      </p:sp>
      <p:sp>
        <p:nvSpPr>
          <p:cNvPr id="274" name="テキスト ボックス 199"/>
          <p:cNvSpPr txBox="1"/>
          <p:nvPr/>
        </p:nvSpPr>
        <p:spPr>
          <a:xfrm>
            <a:off x="3541032" y="6093813"/>
            <a:ext cx="255717"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0.5</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75" name="テキスト ボックス 199"/>
          <p:cNvSpPr txBox="1"/>
          <p:nvPr/>
        </p:nvSpPr>
        <p:spPr>
          <a:xfrm>
            <a:off x="3538081" y="6661905"/>
            <a:ext cx="258666"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76" name="テキスト ボックス 199"/>
          <p:cNvSpPr txBox="1"/>
          <p:nvPr/>
        </p:nvSpPr>
        <p:spPr>
          <a:xfrm>
            <a:off x="3542513" y="6351835"/>
            <a:ext cx="255717"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0.25</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77" name="テキスト ボックス 199"/>
          <p:cNvSpPr txBox="1"/>
          <p:nvPr/>
        </p:nvSpPr>
        <p:spPr>
          <a:xfrm>
            <a:off x="3531094" y="6925974"/>
            <a:ext cx="255717"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0.5</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78" name="テキスト ボックス 199"/>
          <p:cNvSpPr txBox="1"/>
          <p:nvPr/>
        </p:nvSpPr>
        <p:spPr>
          <a:xfrm>
            <a:off x="3528143" y="7478817"/>
            <a:ext cx="258666"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79" name="テキスト ボックス 199"/>
          <p:cNvSpPr txBox="1"/>
          <p:nvPr/>
        </p:nvSpPr>
        <p:spPr>
          <a:xfrm>
            <a:off x="3532575" y="7197182"/>
            <a:ext cx="255717"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0.25</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80" name="テキスト ボックス 201"/>
          <p:cNvSpPr txBox="1"/>
          <p:nvPr/>
        </p:nvSpPr>
        <p:spPr>
          <a:xfrm>
            <a:off x="3789327" y="6907956"/>
            <a:ext cx="1041972" cy="215444"/>
          </a:xfrm>
          <a:prstGeom prst="rect">
            <a:avLst/>
          </a:prstGeom>
          <a:noFill/>
        </p:spPr>
        <p:txBody>
          <a:bodyPr wrap="square" rtlCol="0">
            <a:spAutoFit/>
          </a:bodyPr>
          <a:lstStyle/>
          <a:p>
            <a:r>
              <a:rPr lang="en-US" altLang="ja-JP" sz="800" b="1" dirty="0" smtClean="0">
                <a:solidFill>
                  <a:schemeClr val="accent6">
                    <a:lumMod val="75000"/>
                  </a:schemeClr>
                </a:solidFill>
                <a:latin typeface="Helvetica"/>
                <a:cs typeface="Helvetica"/>
              </a:rPr>
              <a:t>Female bulk</a:t>
            </a:r>
            <a:endParaRPr kumimoji="1" lang="ja-JP" altLang="en-US" sz="800" b="1" dirty="0">
              <a:solidFill>
                <a:schemeClr val="accent6">
                  <a:lumMod val="75000"/>
                </a:schemeClr>
              </a:solidFill>
              <a:latin typeface="Helvetica"/>
              <a:cs typeface="Helvetica"/>
            </a:endParaRPr>
          </a:p>
        </p:txBody>
      </p:sp>
      <p:sp>
        <p:nvSpPr>
          <p:cNvPr id="281" name="テキスト ボックス 200"/>
          <p:cNvSpPr txBox="1"/>
          <p:nvPr/>
        </p:nvSpPr>
        <p:spPr>
          <a:xfrm>
            <a:off x="3790107" y="5989221"/>
            <a:ext cx="850277" cy="215444"/>
          </a:xfrm>
          <a:prstGeom prst="rect">
            <a:avLst/>
          </a:prstGeom>
          <a:noFill/>
        </p:spPr>
        <p:txBody>
          <a:bodyPr wrap="square" rtlCol="0">
            <a:spAutoFit/>
          </a:bodyPr>
          <a:lstStyle/>
          <a:p>
            <a:r>
              <a:rPr lang="en-US" altLang="ja-JP" sz="800" b="1" dirty="0" smtClean="0">
                <a:solidFill>
                  <a:srgbClr val="008000"/>
                </a:solidFill>
                <a:latin typeface="Helvetica"/>
                <a:cs typeface="Helvetica"/>
              </a:rPr>
              <a:t>Male bulk</a:t>
            </a:r>
            <a:endParaRPr kumimoji="1" lang="ja-JP" altLang="en-US" sz="800" b="1" dirty="0">
              <a:solidFill>
                <a:srgbClr val="008000"/>
              </a:solidFill>
              <a:latin typeface="Helvetica"/>
              <a:cs typeface="Helvetica"/>
            </a:endParaRPr>
          </a:p>
        </p:txBody>
      </p:sp>
      <p:grpSp>
        <p:nvGrpSpPr>
          <p:cNvPr id="282" name="図形グループ 281"/>
          <p:cNvGrpSpPr>
            <a:grpSpLocks noChangeAspect="1"/>
          </p:cNvGrpSpPr>
          <p:nvPr/>
        </p:nvGrpSpPr>
        <p:grpSpPr>
          <a:xfrm>
            <a:off x="1665940" y="6057341"/>
            <a:ext cx="1730001" cy="1895547"/>
            <a:chOff x="-2547664" y="3639005"/>
            <a:chExt cx="1913017" cy="1313322"/>
          </a:xfrm>
        </p:grpSpPr>
        <p:graphicFrame>
          <p:nvGraphicFramePr>
            <p:cNvPr id="283" name="グラフ 282"/>
            <p:cNvGraphicFramePr>
              <a:graphicFrameLocks/>
            </p:cNvGraphicFramePr>
            <p:nvPr>
              <p:extLst>
                <p:ext uri="{D42A27DB-BD31-4B8C-83A1-F6EECF244321}">
                  <p14:modId xmlns:p14="http://schemas.microsoft.com/office/powerpoint/2010/main" val="3702425542"/>
                </p:ext>
              </p:extLst>
            </p:nvPr>
          </p:nvGraphicFramePr>
          <p:xfrm>
            <a:off x="-2547664" y="3687211"/>
            <a:ext cx="1913017" cy="1265116"/>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285" name="グラフ 284"/>
            <p:cNvGraphicFramePr>
              <a:graphicFrameLocks/>
            </p:cNvGraphicFramePr>
            <p:nvPr>
              <p:extLst>
                <p:ext uri="{D42A27DB-BD31-4B8C-83A1-F6EECF244321}">
                  <p14:modId xmlns:p14="http://schemas.microsoft.com/office/powerpoint/2010/main" val="2134426173"/>
                </p:ext>
              </p:extLst>
            </p:nvPr>
          </p:nvGraphicFramePr>
          <p:xfrm>
            <a:off x="-2355588" y="3639005"/>
            <a:ext cx="1656184" cy="1265117"/>
          </p:xfrm>
          <a:graphic>
            <a:graphicData uri="http://schemas.openxmlformats.org/drawingml/2006/chart">
              <c:chart xmlns:c="http://schemas.openxmlformats.org/drawingml/2006/chart" xmlns:r="http://schemas.openxmlformats.org/officeDocument/2006/relationships" r:id="rId14"/>
            </a:graphicData>
          </a:graphic>
        </p:graphicFrame>
      </p:grpSp>
      <p:grpSp>
        <p:nvGrpSpPr>
          <p:cNvPr id="288" name="図形グループ 287"/>
          <p:cNvGrpSpPr>
            <a:grpSpLocks noChangeAspect="1"/>
          </p:cNvGrpSpPr>
          <p:nvPr/>
        </p:nvGrpSpPr>
        <p:grpSpPr>
          <a:xfrm>
            <a:off x="108332" y="6870086"/>
            <a:ext cx="1622823" cy="1067525"/>
            <a:chOff x="-2547664" y="3613474"/>
            <a:chExt cx="1913017" cy="1338853"/>
          </a:xfrm>
        </p:grpSpPr>
        <p:graphicFrame>
          <p:nvGraphicFramePr>
            <p:cNvPr id="289" name="グラフ 288"/>
            <p:cNvGraphicFramePr>
              <a:graphicFrameLocks/>
            </p:cNvGraphicFramePr>
            <p:nvPr>
              <p:extLst>
                <p:ext uri="{D42A27DB-BD31-4B8C-83A1-F6EECF244321}">
                  <p14:modId xmlns:p14="http://schemas.microsoft.com/office/powerpoint/2010/main" val="977431186"/>
                </p:ext>
              </p:extLst>
            </p:nvPr>
          </p:nvGraphicFramePr>
          <p:xfrm>
            <a:off x="-2547664" y="3687211"/>
            <a:ext cx="1913017" cy="1265116"/>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91" name="グラフ 290"/>
            <p:cNvGraphicFramePr>
              <a:graphicFrameLocks/>
            </p:cNvGraphicFramePr>
            <p:nvPr>
              <p:extLst>
                <p:ext uri="{D42A27DB-BD31-4B8C-83A1-F6EECF244321}">
                  <p14:modId xmlns:p14="http://schemas.microsoft.com/office/powerpoint/2010/main" val="921285831"/>
                </p:ext>
              </p:extLst>
            </p:nvPr>
          </p:nvGraphicFramePr>
          <p:xfrm>
            <a:off x="-2355564" y="3613474"/>
            <a:ext cx="1656184" cy="1265117"/>
          </p:xfrm>
          <a:graphic>
            <a:graphicData uri="http://schemas.openxmlformats.org/drawingml/2006/chart">
              <c:chart xmlns:c="http://schemas.openxmlformats.org/drawingml/2006/chart" xmlns:r="http://schemas.openxmlformats.org/officeDocument/2006/relationships" r:id="rId16"/>
            </a:graphicData>
          </a:graphic>
        </p:graphicFrame>
      </p:grpSp>
      <p:grpSp>
        <p:nvGrpSpPr>
          <p:cNvPr id="292" name="図形グループ 291"/>
          <p:cNvGrpSpPr>
            <a:grpSpLocks noChangeAspect="1"/>
          </p:cNvGrpSpPr>
          <p:nvPr/>
        </p:nvGrpSpPr>
        <p:grpSpPr>
          <a:xfrm>
            <a:off x="92834" y="6057341"/>
            <a:ext cx="1622823" cy="1099758"/>
            <a:chOff x="-2547664" y="3616926"/>
            <a:chExt cx="1913017" cy="1335401"/>
          </a:xfrm>
        </p:grpSpPr>
        <p:graphicFrame>
          <p:nvGraphicFramePr>
            <p:cNvPr id="293" name="グラフ 292"/>
            <p:cNvGraphicFramePr>
              <a:graphicFrameLocks/>
            </p:cNvGraphicFramePr>
            <p:nvPr>
              <p:extLst>
                <p:ext uri="{D42A27DB-BD31-4B8C-83A1-F6EECF244321}">
                  <p14:modId xmlns:p14="http://schemas.microsoft.com/office/powerpoint/2010/main" val="1767231054"/>
                </p:ext>
              </p:extLst>
            </p:nvPr>
          </p:nvGraphicFramePr>
          <p:xfrm>
            <a:off x="-2547664" y="3687211"/>
            <a:ext cx="1913017" cy="1265116"/>
          </p:xfrm>
          <a:graphic>
            <a:graphicData uri="http://schemas.openxmlformats.org/drawingml/2006/chart">
              <c:chart xmlns:c="http://schemas.openxmlformats.org/drawingml/2006/chart" xmlns:r="http://schemas.openxmlformats.org/officeDocument/2006/relationships" r:id="rId17"/>
            </a:graphicData>
          </a:graphic>
        </p:graphicFrame>
        <p:graphicFrame>
          <p:nvGraphicFramePr>
            <p:cNvPr id="294" name="グラフ 293"/>
            <p:cNvGraphicFramePr>
              <a:graphicFrameLocks/>
            </p:cNvGraphicFramePr>
            <p:nvPr>
              <p:extLst>
                <p:ext uri="{D42A27DB-BD31-4B8C-83A1-F6EECF244321}">
                  <p14:modId xmlns:p14="http://schemas.microsoft.com/office/powerpoint/2010/main" val="1370089021"/>
                </p:ext>
              </p:extLst>
            </p:nvPr>
          </p:nvGraphicFramePr>
          <p:xfrm>
            <a:off x="-2341922" y="3616926"/>
            <a:ext cx="1656184" cy="1265117"/>
          </p:xfrm>
          <a:graphic>
            <a:graphicData uri="http://schemas.openxmlformats.org/drawingml/2006/chart">
              <c:chart xmlns:c="http://schemas.openxmlformats.org/drawingml/2006/chart" xmlns:r="http://schemas.openxmlformats.org/officeDocument/2006/relationships" r:id="rId18"/>
            </a:graphicData>
          </a:graphic>
        </p:graphicFrame>
      </p:grpSp>
      <p:sp>
        <p:nvSpPr>
          <p:cNvPr id="295" name="テキスト ボックス 202"/>
          <p:cNvSpPr txBox="1"/>
          <p:nvPr/>
        </p:nvSpPr>
        <p:spPr>
          <a:xfrm rot="16200000">
            <a:off x="-178131" y="6387690"/>
            <a:ext cx="686642" cy="21544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SNP-index</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96" name="テキスト ボックス 199"/>
          <p:cNvSpPr txBox="1"/>
          <p:nvPr/>
        </p:nvSpPr>
        <p:spPr>
          <a:xfrm rot="16200000">
            <a:off x="-203207" y="7284371"/>
            <a:ext cx="726879" cy="21544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SNP-index</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97" name="テキスト ボックス 199"/>
          <p:cNvSpPr txBox="1"/>
          <p:nvPr/>
        </p:nvSpPr>
        <p:spPr>
          <a:xfrm>
            <a:off x="154252" y="6145159"/>
            <a:ext cx="255717"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0.5</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98" name="テキスト ボックス 199"/>
          <p:cNvSpPr txBox="1"/>
          <p:nvPr/>
        </p:nvSpPr>
        <p:spPr>
          <a:xfrm>
            <a:off x="151303" y="6713251"/>
            <a:ext cx="258666"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99" name="テキスト ボックス 199"/>
          <p:cNvSpPr txBox="1"/>
          <p:nvPr/>
        </p:nvSpPr>
        <p:spPr>
          <a:xfrm>
            <a:off x="155735" y="6403182"/>
            <a:ext cx="255717"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0.25</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300" name="テキスト ボックス 199"/>
          <p:cNvSpPr txBox="1"/>
          <p:nvPr/>
        </p:nvSpPr>
        <p:spPr>
          <a:xfrm>
            <a:off x="144314" y="6977321"/>
            <a:ext cx="255717"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0.5</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301" name="テキスト ボックス 199"/>
          <p:cNvSpPr txBox="1"/>
          <p:nvPr/>
        </p:nvSpPr>
        <p:spPr>
          <a:xfrm>
            <a:off x="141365" y="7530164"/>
            <a:ext cx="258666"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302" name="テキスト ボックス 199"/>
          <p:cNvSpPr txBox="1"/>
          <p:nvPr/>
        </p:nvSpPr>
        <p:spPr>
          <a:xfrm>
            <a:off x="145797" y="7248530"/>
            <a:ext cx="255717"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0.25</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303" name="テキスト ボックス 199"/>
          <p:cNvSpPr txBox="1"/>
          <p:nvPr/>
        </p:nvSpPr>
        <p:spPr>
          <a:xfrm rot="16200000">
            <a:off x="1066125" y="6856477"/>
            <a:ext cx="1369713" cy="21544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ΔSNP-index</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304" name="右矢印 215"/>
          <p:cNvSpPr/>
          <p:nvPr/>
        </p:nvSpPr>
        <p:spPr>
          <a:xfrm>
            <a:off x="1514534" y="6994959"/>
            <a:ext cx="98451" cy="103636"/>
          </a:xfrm>
          <a:prstGeom prst="rightArrow">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800"/>
          </a:p>
        </p:txBody>
      </p:sp>
      <p:sp>
        <p:nvSpPr>
          <p:cNvPr id="305" name="テキスト ボックス 199"/>
          <p:cNvSpPr txBox="1"/>
          <p:nvPr/>
        </p:nvSpPr>
        <p:spPr>
          <a:xfrm rot="16200000">
            <a:off x="1041007" y="6831301"/>
            <a:ext cx="1707983" cy="215444"/>
          </a:xfrm>
          <a:prstGeom prst="rect">
            <a:avLst/>
          </a:prstGeom>
          <a:noFill/>
        </p:spPr>
        <p:txBody>
          <a:bodyPr wrap="square" lIns="0" rIns="0" rtlCol="0">
            <a:spAutoFit/>
          </a:bodyPr>
          <a:lstStyle/>
          <a:p>
            <a:pPr marL="0" marR="0" lvl="0" indent="0" defTabSz="914400" eaLnBrk="1" fontAlgn="auto" latinLnBrk="0" hangingPunct="1">
              <a:lnSpc>
                <a:spcPct val="100000"/>
              </a:lnSpc>
              <a:spcBef>
                <a:spcPts val="0"/>
              </a:spcBef>
              <a:spcAft>
                <a:spcPts val="0"/>
              </a:spcAft>
              <a:buClrTx/>
              <a:buSzTx/>
              <a:buFontTx/>
              <a:buNone/>
              <a:tabLst>
                <a:tab pos="142875" algn="ctr"/>
                <a:tab pos="808038" algn="ctr"/>
                <a:tab pos="1477963" algn="ctr"/>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	-0.5	0	0.5</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306" name="正方形/長方形 305"/>
          <p:cNvSpPr/>
          <p:nvPr/>
        </p:nvSpPr>
        <p:spPr>
          <a:xfrm>
            <a:off x="3431225" y="5889229"/>
            <a:ext cx="3177065" cy="1950784"/>
          </a:xfrm>
          <a:prstGeom prst="rect">
            <a:avLst/>
          </a:prstGeom>
          <a:solidFill>
            <a:srgbClr val="FF0000">
              <a:alpha val="10000"/>
            </a:srgbClr>
          </a:solidFill>
          <a:ln>
            <a:noFill/>
          </a:ln>
          <a:effectLst>
            <a:softEdge rad="1905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07" name="正方形/長方形 306"/>
          <p:cNvSpPr/>
          <p:nvPr/>
        </p:nvSpPr>
        <p:spPr>
          <a:xfrm>
            <a:off x="96023" y="5918787"/>
            <a:ext cx="3135404" cy="1950784"/>
          </a:xfrm>
          <a:prstGeom prst="rect">
            <a:avLst/>
          </a:prstGeom>
          <a:solidFill>
            <a:srgbClr val="0080FF">
              <a:alpha val="10000"/>
            </a:srgbClr>
          </a:solidFill>
          <a:ln>
            <a:noFill/>
          </a:ln>
          <a:effectLst>
            <a:softEdge rad="1905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2" name="角丸四角形 4"/>
          <p:cNvSpPr/>
          <p:nvPr/>
        </p:nvSpPr>
        <p:spPr>
          <a:xfrm>
            <a:off x="3538551" y="7855840"/>
            <a:ext cx="2948160" cy="215594"/>
          </a:xfrm>
          <a:prstGeom prst="roundRect">
            <a:avLst>
              <a:gd name="adj" fmla="val 12902"/>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tabLst>
                <a:tab pos="174625" algn="l"/>
              </a:tabLst>
            </a:pPr>
            <a:r>
              <a:rPr lang="en-US" altLang="ja-JP" sz="1100" b="1" dirty="0" smtClean="0">
                <a:solidFill>
                  <a:srgbClr val="000000"/>
                </a:solidFill>
                <a:latin typeface="Helvetica"/>
                <a:cs typeface="Helvetica"/>
              </a:rPr>
              <a:t>Figure</a:t>
            </a:r>
            <a:r>
              <a:rPr lang="ja-JP" altLang="en-US" sz="1100" b="1" dirty="0" smtClean="0">
                <a:solidFill>
                  <a:srgbClr val="000000"/>
                </a:solidFill>
                <a:latin typeface="Helvetica"/>
                <a:cs typeface="Helvetica"/>
              </a:rPr>
              <a:t> </a:t>
            </a:r>
            <a:r>
              <a:rPr lang="en-US" altLang="ja-JP" sz="1100" b="1" dirty="0" smtClean="0">
                <a:solidFill>
                  <a:srgbClr val="000000"/>
                </a:solidFill>
                <a:latin typeface="Helvetica"/>
                <a:cs typeface="Helvetica"/>
              </a:rPr>
              <a:t>S18.(d), (e), (f)</a:t>
            </a:r>
            <a:endParaRPr kumimoji="1" lang="ja-JP" altLang="en-US" sz="1100" b="1" dirty="0">
              <a:solidFill>
                <a:srgbClr val="000000"/>
              </a:solidFill>
              <a:latin typeface="Helvetica"/>
              <a:cs typeface="Helvetica"/>
            </a:endParaRPr>
          </a:p>
        </p:txBody>
      </p:sp>
      <p:sp>
        <p:nvSpPr>
          <p:cNvPr id="180" name="角丸四角形 4"/>
          <p:cNvSpPr/>
          <p:nvPr/>
        </p:nvSpPr>
        <p:spPr>
          <a:xfrm>
            <a:off x="172285" y="7851556"/>
            <a:ext cx="2934665" cy="220777"/>
          </a:xfrm>
          <a:prstGeom prst="roundRect">
            <a:avLst>
              <a:gd name="adj" fmla="val 12902"/>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tabLst>
                <a:tab pos="174625" algn="l"/>
              </a:tabLst>
            </a:pPr>
            <a:r>
              <a:rPr lang="en-US" altLang="ja-JP" sz="1100" b="1" dirty="0" smtClean="0">
                <a:solidFill>
                  <a:srgbClr val="000000"/>
                </a:solidFill>
                <a:latin typeface="Helvetica"/>
                <a:cs typeface="Helvetica"/>
              </a:rPr>
              <a:t>Figure</a:t>
            </a:r>
            <a:r>
              <a:rPr lang="ja-JP" altLang="en-US" sz="1100" b="1" dirty="0" smtClean="0">
                <a:solidFill>
                  <a:srgbClr val="000000"/>
                </a:solidFill>
                <a:latin typeface="Helvetica"/>
                <a:cs typeface="Helvetica"/>
              </a:rPr>
              <a:t> </a:t>
            </a:r>
            <a:r>
              <a:rPr lang="en-US" altLang="ja-JP" sz="1100" b="1" dirty="0" smtClean="0">
                <a:solidFill>
                  <a:srgbClr val="000000"/>
                </a:solidFill>
                <a:latin typeface="Helvetica"/>
                <a:cs typeface="Helvetica"/>
              </a:rPr>
              <a:t>S18</a:t>
            </a:r>
            <a:r>
              <a:rPr lang="ja-JP" altLang="en-US" sz="1100" b="1" dirty="0" smtClean="0">
                <a:solidFill>
                  <a:srgbClr val="000000"/>
                </a:solidFill>
                <a:latin typeface="Helvetica"/>
                <a:cs typeface="Helvetica"/>
              </a:rPr>
              <a:t> </a:t>
            </a:r>
            <a:r>
              <a:rPr lang="en-US" altLang="ja-JP" sz="1100" b="1" dirty="0" smtClean="0">
                <a:solidFill>
                  <a:srgbClr val="000000"/>
                </a:solidFill>
                <a:latin typeface="Helvetica"/>
                <a:cs typeface="Helvetica"/>
              </a:rPr>
              <a:t>(a),</a:t>
            </a:r>
            <a:r>
              <a:rPr lang="ja-JP" altLang="en-US" sz="1100" b="1" dirty="0" smtClean="0">
                <a:solidFill>
                  <a:srgbClr val="000000"/>
                </a:solidFill>
                <a:latin typeface="Helvetica"/>
                <a:cs typeface="Helvetica"/>
              </a:rPr>
              <a:t> </a:t>
            </a:r>
            <a:r>
              <a:rPr lang="en-US" altLang="ja-JP" sz="1100" b="1" dirty="0" smtClean="0">
                <a:solidFill>
                  <a:srgbClr val="000000"/>
                </a:solidFill>
                <a:latin typeface="Helvetica"/>
                <a:cs typeface="Helvetica"/>
              </a:rPr>
              <a:t>(b),</a:t>
            </a:r>
            <a:r>
              <a:rPr lang="ja-JP" altLang="en-US" sz="1100" b="1" dirty="0" smtClean="0">
                <a:solidFill>
                  <a:srgbClr val="000000"/>
                </a:solidFill>
                <a:latin typeface="Helvetica"/>
                <a:cs typeface="Helvetica"/>
              </a:rPr>
              <a:t> </a:t>
            </a:r>
            <a:r>
              <a:rPr lang="en-US" altLang="ja-JP" sz="1100" b="1" dirty="0" smtClean="0">
                <a:solidFill>
                  <a:srgbClr val="000000"/>
                </a:solidFill>
                <a:latin typeface="Helvetica"/>
                <a:cs typeface="Helvetica"/>
              </a:rPr>
              <a:t>(c)</a:t>
            </a:r>
            <a:endParaRPr kumimoji="1" lang="ja-JP" altLang="en-US" sz="1100" b="1" dirty="0">
              <a:solidFill>
                <a:srgbClr val="000000"/>
              </a:solidFill>
              <a:latin typeface="Helvetica"/>
              <a:cs typeface="Helvetica"/>
            </a:endParaRPr>
          </a:p>
        </p:txBody>
      </p:sp>
      <p:sp>
        <p:nvSpPr>
          <p:cNvPr id="204" name="正方形/長方形 77"/>
          <p:cNvSpPr/>
          <p:nvPr/>
        </p:nvSpPr>
        <p:spPr>
          <a:xfrm>
            <a:off x="70823" y="8882316"/>
            <a:ext cx="1870224" cy="276999"/>
          </a:xfrm>
          <a:prstGeom prst="rect">
            <a:avLst/>
          </a:prstGeom>
          <a:ln>
            <a:noFill/>
          </a:ln>
        </p:spPr>
        <p:txBody>
          <a:bodyPr wrap="none">
            <a:spAutoFit/>
          </a:bodyPr>
          <a:lstStyle/>
          <a:p>
            <a:pPr algn="just"/>
            <a:r>
              <a:rPr lang="en-US" altLang="ja-JP" sz="1200" b="1" dirty="0" smtClean="0">
                <a:solidFill>
                  <a:srgbClr val="000000"/>
                </a:solidFill>
                <a:latin typeface="Times New Roman"/>
                <a:cs typeface="Times New Roman"/>
              </a:rPr>
              <a:t>Figure S17. </a:t>
            </a:r>
            <a:r>
              <a:rPr lang="en-US" altLang="ja-JP" sz="1200" dirty="0" smtClean="0">
                <a:solidFill>
                  <a:srgbClr val="000000"/>
                </a:solidFill>
                <a:latin typeface="Times New Roman"/>
                <a:cs typeface="Times New Roman"/>
              </a:rPr>
              <a:t>(Continued…)</a:t>
            </a:r>
            <a:r>
              <a:rPr lang="en-US" altLang="ja-JP" sz="1200" b="1" dirty="0" smtClean="0">
                <a:solidFill>
                  <a:srgbClr val="000000"/>
                </a:solidFill>
                <a:latin typeface="Times New Roman"/>
                <a:cs typeface="Times New Roman"/>
              </a:rPr>
              <a:t> </a:t>
            </a:r>
            <a:endParaRPr lang="en-US" altLang="ja-JP" sz="1200" dirty="0" smtClean="0">
              <a:solidFill>
                <a:srgbClr val="000000"/>
              </a:solidFill>
              <a:latin typeface="Times New Roman"/>
              <a:cs typeface="Times New Roman"/>
            </a:endParaRPr>
          </a:p>
        </p:txBody>
      </p:sp>
      <p:grpSp>
        <p:nvGrpSpPr>
          <p:cNvPr id="5" name="Group 4"/>
          <p:cNvGrpSpPr/>
          <p:nvPr/>
        </p:nvGrpSpPr>
        <p:grpSpPr>
          <a:xfrm>
            <a:off x="821459" y="525744"/>
            <a:ext cx="651515" cy="639266"/>
            <a:chOff x="822087" y="1319615"/>
            <a:chExt cx="651515" cy="639266"/>
          </a:xfrm>
        </p:grpSpPr>
        <p:sp>
          <p:nvSpPr>
            <p:cNvPr id="417" name="フリーフォーム 207"/>
            <p:cNvSpPr/>
            <p:nvPr/>
          </p:nvSpPr>
          <p:spPr>
            <a:xfrm>
              <a:off x="1195082" y="1319615"/>
              <a:ext cx="208572" cy="445843"/>
            </a:xfrm>
            <a:custGeom>
              <a:avLst/>
              <a:gdLst>
                <a:gd name="connsiteX0" fmla="*/ 641350 w 797983"/>
                <a:gd name="connsiteY0" fmla="*/ 0 h 2330450"/>
                <a:gd name="connsiteX1" fmla="*/ 495300 w 797983"/>
                <a:gd name="connsiteY1" fmla="*/ 196850 h 2330450"/>
                <a:gd name="connsiteX2" fmla="*/ 793750 w 797983"/>
                <a:gd name="connsiteY2" fmla="*/ 381000 h 2330450"/>
                <a:gd name="connsiteX3" fmla="*/ 520700 w 797983"/>
                <a:gd name="connsiteY3" fmla="*/ 508000 h 2330450"/>
                <a:gd name="connsiteX4" fmla="*/ 438150 w 797983"/>
                <a:gd name="connsiteY4" fmla="*/ 806450 h 2330450"/>
                <a:gd name="connsiteX5" fmla="*/ 457200 w 797983"/>
                <a:gd name="connsiteY5" fmla="*/ 1263650 h 2330450"/>
                <a:gd name="connsiteX6" fmla="*/ 171450 w 797983"/>
                <a:gd name="connsiteY6" fmla="*/ 1771650 h 2330450"/>
                <a:gd name="connsiteX7" fmla="*/ 82550 w 797983"/>
                <a:gd name="connsiteY7" fmla="*/ 2203450 h 2330450"/>
                <a:gd name="connsiteX8" fmla="*/ 0 w 797983"/>
                <a:gd name="connsiteY8" fmla="*/ 2330450 h 2330450"/>
                <a:gd name="connsiteX9" fmla="*/ 0 w 797983"/>
                <a:gd name="connsiteY9" fmla="*/ 2330450 h 2330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7983" h="2330450">
                  <a:moveTo>
                    <a:pt x="641350" y="0"/>
                  </a:moveTo>
                  <a:cubicBezTo>
                    <a:pt x="555625" y="66675"/>
                    <a:pt x="469900" y="133350"/>
                    <a:pt x="495300" y="196850"/>
                  </a:cubicBezTo>
                  <a:cubicBezTo>
                    <a:pt x="520700" y="260350"/>
                    <a:pt x="789517" y="329142"/>
                    <a:pt x="793750" y="381000"/>
                  </a:cubicBezTo>
                  <a:cubicBezTo>
                    <a:pt x="797983" y="432858"/>
                    <a:pt x="579967" y="437092"/>
                    <a:pt x="520700" y="508000"/>
                  </a:cubicBezTo>
                  <a:cubicBezTo>
                    <a:pt x="461433" y="578908"/>
                    <a:pt x="448733" y="680508"/>
                    <a:pt x="438150" y="806450"/>
                  </a:cubicBezTo>
                  <a:cubicBezTo>
                    <a:pt x="427567" y="932392"/>
                    <a:pt x="501650" y="1102783"/>
                    <a:pt x="457200" y="1263650"/>
                  </a:cubicBezTo>
                  <a:cubicBezTo>
                    <a:pt x="412750" y="1424517"/>
                    <a:pt x="233892" y="1615017"/>
                    <a:pt x="171450" y="1771650"/>
                  </a:cubicBezTo>
                  <a:cubicBezTo>
                    <a:pt x="109008" y="1928283"/>
                    <a:pt x="111125" y="2110317"/>
                    <a:pt x="82550" y="2203450"/>
                  </a:cubicBezTo>
                  <a:cubicBezTo>
                    <a:pt x="53975" y="2296583"/>
                    <a:pt x="0" y="2330450"/>
                    <a:pt x="0" y="2330450"/>
                  </a:cubicBezTo>
                  <a:lnTo>
                    <a:pt x="0" y="2330450"/>
                  </a:lnTo>
                </a:path>
              </a:pathLst>
            </a:custGeom>
            <a:solidFill>
              <a:srgbClr val="FFFFFF"/>
            </a:solidFill>
            <a:ln w="190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18" name="フリーフォーム 208"/>
            <p:cNvSpPr/>
            <p:nvPr/>
          </p:nvSpPr>
          <p:spPr>
            <a:xfrm>
              <a:off x="1010853" y="1402224"/>
              <a:ext cx="273854" cy="200447"/>
            </a:xfrm>
            <a:custGeom>
              <a:avLst/>
              <a:gdLst>
                <a:gd name="connsiteX0" fmla="*/ 0 w 1047750"/>
                <a:gd name="connsiteY0" fmla="*/ 0 h 1047750"/>
                <a:gd name="connsiteX1" fmla="*/ 82550 w 1047750"/>
                <a:gd name="connsiteY1" fmla="*/ 254000 h 1047750"/>
                <a:gd name="connsiteX2" fmla="*/ 336550 w 1047750"/>
                <a:gd name="connsiteY2" fmla="*/ 488950 h 1047750"/>
                <a:gd name="connsiteX3" fmla="*/ 95250 w 1047750"/>
                <a:gd name="connsiteY3" fmla="*/ 730250 h 1047750"/>
                <a:gd name="connsiteX4" fmla="*/ 641350 w 1047750"/>
                <a:gd name="connsiteY4" fmla="*/ 787400 h 1047750"/>
                <a:gd name="connsiteX5" fmla="*/ 1047750 w 1047750"/>
                <a:gd name="connsiteY5" fmla="*/ 1047750 h 1047750"/>
                <a:gd name="connsiteX6" fmla="*/ 1047750 w 1047750"/>
                <a:gd name="connsiteY6" fmla="*/ 104775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0" h="1047750">
                  <a:moveTo>
                    <a:pt x="0" y="0"/>
                  </a:moveTo>
                  <a:cubicBezTo>
                    <a:pt x="13229" y="86254"/>
                    <a:pt x="26458" y="172508"/>
                    <a:pt x="82550" y="254000"/>
                  </a:cubicBezTo>
                  <a:cubicBezTo>
                    <a:pt x="138642" y="335492"/>
                    <a:pt x="334433" y="409575"/>
                    <a:pt x="336550" y="488950"/>
                  </a:cubicBezTo>
                  <a:cubicBezTo>
                    <a:pt x="338667" y="568325"/>
                    <a:pt x="44450" y="680508"/>
                    <a:pt x="95250" y="730250"/>
                  </a:cubicBezTo>
                  <a:cubicBezTo>
                    <a:pt x="146050" y="779992"/>
                    <a:pt x="482600" y="734483"/>
                    <a:pt x="641350" y="787400"/>
                  </a:cubicBezTo>
                  <a:cubicBezTo>
                    <a:pt x="800100" y="840317"/>
                    <a:pt x="1047750" y="1047750"/>
                    <a:pt x="1047750" y="1047750"/>
                  </a:cubicBezTo>
                  <a:lnTo>
                    <a:pt x="1047750" y="1047750"/>
                  </a:lnTo>
                </a:path>
              </a:pathLst>
            </a:custGeom>
            <a:noFill/>
            <a:ln w="190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19" name="フリーフォーム 209"/>
            <p:cNvSpPr/>
            <p:nvPr/>
          </p:nvSpPr>
          <p:spPr>
            <a:xfrm rot="20855718">
              <a:off x="1202826" y="1445552"/>
              <a:ext cx="270776" cy="328005"/>
            </a:xfrm>
            <a:custGeom>
              <a:avLst/>
              <a:gdLst>
                <a:gd name="connsiteX0" fmla="*/ 527050 w 1035968"/>
                <a:gd name="connsiteY0" fmla="*/ 292100 h 1714500"/>
                <a:gd name="connsiteX1" fmla="*/ 368300 w 1035968"/>
                <a:gd name="connsiteY1" fmla="*/ 215900 h 1714500"/>
                <a:gd name="connsiteX2" fmla="*/ 228600 w 1035968"/>
                <a:gd name="connsiteY2" fmla="*/ 88900 h 1714500"/>
                <a:gd name="connsiteX3" fmla="*/ 133350 w 1035968"/>
                <a:gd name="connsiteY3" fmla="*/ 0 h 1714500"/>
                <a:gd name="connsiteX4" fmla="*/ 69850 w 1035968"/>
                <a:gd name="connsiteY4" fmla="*/ 0 h 1714500"/>
                <a:gd name="connsiteX5" fmla="*/ 12700 w 1035968"/>
                <a:gd name="connsiteY5" fmla="*/ 25400 h 1714500"/>
                <a:gd name="connsiteX6" fmla="*/ 0 w 1035968"/>
                <a:gd name="connsiteY6" fmla="*/ 190500 h 1714500"/>
                <a:gd name="connsiteX7" fmla="*/ 38100 w 1035968"/>
                <a:gd name="connsiteY7" fmla="*/ 469900 h 1714500"/>
                <a:gd name="connsiteX8" fmla="*/ 120650 w 1035968"/>
                <a:gd name="connsiteY8" fmla="*/ 577850 h 1714500"/>
                <a:gd name="connsiteX9" fmla="*/ 101600 w 1035968"/>
                <a:gd name="connsiteY9" fmla="*/ 692150 h 1714500"/>
                <a:gd name="connsiteX10" fmla="*/ 165100 w 1035968"/>
                <a:gd name="connsiteY10" fmla="*/ 933450 h 1714500"/>
                <a:gd name="connsiteX11" fmla="*/ 317500 w 1035968"/>
                <a:gd name="connsiteY11" fmla="*/ 1289050 h 1714500"/>
                <a:gd name="connsiteX12" fmla="*/ 406400 w 1035968"/>
                <a:gd name="connsiteY12" fmla="*/ 1479550 h 1714500"/>
                <a:gd name="connsiteX13" fmla="*/ 482600 w 1035968"/>
                <a:gd name="connsiteY13" fmla="*/ 1543050 h 1714500"/>
                <a:gd name="connsiteX14" fmla="*/ 533400 w 1035968"/>
                <a:gd name="connsiteY14" fmla="*/ 1714500 h 1714500"/>
                <a:gd name="connsiteX15" fmla="*/ 533400 w 1035968"/>
                <a:gd name="connsiteY15" fmla="*/ 1714500 h 1714500"/>
                <a:gd name="connsiteX16" fmla="*/ 590550 w 1035968"/>
                <a:gd name="connsiteY16" fmla="*/ 1498600 h 1714500"/>
                <a:gd name="connsiteX17" fmla="*/ 685800 w 1035968"/>
                <a:gd name="connsiteY17" fmla="*/ 1339850 h 1714500"/>
                <a:gd name="connsiteX18" fmla="*/ 850900 w 1035968"/>
                <a:gd name="connsiteY18" fmla="*/ 863600 h 1714500"/>
                <a:gd name="connsiteX19" fmla="*/ 876300 w 1035968"/>
                <a:gd name="connsiteY19" fmla="*/ 742950 h 1714500"/>
                <a:gd name="connsiteX20" fmla="*/ 971550 w 1035968"/>
                <a:gd name="connsiteY20" fmla="*/ 673100 h 1714500"/>
                <a:gd name="connsiteX21" fmla="*/ 977900 w 1035968"/>
                <a:gd name="connsiteY21" fmla="*/ 609600 h 1714500"/>
                <a:gd name="connsiteX22" fmla="*/ 1028700 w 1035968"/>
                <a:gd name="connsiteY22" fmla="*/ 406400 h 1714500"/>
                <a:gd name="connsiteX23" fmla="*/ 1022350 w 1035968"/>
                <a:gd name="connsiteY23" fmla="*/ 254000 h 1714500"/>
                <a:gd name="connsiteX24" fmla="*/ 1035050 w 1035968"/>
                <a:gd name="connsiteY24" fmla="*/ 184150 h 1714500"/>
                <a:gd name="connsiteX25" fmla="*/ 990600 w 1035968"/>
                <a:gd name="connsiteY25" fmla="*/ 25400 h 1714500"/>
                <a:gd name="connsiteX26" fmla="*/ 933450 w 1035968"/>
                <a:gd name="connsiteY26" fmla="*/ 6350 h 1714500"/>
                <a:gd name="connsiteX27" fmla="*/ 723900 w 1035968"/>
                <a:gd name="connsiteY27" fmla="*/ 127000 h 1714500"/>
                <a:gd name="connsiteX28" fmla="*/ 622300 w 1035968"/>
                <a:gd name="connsiteY28" fmla="*/ 234950 h 1714500"/>
                <a:gd name="connsiteX29" fmla="*/ 527050 w 1035968"/>
                <a:gd name="connsiteY29" fmla="*/ 292100 h 171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35968" h="1714500">
                  <a:moveTo>
                    <a:pt x="527050" y="292100"/>
                  </a:moveTo>
                  <a:lnTo>
                    <a:pt x="368300" y="215900"/>
                  </a:lnTo>
                  <a:lnTo>
                    <a:pt x="228600" y="88900"/>
                  </a:lnTo>
                  <a:lnTo>
                    <a:pt x="133350" y="0"/>
                  </a:lnTo>
                  <a:lnTo>
                    <a:pt x="69850" y="0"/>
                  </a:lnTo>
                  <a:lnTo>
                    <a:pt x="12700" y="25400"/>
                  </a:lnTo>
                  <a:lnTo>
                    <a:pt x="0" y="190500"/>
                  </a:lnTo>
                  <a:lnTo>
                    <a:pt x="38100" y="469900"/>
                  </a:lnTo>
                  <a:lnTo>
                    <a:pt x="120650" y="577850"/>
                  </a:lnTo>
                  <a:lnTo>
                    <a:pt x="101600" y="692150"/>
                  </a:lnTo>
                  <a:lnTo>
                    <a:pt x="165100" y="933450"/>
                  </a:lnTo>
                  <a:lnTo>
                    <a:pt x="317500" y="1289050"/>
                  </a:lnTo>
                  <a:lnTo>
                    <a:pt x="406400" y="1479550"/>
                  </a:lnTo>
                  <a:lnTo>
                    <a:pt x="482600" y="1543050"/>
                  </a:lnTo>
                  <a:lnTo>
                    <a:pt x="533400" y="1714500"/>
                  </a:lnTo>
                  <a:lnTo>
                    <a:pt x="533400" y="1714500"/>
                  </a:lnTo>
                  <a:lnTo>
                    <a:pt x="590550" y="1498600"/>
                  </a:lnTo>
                  <a:lnTo>
                    <a:pt x="685800" y="1339850"/>
                  </a:lnTo>
                  <a:lnTo>
                    <a:pt x="850900" y="863600"/>
                  </a:lnTo>
                  <a:lnTo>
                    <a:pt x="876300" y="742950"/>
                  </a:lnTo>
                  <a:lnTo>
                    <a:pt x="971550" y="673100"/>
                  </a:lnTo>
                  <a:lnTo>
                    <a:pt x="977900" y="609600"/>
                  </a:lnTo>
                  <a:cubicBezTo>
                    <a:pt x="1029229" y="410700"/>
                    <a:pt x="1028700" y="480516"/>
                    <a:pt x="1028700" y="406400"/>
                  </a:cubicBezTo>
                  <a:lnTo>
                    <a:pt x="1022350" y="254000"/>
                  </a:lnTo>
                  <a:cubicBezTo>
                    <a:pt x="1035968" y="192717"/>
                    <a:pt x="1035050" y="216365"/>
                    <a:pt x="1035050" y="184150"/>
                  </a:cubicBezTo>
                  <a:lnTo>
                    <a:pt x="990600" y="25400"/>
                  </a:lnTo>
                  <a:lnTo>
                    <a:pt x="933450" y="6350"/>
                  </a:lnTo>
                  <a:cubicBezTo>
                    <a:pt x="728430" y="128081"/>
                    <a:pt x="809023" y="127000"/>
                    <a:pt x="723900" y="127000"/>
                  </a:cubicBezTo>
                  <a:lnTo>
                    <a:pt x="622300" y="234950"/>
                  </a:lnTo>
                  <a:lnTo>
                    <a:pt x="527050" y="292100"/>
                  </a:lnTo>
                  <a:close/>
                </a:path>
              </a:pathLst>
            </a:custGeom>
            <a:solidFill>
              <a:srgbClr val="1059FF"/>
            </a:solidFill>
            <a:ln w="635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a:solidFill>
                  <a:prstClr val="white"/>
                </a:solidFill>
                <a:latin typeface="Helvetica"/>
                <a:cs typeface="Helvetica"/>
              </a:endParaRPr>
            </a:p>
          </p:txBody>
        </p:sp>
        <p:sp>
          <p:nvSpPr>
            <p:cNvPr id="420" name="フリーフォーム 210"/>
            <p:cNvSpPr/>
            <p:nvPr/>
          </p:nvSpPr>
          <p:spPr>
            <a:xfrm>
              <a:off x="1321220" y="1491716"/>
              <a:ext cx="117840" cy="50213"/>
            </a:xfrm>
            <a:custGeom>
              <a:avLst/>
              <a:gdLst>
                <a:gd name="connsiteX0" fmla="*/ 0 w 450850"/>
                <a:gd name="connsiteY0" fmla="*/ 91017 h 262467"/>
                <a:gd name="connsiteX1" fmla="*/ 63500 w 450850"/>
                <a:gd name="connsiteY1" fmla="*/ 59267 h 262467"/>
                <a:gd name="connsiteX2" fmla="*/ 349250 w 450850"/>
                <a:gd name="connsiteY2" fmla="*/ 33867 h 262467"/>
                <a:gd name="connsiteX3" fmla="*/ 450850 w 450850"/>
                <a:gd name="connsiteY3" fmla="*/ 262467 h 262467"/>
              </a:gdLst>
              <a:ahLst/>
              <a:cxnLst>
                <a:cxn ang="0">
                  <a:pos x="connsiteX0" y="connsiteY0"/>
                </a:cxn>
                <a:cxn ang="0">
                  <a:pos x="connsiteX1" y="connsiteY1"/>
                </a:cxn>
                <a:cxn ang="0">
                  <a:pos x="connsiteX2" y="connsiteY2"/>
                </a:cxn>
                <a:cxn ang="0">
                  <a:pos x="connsiteX3" y="connsiteY3"/>
                </a:cxn>
              </a:cxnLst>
              <a:rect l="l" t="t" r="r" b="b"/>
              <a:pathLst>
                <a:path w="450850" h="262467">
                  <a:moveTo>
                    <a:pt x="0" y="91017"/>
                  </a:moveTo>
                  <a:cubicBezTo>
                    <a:pt x="2646" y="79904"/>
                    <a:pt x="5292" y="68792"/>
                    <a:pt x="63500" y="59267"/>
                  </a:cubicBezTo>
                  <a:cubicBezTo>
                    <a:pt x="121708" y="49742"/>
                    <a:pt x="284692" y="0"/>
                    <a:pt x="349250" y="33867"/>
                  </a:cubicBezTo>
                  <a:cubicBezTo>
                    <a:pt x="413808" y="67734"/>
                    <a:pt x="450850" y="262467"/>
                    <a:pt x="450850" y="262467"/>
                  </a:cubicBezTo>
                </a:path>
              </a:pathLst>
            </a:custGeom>
            <a:solidFill>
              <a:srgbClr val="1059FF"/>
            </a:solidFill>
            <a:ln w="63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21" name="フリーフォーム 211"/>
            <p:cNvSpPr/>
            <p:nvPr/>
          </p:nvSpPr>
          <p:spPr>
            <a:xfrm>
              <a:off x="1309603" y="1515202"/>
              <a:ext cx="71368" cy="233248"/>
            </a:xfrm>
            <a:custGeom>
              <a:avLst/>
              <a:gdLst>
                <a:gd name="connsiteX0" fmla="*/ 0 w 273050"/>
                <a:gd name="connsiteY0" fmla="*/ 0 h 1219200"/>
                <a:gd name="connsiteX1" fmla="*/ 139700 w 273050"/>
                <a:gd name="connsiteY1" fmla="*/ 787400 h 1219200"/>
                <a:gd name="connsiteX2" fmla="*/ 273050 w 273050"/>
                <a:gd name="connsiteY2" fmla="*/ 1219200 h 1219200"/>
              </a:gdLst>
              <a:ahLst/>
              <a:cxnLst>
                <a:cxn ang="0">
                  <a:pos x="connsiteX0" y="connsiteY0"/>
                </a:cxn>
                <a:cxn ang="0">
                  <a:pos x="connsiteX1" y="connsiteY1"/>
                </a:cxn>
                <a:cxn ang="0">
                  <a:pos x="connsiteX2" y="connsiteY2"/>
                </a:cxn>
              </a:cxnLst>
              <a:rect l="l" t="t" r="r" b="b"/>
              <a:pathLst>
                <a:path w="273050" h="1219200">
                  <a:moveTo>
                    <a:pt x="0" y="0"/>
                  </a:moveTo>
                  <a:cubicBezTo>
                    <a:pt x="47096" y="292100"/>
                    <a:pt x="94192" y="584200"/>
                    <a:pt x="139700" y="787400"/>
                  </a:cubicBezTo>
                  <a:cubicBezTo>
                    <a:pt x="185208" y="990600"/>
                    <a:pt x="273050" y="1219200"/>
                    <a:pt x="273050" y="1219200"/>
                  </a:cubicBezTo>
                </a:path>
              </a:pathLst>
            </a:custGeom>
            <a:solidFill>
              <a:srgbClr val="1059FF"/>
            </a:solidFill>
            <a:ln w="63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22" name="フリーフォーム 212"/>
            <p:cNvSpPr/>
            <p:nvPr/>
          </p:nvSpPr>
          <p:spPr>
            <a:xfrm>
              <a:off x="1321220" y="1515202"/>
              <a:ext cx="84647" cy="212596"/>
            </a:xfrm>
            <a:custGeom>
              <a:avLst/>
              <a:gdLst>
                <a:gd name="connsiteX0" fmla="*/ 0 w 323850"/>
                <a:gd name="connsiteY0" fmla="*/ 0 h 1111250"/>
                <a:gd name="connsiteX1" fmla="*/ 165100 w 323850"/>
                <a:gd name="connsiteY1" fmla="*/ 57150 h 1111250"/>
                <a:gd name="connsiteX2" fmla="*/ 298450 w 323850"/>
                <a:gd name="connsiteY2" fmla="*/ 323850 h 1111250"/>
                <a:gd name="connsiteX3" fmla="*/ 317500 w 323850"/>
                <a:gd name="connsiteY3" fmla="*/ 679450 h 1111250"/>
                <a:gd name="connsiteX4" fmla="*/ 292100 w 323850"/>
                <a:gd name="connsiteY4" fmla="*/ 965200 h 1111250"/>
                <a:gd name="connsiteX5" fmla="*/ 234950 w 323850"/>
                <a:gd name="connsiteY5" fmla="*/ 1111250 h 111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850" h="1111250">
                  <a:moveTo>
                    <a:pt x="0" y="0"/>
                  </a:moveTo>
                  <a:cubicBezTo>
                    <a:pt x="57679" y="1587"/>
                    <a:pt x="115358" y="3175"/>
                    <a:pt x="165100" y="57150"/>
                  </a:cubicBezTo>
                  <a:cubicBezTo>
                    <a:pt x="214842" y="111125"/>
                    <a:pt x="273050" y="220133"/>
                    <a:pt x="298450" y="323850"/>
                  </a:cubicBezTo>
                  <a:cubicBezTo>
                    <a:pt x="323850" y="427567"/>
                    <a:pt x="318558" y="572558"/>
                    <a:pt x="317500" y="679450"/>
                  </a:cubicBezTo>
                  <a:cubicBezTo>
                    <a:pt x="316442" y="786342"/>
                    <a:pt x="305858" y="893233"/>
                    <a:pt x="292100" y="965200"/>
                  </a:cubicBezTo>
                  <a:cubicBezTo>
                    <a:pt x="278342" y="1037167"/>
                    <a:pt x="234950" y="1111250"/>
                    <a:pt x="234950" y="1111250"/>
                  </a:cubicBezTo>
                </a:path>
              </a:pathLst>
            </a:custGeom>
            <a:solidFill>
              <a:srgbClr val="1059FF"/>
            </a:solidFill>
            <a:ln w="63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23" name="フリーフォーム 213"/>
            <p:cNvSpPr/>
            <p:nvPr/>
          </p:nvSpPr>
          <p:spPr>
            <a:xfrm>
              <a:off x="1269769" y="1515202"/>
              <a:ext cx="94603" cy="208950"/>
            </a:xfrm>
            <a:custGeom>
              <a:avLst/>
              <a:gdLst>
                <a:gd name="connsiteX0" fmla="*/ 146050 w 361950"/>
                <a:gd name="connsiteY0" fmla="*/ 0 h 1092200"/>
                <a:gd name="connsiteX1" fmla="*/ 69850 w 361950"/>
                <a:gd name="connsiteY1" fmla="*/ 57150 h 1092200"/>
                <a:gd name="connsiteX2" fmla="*/ 0 w 361950"/>
                <a:gd name="connsiteY2" fmla="*/ 317500 h 1092200"/>
                <a:gd name="connsiteX3" fmla="*/ 69850 w 361950"/>
                <a:gd name="connsiteY3" fmla="*/ 742950 h 1092200"/>
                <a:gd name="connsiteX4" fmla="*/ 361950 w 361950"/>
                <a:gd name="connsiteY4" fmla="*/ 1092200 h 1092200"/>
                <a:gd name="connsiteX5" fmla="*/ 361950 w 361950"/>
                <a:gd name="connsiteY5" fmla="*/ 1092200 h 1092200"/>
                <a:gd name="connsiteX6" fmla="*/ 361950 w 361950"/>
                <a:gd name="connsiteY6" fmla="*/ 1092200 h 109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1950" h="1092200">
                  <a:moveTo>
                    <a:pt x="146050" y="0"/>
                  </a:moveTo>
                  <a:cubicBezTo>
                    <a:pt x="120121" y="2116"/>
                    <a:pt x="94192" y="4233"/>
                    <a:pt x="69850" y="57150"/>
                  </a:cubicBezTo>
                  <a:cubicBezTo>
                    <a:pt x="45508" y="110067"/>
                    <a:pt x="0" y="203200"/>
                    <a:pt x="0" y="317500"/>
                  </a:cubicBezTo>
                  <a:cubicBezTo>
                    <a:pt x="0" y="431800"/>
                    <a:pt x="9525" y="613833"/>
                    <a:pt x="69850" y="742950"/>
                  </a:cubicBezTo>
                  <a:cubicBezTo>
                    <a:pt x="130175" y="872067"/>
                    <a:pt x="361950" y="1092200"/>
                    <a:pt x="361950" y="1092200"/>
                  </a:cubicBezTo>
                  <a:lnTo>
                    <a:pt x="361950" y="1092200"/>
                  </a:lnTo>
                  <a:lnTo>
                    <a:pt x="361950" y="1092200"/>
                  </a:lnTo>
                </a:path>
              </a:pathLst>
            </a:custGeom>
            <a:solidFill>
              <a:srgbClr val="1059FF"/>
            </a:solidFill>
            <a:ln w="63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24" name="フリーフォーム 214"/>
            <p:cNvSpPr/>
            <p:nvPr/>
          </p:nvSpPr>
          <p:spPr>
            <a:xfrm>
              <a:off x="1331179" y="1441098"/>
              <a:ext cx="87965" cy="57097"/>
            </a:xfrm>
            <a:custGeom>
              <a:avLst/>
              <a:gdLst>
                <a:gd name="connsiteX0" fmla="*/ 0 w 336550"/>
                <a:gd name="connsiteY0" fmla="*/ 298450 h 298450"/>
                <a:gd name="connsiteX1" fmla="*/ 158750 w 336550"/>
                <a:gd name="connsiteY1" fmla="*/ 146050 h 298450"/>
                <a:gd name="connsiteX2" fmla="*/ 254000 w 336550"/>
                <a:gd name="connsiteY2" fmla="*/ 19050 h 298450"/>
                <a:gd name="connsiteX3" fmla="*/ 323850 w 336550"/>
                <a:gd name="connsiteY3" fmla="*/ 31750 h 298450"/>
                <a:gd name="connsiteX4" fmla="*/ 330200 w 336550"/>
                <a:gd name="connsiteY4" fmla="*/ 5715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550" h="298450">
                  <a:moveTo>
                    <a:pt x="0" y="298450"/>
                  </a:moveTo>
                  <a:cubicBezTo>
                    <a:pt x="58208" y="245533"/>
                    <a:pt x="116417" y="192617"/>
                    <a:pt x="158750" y="146050"/>
                  </a:cubicBezTo>
                  <a:cubicBezTo>
                    <a:pt x="201083" y="99483"/>
                    <a:pt x="226483" y="38100"/>
                    <a:pt x="254000" y="19050"/>
                  </a:cubicBezTo>
                  <a:cubicBezTo>
                    <a:pt x="281517" y="0"/>
                    <a:pt x="311150" y="25400"/>
                    <a:pt x="323850" y="31750"/>
                  </a:cubicBezTo>
                  <a:cubicBezTo>
                    <a:pt x="336550" y="38100"/>
                    <a:pt x="330200" y="57150"/>
                    <a:pt x="330200" y="57150"/>
                  </a:cubicBezTo>
                </a:path>
              </a:pathLst>
            </a:custGeom>
            <a:solidFill>
              <a:srgbClr val="1059FF"/>
            </a:solidFill>
            <a:ln w="63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25" name="フリーフォーム 215"/>
            <p:cNvSpPr/>
            <p:nvPr/>
          </p:nvSpPr>
          <p:spPr>
            <a:xfrm>
              <a:off x="1202275" y="1508724"/>
              <a:ext cx="79666" cy="44139"/>
            </a:xfrm>
            <a:custGeom>
              <a:avLst/>
              <a:gdLst>
                <a:gd name="connsiteX0" fmla="*/ 304800 w 304800"/>
                <a:gd name="connsiteY0" fmla="*/ 27517 h 230717"/>
                <a:gd name="connsiteX1" fmla="*/ 171450 w 304800"/>
                <a:gd name="connsiteY1" fmla="*/ 8467 h 230717"/>
                <a:gd name="connsiteX2" fmla="*/ 44450 w 304800"/>
                <a:gd name="connsiteY2" fmla="*/ 78317 h 230717"/>
                <a:gd name="connsiteX3" fmla="*/ 6350 w 304800"/>
                <a:gd name="connsiteY3" fmla="*/ 186267 h 230717"/>
                <a:gd name="connsiteX4" fmla="*/ 6350 w 304800"/>
                <a:gd name="connsiteY4" fmla="*/ 230717 h 230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230717">
                  <a:moveTo>
                    <a:pt x="304800" y="27517"/>
                  </a:moveTo>
                  <a:cubicBezTo>
                    <a:pt x="259821" y="13758"/>
                    <a:pt x="214842" y="0"/>
                    <a:pt x="171450" y="8467"/>
                  </a:cubicBezTo>
                  <a:cubicBezTo>
                    <a:pt x="128058" y="16934"/>
                    <a:pt x="71967" y="48684"/>
                    <a:pt x="44450" y="78317"/>
                  </a:cubicBezTo>
                  <a:cubicBezTo>
                    <a:pt x="16933" y="107950"/>
                    <a:pt x="12700" y="160867"/>
                    <a:pt x="6350" y="186267"/>
                  </a:cubicBezTo>
                  <a:cubicBezTo>
                    <a:pt x="0" y="211667"/>
                    <a:pt x="6350" y="230717"/>
                    <a:pt x="6350" y="230717"/>
                  </a:cubicBezTo>
                </a:path>
              </a:pathLst>
            </a:custGeom>
            <a:solidFill>
              <a:srgbClr val="1059FF"/>
            </a:solidFill>
            <a:ln w="63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26" name="フリーフォーム 216"/>
            <p:cNvSpPr/>
            <p:nvPr/>
          </p:nvSpPr>
          <p:spPr>
            <a:xfrm>
              <a:off x="1181803" y="1471266"/>
              <a:ext cx="119499" cy="37863"/>
            </a:xfrm>
            <a:custGeom>
              <a:avLst/>
              <a:gdLst>
                <a:gd name="connsiteX0" fmla="*/ 457200 w 457200"/>
                <a:gd name="connsiteY0" fmla="*/ 197908 h 197908"/>
                <a:gd name="connsiteX1" fmla="*/ 298450 w 457200"/>
                <a:gd name="connsiteY1" fmla="*/ 166158 h 197908"/>
                <a:gd name="connsiteX2" fmla="*/ 107950 w 457200"/>
                <a:gd name="connsiteY2" fmla="*/ 89958 h 197908"/>
                <a:gd name="connsiteX3" fmla="*/ 44450 w 457200"/>
                <a:gd name="connsiteY3" fmla="*/ 13758 h 197908"/>
                <a:gd name="connsiteX4" fmla="*/ 25400 w 457200"/>
                <a:gd name="connsiteY4" fmla="*/ 7408 h 197908"/>
                <a:gd name="connsiteX5" fmla="*/ 0 w 457200"/>
                <a:gd name="connsiteY5" fmla="*/ 39158 h 19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7200" h="197908">
                  <a:moveTo>
                    <a:pt x="457200" y="197908"/>
                  </a:moveTo>
                  <a:cubicBezTo>
                    <a:pt x="406929" y="191029"/>
                    <a:pt x="356658" y="184150"/>
                    <a:pt x="298450" y="166158"/>
                  </a:cubicBezTo>
                  <a:cubicBezTo>
                    <a:pt x="240242" y="148166"/>
                    <a:pt x="150283" y="115358"/>
                    <a:pt x="107950" y="89958"/>
                  </a:cubicBezTo>
                  <a:cubicBezTo>
                    <a:pt x="65617" y="64558"/>
                    <a:pt x="58208" y="27516"/>
                    <a:pt x="44450" y="13758"/>
                  </a:cubicBezTo>
                  <a:cubicBezTo>
                    <a:pt x="30692" y="0"/>
                    <a:pt x="32808" y="3175"/>
                    <a:pt x="25400" y="7408"/>
                  </a:cubicBezTo>
                  <a:cubicBezTo>
                    <a:pt x="17992" y="11641"/>
                    <a:pt x="0" y="39158"/>
                    <a:pt x="0" y="39158"/>
                  </a:cubicBezTo>
                </a:path>
              </a:pathLst>
            </a:custGeom>
            <a:solidFill>
              <a:srgbClr val="1059FF"/>
            </a:solidFill>
            <a:ln w="63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27" name="フリーフォーム 217"/>
            <p:cNvSpPr/>
            <p:nvPr/>
          </p:nvSpPr>
          <p:spPr>
            <a:xfrm rot="19817795">
              <a:off x="822087" y="1530879"/>
              <a:ext cx="288094" cy="96011"/>
            </a:xfrm>
            <a:custGeom>
              <a:avLst/>
              <a:gdLst>
                <a:gd name="connsiteX0" fmla="*/ 804333 w 1102233"/>
                <a:gd name="connsiteY0" fmla="*/ 255920 h 501852"/>
                <a:gd name="connsiteX1" fmla="*/ 804333 w 1102233"/>
                <a:gd name="connsiteY1" fmla="*/ 171253 h 501852"/>
                <a:gd name="connsiteX2" fmla="*/ 889000 w 1102233"/>
                <a:gd name="connsiteY2" fmla="*/ 111986 h 501852"/>
                <a:gd name="connsiteX3" fmla="*/ 1016000 w 1102233"/>
                <a:gd name="connsiteY3" fmla="*/ 1920 h 501852"/>
                <a:gd name="connsiteX4" fmla="*/ 778933 w 1102233"/>
                <a:gd name="connsiteY4" fmla="*/ 52720 h 501852"/>
                <a:gd name="connsiteX5" fmla="*/ 660400 w 1102233"/>
                <a:gd name="connsiteY5" fmla="*/ 61186 h 501852"/>
                <a:gd name="connsiteX6" fmla="*/ 558800 w 1102233"/>
                <a:gd name="connsiteY6" fmla="*/ 61186 h 501852"/>
                <a:gd name="connsiteX7" fmla="*/ 491067 w 1102233"/>
                <a:gd name="connsiteY7" fmla="*/ 128920 h 501852"/>
                <a:gd name="connsiteX8" fmla="*/ 397933 w 1102233"/>
                <a:gd name="connsiteY8" fmla="*/ 179720 h 501852"/>
                <a:gd name="connsiteX9" fmla="*/ 296333 w 1102233"/>
                <a:gd name="connsiteY9" fmla="*/ 196653 h 501852"/>
                <a:gd name="connsiteX10" fmla="*/ 143933 w 1102233"/>
                <a:gd name="connsiteY10" fmla="*/ 213586 h 501852"/>
                <a:gd name="connsiteX11" fmla="*/ 76200 w 1102233"/>
                <a:gd name="connsiteY11" fmla="*/ 289786 h 501852"/>
                <a:gd name="connsiteX12" fmla="*/ 8467 w 1102233"/>
                <a:gd name="connsiteY12" fmla="*/ 408320 h 501852"/>
                <a:gd name="connsiteX13" fmla="*/ 0 w 1102233"/>
                <a:gd name="connsiteY13" fmla="*/ 416786 h 501852"/>
                <a:gd name="connsiteX14" fmla="*/ 0 w 1102233"/>
                <a:gd name="connsiteY14" fmla="*/ 416786 h 501852"/>
                <a:gd name="connsiteX15" fmla="*/ 0 w 1102233"/>
                <a:gd name="connsiteY15" fmla="*/ 416786 h 501852"/>
                <a:gd name="connsiteX16" fmla="*/ 127000 w 1102233"/>
                <a:gd name="connsiteY16" fmla="*/ 442186 h 501852"/>
                <a:gd name="connsiteX17" fmla="*/ 152400 w 1102233"/>
                <a:gd name="connsiteY17" fmla="*/ 450653 h 501852"/>
                <a:gd name="connsiteX18" fmla="*/ 245533 w 1102233"/>
                <a:gd name="connsiteY18" fmla="*/ 484520 h 501852"/>
                <a:gd name="connsiteX19" fmla="*/ 372533 w 1102233"/>
                <a:gd name="connsiteY19" fmla="*/ 501453 h 501852"/>
                <a:gd name="connsiteX20" fmla="*/ 508000 w 1102233"/>
                <a:gd name="connsiteY20" fmla="*/ 501453 h 501852"/>
                <a:gd name="connsiteX21" fmla="*/ 601133 w 1102233"/>
                <a:gd name="connsiteY21" fmla="*/ 459120 h 501852"/>
                <a:gd name="connsiteX22" fmla="*/ 668867 w 1102233"/>
                <a:gd name="connsiteY22" fmla="*/ 399853 h 501852"/>
                <a:gd name="connsiteX23" fmla="*/ 745067 w 1102233"/>
                <a:gd name="connsiteY23" fmla="*/ 433720 h 501852"/>
                <a:gd name="connsiteX24" fmla="*/ 889000 w 1102233"/>
                <a:gd name="connsiteY24" fmla="*/ 450653 h 501852"/>
                <a:gd name="connsiteX25" fmla="*/ 990600 w 1102233"/>
                <a:gd name="connsiteY25" fmla="*/ 433720 h 501852"/>
                <a:gd name="connsiteX26" fmla="*/ 1066800 w 1102233"/>
                <a:gd name="connsiteY26" fmla="*/ 399853 h 501852"/>
                <a:gd name="connsiteX27" fmla="*/ 1100667 w 1102233"/>
                <a:gd name="connsiteY27" fmla="*/ 340586 h 501852"/>
                <a:gd name="connsiteX28" fmla="*/ 1092200 w 1102233"/>
                <a:gd name="connsiteY28" fmla="*/ 289786 h 501852"/>
                <a:gd name="connsiteX29" fmla="*/ 1016000 w 1102233"/>
                <a:gd name="connsiteY29" fmla="*/ 264386 h 501852"/>
                <a:gd name="connsiteX30" fmla="*/ 872067 w 1102233"/>
                <a:gd name="connsiteY30" fmla="*/ 264386 h 501852"/>
                <a:gd name="connsiteX31" fmla="*/ 804333 w 1102233"/>
                <a:gd name="connsiteY31" fmla="*/ 255920 h 50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02233" h="501852">
                  <a:moveTo>
                    <a:pt x="804333" y="255920"/>
                  </a:moveTo>
                  <a:lnTo>
                    <a:pt x="804333" y="171253"/>
                  </a:lnTo>
                  <a:lnTo>
                    <a:pt x="889000" y="111986"/>
                  </a:lnTo>
                  <a:cubicBezTo>
                    <a:pt x="1009601" y="0"/>
                    <a:pt x="953615" y="1920"/>
                    <a:pt x="1016000" y="1920"/>
                  </a:cubicBezTo>
                  <a:cubicBezTo>
                    <a:pt x="784645" y="53332"/>
                    <a:pt x="865459" y="52720"/>
                    <a:pt x="778933" y="52720"/>
                  </a:cubicBezTo>
                  <a:cubicBezTo>
                    <a:pt x="666053" y="61402"/>
                    <a:pt x="705664" y="61186"/>
                    <a:pt x="660400" y="61186"/>
                  </a:cubicBezTo>
                  <a:lnTo>
                    <a:pt x="558800" y="61186"/>
                  </a:lnTo>
                  <a:cubicBezTo>
                    <a:pt x="503893" y="125244"/>
                    <a:pt x="531272" y="108816"/>
                    <a:pt x="491067" y="128920"/>
                  </a:cubicBezTo>
                  <a:cubicBezTo>
                    <a:pt x="410170" y="182851"/>
                    <a:pt x="445394" y="179720"/>
                    <a:pt x="397933" y="179720"/>
                  </a:cubicBezTo>
                  <a:cubicBezTo>
                    <a:pt x="319248" y="199391"/>
                    <a:pt x="353473" y="196653"/>
                    <a:pt x="296333" y="196653"/>
                  </a:cubicBezTo>
                  <a:cubicBezTo>
                    <a:pt x="154569" y="205514"/>
                    <a:pt x="201335" y="184888"/>
                    <a:pt x="143933" y="213586"/>
                  </a:cubicBezTo>
                  <a:cubicBezTo>
                    <a:pt x="82934" y="292014"/>
                    <a:pt x="116845" y="289786"/>
                    <a:pt x="76200" y="289786"/>
                  </a:cubicBezTo>
                  <a:cubicBezTo>
                    <a:pt x="8752" y="465151"/>
                    <a:pt x="76133" y="374488"/>
                    <a:pt x="8467" y="408320"/>
                  </a:cubicBezTo>
                  <a:cubicBezTo>
                    <a:pt x="4897" y="410105"/>
                    <a:pt x="2822" y="413964"/>
                    <a:pt x="0" y="416786"/>
                  </a:cubicBezTo>
                  <a:lnTo>
                    <a:pt x="0" y="416786"/>
                  </a:lnTo>
                  <a:lnTo>
                    <a:pt x="0" y="416786"/>
                  </a:lnTo>
                  <a:cubicBezTo>
                    <a:pt x="42333" y="425253"/>
                    <a:pt x="84856" y="432821"/>
                    <a:pt x="127000" y="442186"/>
                  </a:cubicBezTo>
                  <a:cubicBezTo>
                    <a:pt x="135712" y="444122"/>
                    <a:pt x="152400" y="450653"/>
                    <a:pt x="152400" y="450653"/>
                  </a:cubicBezTo>
                  <a:cubicBezTo>
                    <a:pt x="248256" y="476796"/>
                    <a:pt x="245533" y="443875"/>
                    <a:pt x="245533" y="484520"/>
                  </a:cubicBezTo>
                  <a:cubicBezTo>
                    <a:pt x="366861" y="501852"/>
                    <a:pt x="324155" y="501453"/>
                    <a:pt x="372533" y="501453"/>
                  </a:cubicBezTo>
                  <a:lnTo>
                    <a:pt x="508000" y="501453"/>
                  </a:lnTo>
                  <a:cubicBezTo>
                    <a:pt x="589967" y="465023"/>
                    <a:pt x="559338" y="480016"/>
                    <a:pt x="601133" y="459120"/>
                  </a:cubicBezTo>
                  <a:lnTo>
                    <a:pt x="668867" y="399853"/>
                  </a:lnTo>
                  <a:lnTo>
                    <a:pt x="745067" y="433720"/>
                  </a:lnTo>
                  <a:cubicBezTo>
                    <a:pt x="883334" y="451003"/>
                    <a:pt x="835026" y="450653"/>
                    <a:pt x="889000" y="450653"/>
                  </a:cubicBezTo>
                  <a:cubicBezTo>
                    <a:pt x="986108" y="441825"/>
                    <a:pt x="960090" y="464227"/>
                    <a:pt x="990600" y="433720"/>
                  </a:cubicBezTo>
                  <a:cubicBezTo>
                    <a:pt x="1069478" y="407427"/>
                    <a:pt x="1066800" y="435094"/>
                    <a:pt x="1066800" y="399853"/>
                  </a:cubicBezTo>
                  <a:cubicBezTo>
                    <a:pt x="1102233" y="346705"/>
                    <a:pt x="1100667" y="369404"/>
                    <a:pt x="1100667" y="340586"/>
                  </a:cubicBezTo>
                  <a:lnTo>
                    <a:pt x="1092200" y="289786"/>
                  </a:lnTo>
                  <a:cubicBezTo>
                    <a:pt x="1027745" y="262163"/>
                    <a:pt x="1054427" y="264386"/>
                    <a:pt x="1016000" y="264386"/>
                  </a:cubicBezTo>
                  <a:lnTo>
                    <a:pt x="872067" y="264386"/>
                  </a:lnTo>
                  <a:lnTo>
                    <a:pt x="804333" y="255920"/>
                  </a:lnTo>
                  <a:close/>
                </a:path>
              </a:pathLst>
            </a:custGeom>
            <a:solidFill>
              <a:srgbClr val="1059FF"/>
            </a:solidFill>
            <a:ln w="317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a:solidFill>
                  <a:prstClr val="white"/>
                </a:solidFill>
                <a:latin typeface="Helvetica"/>
                <a:cs typeface="Helvetica"/>
              </a:endParaRPr>
            </a:p>
          </p:txBody>
        </p:sp>
        <p:sp>
          <p:nvSpPr>
            <p:cNvPr id="428" name="フリーフォーム 218"/>
            <p:cNvSpPr/>
            <p:nvPr/>
          </p:nvSpPr>
          <p:spPr>
            <a:xfrm rot="20775538">
              <a:off x="946708" y="1539812"/>
              <a:ext cx="63070" cy="17210"/>
            </a:xfrm>
            <a:custGeom>
              <a:avLst/>
              <a:gdLst>
                <a:gd name="connsiteX0" fmla="*/ 241300 w 241300"/>
                <a:gd name="connsiteY0" fmla="*/ 89958 h 89958"/>
                <a:gd name="connsiteX1" fmla="*/ 225425 w 241300"/>
                <a:gd name="connsiteY1" fmla="*/ 29633 h 89958"/>
                <a:gd name="connsiteX2" fmla="*/ 165100 w 241300"/>
                <a:gd name="connsiteY2" fmla="*/ 1058 h 89958"/>
                <a:gd name="connsiteX3" fmla="*/ 0 w 241300"/>
                <a:gd name="connsiteY3" fmla="*/ 35983 h 89958"/>
              </a:gdLst>
              <a:ahLst/>
              <a:cxnLst>
                <a:cxn ang="0">
                  <a:pos x="connsiteX0" y="connsiteY0"/>
                </a:cxn>
                <a:cxn ang="0">
                  <a:pos x="connsiteX1" y="connsiteY1"/>
                </a:cxn>
                <a:cxn ang="0">
                  <a:pos x="connsiteX2" y="connsiteY2"/>
                </a:cxn>
                <a:cxn ang="0">
                  <a:pos x="connsiteX3" y="connsiteY3"/>
                </a:cxn>
              </a:cxnLst>
              <a:rect l="l" t="t" r="r" b="b"/>
              <a:pathLst>
                <a:path w="241300" h="89958">
                  <a:moveTo>
                    <a:pt x="241300" y="89958"/>
                  </a:moveTo>
                  <a:cubicBezTo>
                    <a:pt x="239712" y="67204"/>
                    <a:pt x="238125" y="44450"/>
                    <a:pt x="225425" y="29633"/>
                  </a:cubicBezTo>
                  <a:cubicBezTo>
                    <a:pt x="212725" y="14816"/>
                    <a:pt x="202671" y="0"/>
                    <a:pt x="165100" y="1058"/>
                  </a:cubicBezTo>
                  <a:cubicBezTo>
                    <a:pt x="127529" y="2116"/>
                    <a:pt x="0" y="35983"/>
                    <a:pt x="0" y="35983"/>
                  </a:cubicBezTo>
                </a:path>
              </a:pathLst>
            </a:custGeom>
            <a:solidFill>
              <a:srgbClr val="1059FF"/>
            </a:solidFill>
            <a:ln w="3175">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29" name="フリーフォーム 219"/>
            <p:cNvSpPr/>
            <p:nvPr/>
          </p:nvSpPr>
          <p:spPr>
            <a:xfrm rot="20775538">
              <a:off x="1031781" y="1552368"/>
              <a:ext cx="54909" cy="21361"/>
            </a:xfrm>
            <a:custGeom>
              <a:avLst/>
              <a:gdLst>
                <a:gd name="connsiteX0" fmla="*/ 0 w 210079"/>
                <a:gd name="connsiteY0" fmla="*/ 22754 h 111654"/>
                <a:gd name="connsiteX1" fmla="*/ 155575 w 210079"/>
                <a:gd name="connsiteY1" fmla="*/ 529 h 111654"/>
                <a:gd name="connsiteX2" fmla="*/ 193675 w 210079"/>
                <a:gd name="connsiteY2" fmla="*/ 19579 h 111654"/>
                <a:gd name="connsiteX3" fmla="*/ 206375 w 210079"/>
                <a:gd name="connsiteY3" fmla="*/ 79904 h 111654"/>
                <a:gd name="connsiteX4" fmla="*/ 171450 w 210079"/>
                <a:gd name="connsiteY4" fmla="*/ 111654 h 111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079" h="111654">
                  <a:moveTo>
                    <a:pt x="0" y="22754"/>
                  </a:moveTo>
                  <a:cubicBezTo>
                    <a:pt x="61648" y="11906"/>
                    <a:pt x="123296" y="1058"/>
                    <a:pt x="155575" y="529"/>
                  </a:cubicBezTo>
                  <a:cubicBezTo>
                    <a:pt x="187854" y="0"/>
                    <a:pt x="185208" y="6350"/>
                    <a:pt x="193675" y="19579"/>
                  </a:cubicBezTo>
                  <a:cubicBezTo>
                    <a:pt x="202142" y="32808"/>
                    <a:pt x="210079" y="64558"/>
                    <a:pt x="206375" y="79904"/>
                  </a:cubicBezTo>
                  <a:cubicBezTo>
                    <a:pt x="202671" y="95250"/>
                    <a:pt x="171450" y="111654"/>
                    <a:pt x="171450" y="111654"/>
                  </a:cubicBezTo>
                </a:path>
              </a:pathLst>
            </a:custGeom>
            <a:solidFill>
              <a:srgbClr val="1059FF"/>
            </a:solidFill>
            <a:ln w="3175">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30" name="フリーフォーム 220"/>
            <p:cNvSpPr/>
            <p:nvPr/>
          </p:nvSpPr>
          <p:spPr>
            <a:xfrm rot="20775538">
              <a:off x="872692" y="1562907"/>
              <a:ext cx="151864" cy="36647"/>
            </a:xfrm>
            <a:custGeom>
              <a:avLst/>
              <a:gdLst>
                <a:gd name="connsiteX0" fmla="*/ 581025 w 581025"/>
                <a:gd name="connsiteY0" fmla="*/ 35983 h 191558"/>
                <a:gd name="connsiteX1" fmla="*/ 498475 w 581025"/>
                <a:gd name="connsiteY1" fmla="*/ 7408 h 191558"/>
                <a:gd name="connsiteX2" fmla="*/ 393700 w 581025"/>
                <a:gd name="connsiteY2" fmla="*/ 7408 h 191558"/>
                <a:gd name="connsiteX3" fmla="*/ 276225 w 581025"/>
                <a:gd name="connsiteY3" fmla="*/ 51858 h 191558"/>
                <a:gd name="connsiteX4" fmla="*/ 120650 w 581025"/>
                <a:gd name="connsiteY4" fmla="*/ 137583 h 191558"/>
                <a:gd name="connsiteX5" fmla="*/ 34925 w 581025"/>
                <a:gd name="connsiteY5" fmla="*/ 178858 h 191558"/>
                <a:gd name="connsiteX6" fmla="*/ 0 w 581025"/>
                <a:gd name="connsiteY6" fmla="*/ 191558 h 191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1025" h="191558">
                  <a:moveTo>
                    <a:pt x="581025" y="35983"/>
                  </a:moveTo>
                  <a:cubicBezTo>
                    <a:pt x="555360" y="24076"/>
                    <a:pt x="529696" y="12170"/>
                    <a:pt x="498475" y="7408"/>
                  </a:cubicBezTo>
                  <a:cubicBezTo>
                    <a:pt x="467254" y="2646"/>
                    <a:pt x="430742" y="0"/>
                    <a:pt x="393700" y="7408"/>
                  </a:cubicBezTo>
                  <a:cubicBezTo>
                    <a:pt x="356658" y="14816"/>
                    <a:pt x="321733" y="30162"/>
                    <a:pt x="276225" y="51858"/>
                  </a:cubicBezTo>
                  <a:cubicBezTo>
                    <a:pt x="230717" y="73554"/>
                    <a:pt x="160867" y="116416"/>
                    <a:pt x="120650" y="137583"/>
                  </a:cubicBezTo>
                  <a:cubicBezTo>
                    <a:pt x="80433" y="158750"/>
                    <a:pt x="55033" y="169862"/>
                    <a:pt x="34925" y="178858"/>
                  </a:cubicBezTo>
                  <a:cubicBezTo>
                    <a:pt x="14817" y="187854"/>
                    <a:pt x="0" y="191558"/>
                    <a:pt x="0" y="191558"/>
                  </a:cubicBezTo>
                </a:path>
              </a:pathLst>
            </a:custGeom>
            <a:solidFill>
              <a:srgbClr val="1059FF"/>
            </a:solidFill>
            <a:ln w="3175">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31" name="フリーフォーム 221"/>
            <p:cNvSpPr/>
            <p:nvPr/>
          </p:nvSpPr>
          <p:spPr>
            <a:xfrm rot="20775538">
              <a:off x="870138" y="1572035"/>
              <a:ext cx="167632" cy="63070"/>
            </a:xfrm>
            <a:custGeom>
              <a:avLst/>
              <a:gdLst>
                <a:gd name="connsiteX0" fmla="*/ 641350 w 641350"/>
                <a:gd name="connsiteY0" fmla="*/ 8996 h 329671"/>
                <a:gd name="connsiteX1" fmla="*/ 571500 w 641350"/>
                <a:gd name="connsiteY1" fmla="*/ 2646 h 329671"/>
                <a:gd name="connsiteX2" fmla="*/ 438150 w 641350"/>
                <a:gd name="connsiteY2" fmla="*/ 24871 h 329671"/>
                <a:gd name="connsiteX3" fmla="*/ 314325 w 641350"/>
                <a:gd name="connsiteY3" fmla="*/ 107421 h 329671"/>
                <a:gd name="connsiteX4" fmla="*/ 165100 w 641350"/>
                <a:gd name="connsiteY4" fmla="*/ 215371 h 329671"/>
                <a:gd name="connsiteX5" fmla="*/ 95250 w 641350"/>
                <a:gd name="connsiteY5" fmla="*/ 231246 h 329671"/>
                <a:gd name="connsiteX6" fmla="*/ 19050 w 641350"/>
                <a:gd name="connsiteY6" fmla="*/ 282046 h 329671"/>
                <a:gd name="connsiteX7" fmla="*/ 0 w 641350"/>
                <a:gd name="connsiteY7" fmla="*/ 329671 h 3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1350" h="329671">
                  <a:moveTo>
                    <a:pt x="641350" y="8996"/>
                  </a:moveTo>
                  <a:cubicBezTo>
                    <a:pt x="623358" y="4498"/>
                    <a:pt x="605367" y="0"/>
                    <a:pt x="571500" y="2646"/>
                  </a:cubicBezTo>
                  <a:cubicBezTo>
                    <a:pt x="537633" y="5292"/>
                    <a:pt x="481012" y="7409"/>
                    <a:pt x="438150" y="24871"/>
                  </a:cubicBezTo>
                  <a:cubicBezTo>
                    <a:pt x="395288" y="42333"/>
                    <a:pt x="359833" y="75671"/>
                    <a:pt x="314325" y="107421"/>
                  </a:cubicBezTo>
                  <a:cubicBezTo>
                    <a:pt x="268817" y="139171"/>
                    <a:pt x="201613" y="194734"/>
                    <a:pt x="165100" y="215371"/>
                  </a:cubicBezTo>
                  <a:cubicBezTo>
                    <a:pt x="128588" y="236009"/>
                    <a:pt x="119592" y="220134"/>
                    <a:pt x="95250" y="231246"/>
                  </a:cubicBezTo>
                  <a:cubicBezTo>
                    <a:pt x="70908" y="242358"/>
                    <a:pt x="34925" y="265642"/>
                    <a:pt x="19050" y="282046"/>
                  </a:cubicBezTo>
                  <a:cubicBezTo>
                    <a:pt x="3175" y="298450"/>
                    <a:pt x="0" y="329671"/>
                    <a:pt x="0" y="329671"/>
                  </a:cubicBezTo>
                </a:path>
              </a:pathLst>
            </a:custGeom>
            <a:solidFill>
              <a:srgbClr val="1059FF"/>
            </a:solidFill>
            <a:ln w="3175">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32" name="フリーフォーム 222"/>
            <p:cNvSpPr/>
            <p:nvPr/>
          </p:nvSpPr>
          <p:spPr>
            <a:xfrm rot="20775538">
              <a:off x="887230" y="1583731"/>
              <a:ext cx="111202" cy="49809"/>
            </a:xfrm>
            <a:custGeom>
              <a:avLst/>
              <a:gdLst>
                <a:gd name="connsiteX0" fmla="*/ 425450 w 425450"/>
                <a:gd name="connsiteY0" fmla="*/ 0 h 260350"/>
                <a:gd name="connsiteX1" fmla="*/ 384175 w 425450"/>
                <a:gd name="connsiteY1" fmla="*/ 66675 h 260350"/>
                <a:gd name="connsiteX2" fmla="*/ 273050 w 425450"/>
                <a:gd name="connsiteY2" fmla="*/ 136525 h 260350"/>
                <a:gd name="connsiteX3" fmla="*/ 168275 w 425450"/>
                <a:gd name="connsiteY3" fmla="*/ 206375 h 260350"/>
                <a:gd name="connsiteX4" fmla="*/ 101600 w 425450"/>
                <a:gd name="connsiteY4" fmla="*/ 238125 h 260350"/>
                <a:gd name="connsiteX5" fmla="*/ 50800 w 425450"/>
                <a:gd name="connsiteY5" fmla="*/ 254000 h 260350"/>
                <a:gd name="connsiteX6" fmla="*/ 0 w 425450"/>
                <a:gd name="connsiteY6" fmla="*/ 260350 h 260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5450" h="260350">
                  <a:moveTo>
                    <a:pt x="425450" y="0"/>
                  </a:moveTo>
                  <a:cubicBezTo>
                    <a:pt x="417512" y="21960"/>
                    <a:pt x="409575" y="43921"/>
                    <a:pt x="384175" y="66675"/>
                  </a:cubicBezTo>
                  <a:cubicBezTo>
                    <a:pt x="358775" y="89429"/>
                    <a:pt x="309033" y="113242"/>
                    <a:pt x="273050" y="136525"/>
                  </a:cubicBezTo>
                  <a:cubicBezTo>
                    <a:pt x="237067" y="159808"/>
                    <a:pt x="196850" y="189442"/>
                    <a:pt x="168275" y="206375"/>
                  </a:cubicBezTo>
                  <a:cubicBezTo>
                    <a:pt x="139700" y="223308"/>
                    <a:pt x="121179" y="230187"/>
                    <a:pt x="101600" y="238125"/>
                  </a:cubicBezTo>
                  <a:cubicBezTo>
                    <a:pt x="82021" y="246063"/>
                    <a:pt x="67733" y="250296"/>
                    <a:pt x="50800" y="254000"/>
                  </a:cubicBezTo>
                  <a:cubicBezTo>
                    <a:pt x="33867" y="257704"/>
                    <a:pt x="16933" y="259027"/>
                    <a:pt x="0" y="260350"/>
                  </a:cubicBezTo>
                </a:path>
              </a:pathLst>
            </a:custGeom>
            <a:solidFill>
              <a:srgbClr val="1059FF"/>
            </a:solidFill>
            <a:ln w="3175">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33" name="フリーフォーム 223"/>
            <p:cNvSpPr/>
            <p:nvPr/>
          </p:nvSpPr>
          <p:spPr>
            <a:xfrm rot="20775538">
              <a:off x="912549" y="1573177"/>
              <a:ext cx="117011" cy="58312"/>
            </a:xfrm>
            <a:custGeom>
              <a:avLst/>
              <a:gdLst>
                <a:gd name="connsiteX0" fmla="*/ 447675 w 447675"/>
                <a:gd name="connsiteY0" fmla="*/ 0 h 304800"/>
                <a:gd name="connsiteX1" fmla="*/ 403225 w 447675"/>
                <a:gd name="connsiteY1" fmla="*/ 95250 h 304800"/>
                <a:gd name="connsiteX2" fmla="*/ 266700 w 447675"/>
                <a:gd name="connsiteY2" fmla="*/ 215900 h 304800"/>
                <a:gd name="connsiteX3" fmla="*/ 88900 w 447675"/>
                <a:gd name="connsiteY3" fmla="*/ 282575 h 304800"/>
                <a:gd name="connsiteX4" fmla="*/ 0 w 447675"/>
                <a:gd name="connsiteY4" fmla="*/ 304800 h 3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675" h="304800">
                  <a:moveTo>
                    <a:pt x="447675" y="0"/>
                  </a:moveTo>
                  <a:cubicBezTo>
                    <a:pt x="440531" y="29633"/>
                    <a:pt x="433388" y="59267"/>
                    <a:pt x="403225" y="95250"/>
                  </a:cubicBezTo>
                  <a:cubicBezTo>
                    <a:pt x="373062" y="131233"/>
                    <a:pt x="319087" y="184679"/>
                    <a:pt x="266700" y="215900"/>
                  </a:cubicBezTo>
                  <a:cubicBezTo>
                    <a:pt x="214313" y="247121"/>
                    <a:pt x="133350" y="267758"/>
                    <a:pt x="88900" y="282575"/>
                  </a:cubicBezTo>
                  <a:cubicBezTo>
                    <a:pt x="44450" y="297392"/>
                    <a:pt x="0" y="304800"/>
                    <a:pt x="0" y="304800"/>
                  </a:cubicBezTo>
                </a:path>
              </a:pathLst>
            </a:custGeom>
            <a:solidFill>
              <a:srgbClr val="1059FF"/>
            </a:solidFill>
            <a:ln w="3175">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203" name="フリーフォーム 226"/>
            <p:cNvSpPr/>
            <p:nvPr/>
          </p:nvSpPr>
          <p:spPr>
            <a:xfrm>
              <a:off x="1085325" y="1701233"/>
              <a:ext cx="244538" cy="257648"/>
            </a:xfrm>
            <a:custGeom>
              <a:avLst/>
              <a:gdLst>
                <a:gd name="connsiteX0" fmla="*/ 653521 w 1048809"/>
                <a:gd name="connsiteY0" fmla="*/ 620183 h 1509712"/>
                <a:gd name="connsiteX1" fmla="*/ 891646 w 1048809"/>
                <a:gd name="connsiteY1" fmla="*/ 861483 h 1509712"/>
                <a:gd name="connsiteX2" fmla="*/ 1037696 w 1048809"/>
                <a:gd name="connsiteY2" fmla="*/ 1118658 h 1509712"/>
                <a:gd name="connsiteX3" fmla="*/ 958321 w 1048809"/>
                <a:gd name="connsiteY3" fmla="*/ 1407583 h 1509712"/>
                <a:gd name="connsiteX4" fmla="*/ 640821 w 1048809"/>
                <a:gd name="connsiteY4" fmla="*/ 1493308 h 1509712"/>
                <a:gd name="connsiteX5" fmla="*/ 342371 w 1048809"/>
                <a:gd name="connsiteY5" fmla="*/ 1309158 h 1509712"/>
                <a:gd name="connsiteX6" fmla="*/ 126471 w 1048809"/>
                <a:gd name="connsiteY6" fmla="*/ 944033 h 1509712"/>
                <a:gd name="connsiteX7" fmla="*/ 12171 w 1048809"/>
                <a:gd name="connsiteY7" fmla="*/ 543983 h 1509712"/>
                <a:gd name="connsiteX8" fmla="*/ 53446 w 1048809"/>
                <a:gd name="connsiteY8" fmla="*/ 159808 h 1509712"/>
                <a:gd name="connsiteX9" fmla="*/ 221721 w 1048809"/>
                <a:gd name="connsiteY9" fmla="*/ 20108 h 1509712"/>
                <a:gd name="connsiteX10" fmla="*/ 358246 w 1048809"/>
                <a:gd name="connsiteY10" fmla="*/ 39158 h 1509712"/>
                <a:gd name="connsiteX11" fmla="*/ 428096 w 1048809"/>
                <a:gd name="connsiteY11" fmla="*/ 147108 h 1509712"/>
                <a:gd name="connsiteX12" fmla="*/ 485246 w 1048809"/>
                <a:gd name="connsiteY12" fmla="*/ 388408 h 1509712"/>
                <a:gd name="connsiteX13" fmla="*/ 653521 w 1048809"/>
                <a:gd name="connsiteY13" fmla="*/ 620183 h 150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48809" h="1509712">
                  <a:moveTo>
                    <a:pt x="653521" y="620183"/>
                  </a:moveTo>
                  <a:cubicBezTo>
                    <a:pt x="721254" y="699029"/>
                    <a:pt x="827617" y="778404"/>
                    <a:pt x="891646" y="861483"/>
                  </a:cubicBezTo>
                  <a:cubicBezTo>
                    <a:pt x="955675" y="944562"/>
                    <a:pt x="1026584" y="1027641"/>
                    <a:pt x="1037696" y="1118658"/>
                  </a:cubicBezTo>
                  <a:cubicBezTo>
                    <a:pt x="1048809" y="1209675"/>
                    <a:pt x="1024467" y="1345141"/>
                    <a:pt x="958321" y="1407583"/>
                  </a:cubicBezTo>
                  <a:cubicBezTo>
                    <a:pt x="892175" y="1470025"/>
                    <a:pt x="743479" y="1509712"/>
                    <a:pt x="640821" y="1493308"/>
                  </a:cubicBezTo>
                  <a:cubicBezTo>
                    <a:pt x="538163" y="1476904"/>
                    <a:pt x="428096" y="1400704"/>
                    <a:pt x="342371" y="1309158"/>
                  </a:cubicBezTo>
                  <a:cubicBezTo>
                    <a:pt x="256646" y="1217612"/>
                    <a:pt x="181504" y="1071562"/>
                    <a:pt x="126471" y="944033"/>
                  </a:cubicBezTo>
                  <a:cubicBezTo>
                    <a:pt x="71438" y="816504"/>
                    <a:pt x="24342" y="674687"/>
                    <a:pt x="12171" y="543983"/>
                  </a:cubicBezTo>
                  <a:cubicBezTo>
                    <a:pt x="0" y="413279"/>
                    <a:pt x="18521" y="247120"/>
                    <a:pt x="53446" y="159808"/>
                  </a:cubicBezTo>
                  <a:cubicBezTo>
                    <a:pt x="88371" y="72496"/>
                    <a:pt x="170921" y="40216"/>
                    <a:pt x="221721" y="20108"/>
                  </a:cubicBezTo>
                  <a:cubicBezTo>
                    <a:pt x="272521" y="0"/>
                    <a:pt x="323850" y="17991"/>
                    <a:pt x="358246" y="39158"/>
                  </a:cubicBezTo>
                  <a:cubicBezTo>
                    <a:pt x="392642" y="60325"/>
                    <a:pt x="406929" y="88900"/>
                    <a:pt x="428096" y="147108"/>
                  </a:cubicBezTo>
                  <a:cubicBezTo>
                    <a:pt x="449263" y="205316"/>
                    <a:pt x="446617" y="308504"/>
                    <a:pt x="485246" y="388408"/>
                  </a:cubicBezTo>
                  <a:cubicBezTo>
                    <a:pt x="523875" y="468312"/>
                    <a:pt x="585788" y="541337"/>
                    <a:pt x="653521" y="620183"/>
                  </a:cubicBezTo>
                  <a:close/>
                </a:path>
              </a:pathLst>
            </a:custGeom>
            <a:gradFill flip="none" rotWithShape="1">
              <a:gsLst>
                <a:gs pos="0">
                  <a:srgbClr val="804000"/>
                </a:gs>
                <a:gs pos="100000">
                  <a:schemeClr val="accent6">
                    <a:lumMod val="40000"/>
                    <a:lumOff val="60000"/>
                  </a:schemeClr>
                </a:gs>
              </a:gsLst>
              <a:lin ang="16200000" scaled="0"/>
              <a:tileRect/>
            </a:gradFill>
            <a:ln>
              <a:solidFill>
                <a:schemeClr val="accent2">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dirty="0">
                <a:solidFill>
                  <a:prstClr val="white"/>
                </a:solidFill>
                <a:latin typeface="Helvetica"/>
                <a:cs typeface="Helvetica"/>
              </a:endParaRPr>
            </a:p>
          </p:txBody>
        </p:sp>
        <p:sp>
          <p:nvSpPr>
            <p:cNvPr id="205" name="フリーフォーム 227"/>
            <p:cNvSpPr/>
            <p:nvPr/>
          </p:nvSpPr>
          <p:spPr>
            <a:xfrm>
              <a:off x="1116293" y="1788832"/>
              <a:ext cx="76989" cy="39374"/>
            </a:xfrm>
            <a:custGeom>
              <a:avLst/>
              <a:gdLst>
                <a:gd name="connsiteX0" fmla="*/ 0 w 330200"/>
                <a:gd name="connsiteY0" fmla="*/ 230716 h 230716"/>
                <a:gd name="connsiteX1" fmla="*/ 59267 w 330200"/>
                <a:gd name="connsiteY1" fmla="*/ 91016 h 230716"/>
                <a:gd name="connsiteX2" fmla="*/ 190500 w 330200"/>
                <a:gd name="connsiteY2" fmla="*/ 10583 h 230716"/>
                <a:gd name="connsiteX3" fmla="*/ 330200 w 330200"/>
                <a:gd name="connsiteY3" fmla="*/ 27516 h 230716"/>
              </a:gdLst>
              <a:ahLst/>
              <a:cxnLst>
                <a:cxn ang="0">
                  <a:pos x="connsiteX0" y="connsiteY0"/>
                </a:cxn>
                <a:cxn ang="0">
                  <a:pos x="connsiteX1" y="connsiteY1"/>
                </a:cxn>
                <a:cxn ang="0">
                  <a:pos x="connsiteX2" y="connsiteY2"/>
                </a:cxn>
                <a:cxn ang="0">
                  <a:pos x="connsiteX3" y="connsiteY3"/>
                </a:cxn>
              </a:cxnLst>
              <a:rect l="l" t="t" r="r" b="b"/>
              <a:pathLst>
                <a:path w="330200" h="230716">
                  <a:moveTo>
                    <a:pt x="0" y="230716"/>
                  </a:moveTo>
                  <a:cubicBezTo>
                    <a:pt x="13758" y="179210"/>
                    <a:pt x="27517" y="127705"/>
                    <a:pt x="59267" y="91016"/>
                  </a:cubicBezTo>
                  <a:cubicBezTo>
                    <a:pt x="91017" y="54327"/>
                    <a:pt x="145345" y="21166"/>
                    <a:pt x="190500" y="10583"/>
                  </a:cubicBezTo>
                  <a:cubicBezTo>
                    <a:pt x="235655" y="0"/>
                    <a:pt x="330200" y="27516"/>
                    <a:pt x="330200" y="27516"/>
                  </a:cubicBezTo>
                </a:path>
              </a:pathLst>
            </a:custGeom>
            <a:ln w="952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grpSp>
      <p:grpSp>
        <p:nvGrpSpPr>
          <p:cNvPr id="6" name="Group 5"/>
          <p:cNvGrpSpPr/>
          <p:nvPr/>
        </p:nvGrpSpPr>
        <p:grpSpPr>
          <a:xfrm>
            <a:off x="831519" y="1481296"/>
            <a:ext cx="651515" cy="635033"/>
            <a:chOff x="822087" y="395536"/>
            <a:chExt cx="651515" cy="635033"/>
          </a:xfrm>
        </p:grpSpPr>
        <p:sp>
          <p:nvSpPr>
            <p:cNvPr id="396" name="フリーフォーム 181"/>
            <p:cNvSpPr/>
            <p:nvPr/>
          </p:nvSpPr>
          <p:spPr>
            <a:xfrm>
              <a:off x="1195082" y="395536"/>
              <a:ext cx="208572" cy="445843"/>
            </a:xfrm>
            <a:custGeom>
              <a:avLst/>
              <a:gdLst>
                <a:gd name="connsiteX0" fmla="*/ 641350 w 797983"/>
                <a:gd name="connsiteY0" fmla="*/ 0 h 2330450"/>
                <a:gd name="connsiteX1" fmla="*/ 495300 w 797983"/>
                <a:gd name="connsiteY1" fmla="*/ 196850 h 2330450"/>
                <a:gd name="connsiteX2" fmla="*/ 793750 w 797983"/>
                <a:gd name="connsiteY2" fmla="*/ 381000 h 2330450"/>
                <a:gd name="connsiteX3" fmla="*/ 520700 w 797983"/>
                <a:gd name="connsiteY3" fmla="*/ 508000 h 2330450"/>
                <a:gd name="connsiteX4" fmla="*/ 438150 w 797983"/>
                <a:gd name="connsiteY4" fmla="*/ 806450 h 2330450"/>
                <a:gd name="connsiteX5" fmla="*/ 457200 w 797983"/>
                <a:gd name="connsiteY5" fmla="*/ 1263650 h 2330450"/>
                <a:gd name="connsiteX6" fmla="*/ 171450 w 797983"/>
                <a:gd name="connsiteY6" fmla="*/ 1771650 h 2330450"/>
                <a:gd name="connsiteX7" fmla="*/ 82550 w 797983"/>
                <a:gd name="connsiteY7" fmla="*/ 2203450 h 2330450"/>
                <a:gd name="connsiteX8" fmla="*/ 0 w 797983"/>
                <a:gd name="connsiteY8" fmla="*/ 2330450 h 2330450"/>
                <a:gd name="connsiteX9" fmla="*/ 0 w 797983"/>
                <a:gd name="connsiteY9" fmla="*/ 2330450 h 2330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7983" h="2330450">
                  <a:moveTo>
                    <a:pt x="641350" y="0"/>
                  </a:moveTo>
                  <a:cubicBezTo>
                    <a:pt x="555625" y="66675"/>
                    <a:pt x="469900" y="133350"/>
                    <a:pt x="495300" y="196850"/>
                  </a:cubicBezTo>
                  <a:cubicBezTo>
                    <a:pt x="520700" y="260350"/>
                    <a:pt x="789517" y="329142"/>
                    <a:pt x="793750" y="381000"/>
                  </a:cubicBezTo>
                  <a:cubicBezTo>
                    <a:pt x="797983" y="432858"/>
                    <a:pt x="579967" y="437092"/>
                    <a:pt x="520700" y="508000"/>
                  </a:cubicBezTo>
                  <a:cubicBezTo>
                    <a:pt x="461433" y="578908"/>
                    <a:pt x="448733" y="680508"/>
                    <a:pt x="438150" y="806450"/>
                  </a:cubicBezTo>
                  <a:cubicBezTo>
                    <a:pt x="427567" y="932392"/>
                    <a:pt x="501650" y="1102783"/>
                    <a:pt x="457200" y="1263650"/>
                  </a:cubicBezTo>
                  <a:cubicBezTo>
                    <a:pt x="412750" y="1424517"/>
                    <a:pt x="233892" y="1615017"/>
                    <a:pt x="171450" y="1771650"/>
                  </a:cubicBezTo>
                  <a:cubicBezTo>
                    <a:pt x="109008" y="1928283"/>
                    <a:pt x="111125" y="2110317"/>
                    <a:pt x="82550" y="2203450"/>
                  </a:cubicBezTo>
                  <a:cubicBezTo>
                    <a:pt x="53975" y="2296583"/>
                    <a:pt x="0" y="2330450"/>
                    <a:pt x="0" y="2330450"/>
                  </a:cubicBezTo>
                  <a:lnTo>
                    <a:pt x="0" y="2330450"/>
                  </a:lnTo>
                </a:path>
              </a:pathLst>
            </a:custGeom>
            <a:noFill/>
            <a:ln w="190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397" name="フリーフォーム 182"/>
            <p:cNvSpPr/>
            <p:nvPr/>
          </p:nvSpPr>
          <p:spPr>
            <a:xfrm>
              <a:off x="1010852" y="478145"/>
              <a:ext cx="273854" cy="200447"/>
            </a:xfrm>
            <a:custGeom>
              <a:avLst/>
              <a:gdLst>
                <a:gd name="connsiteX0" fmla="*/ 0 w 1047750"/>
                <a:gd name="connsiteY0" fmla="*/ 0 h 1047750"/>
                <a:gd name="connsiteX1" fmla="*/ 82550 w 1047750"/>
                <a:gd name="connsiteY1" fmla="*/ 254000 h 1047750"/>
                <a:gd name="connsiteX2" fmla="*/ 336550 w 1047750"/>
                <a:gd name="connsiteY2" fmla="*/ 488950 h 1047750"/>
                <a:gd name="connsiteX3" fmla="*/ 95250 w 1047750"/>
                <a:gd name="connsiteY3" fmla="*/ 730250 h 1047750"/>
                <a:gd name="connsiteX4" fmla="*/ 641350 w 1047750"/>
                <a:gd name="connsiteY4" fmla="*/ 787400 h 1047750"/>
                <a:gd name="connsiteX5" fmla="*/ 1047750 w 1047750"/>
                <a:gd name="connsiteY5" fmla="*/ 1047750 h 1047750"/>
                <a:gd name="connsiteX6" fmla="*/ 1047750 w 1047750"/>
                <a:gd name="connsiteY6" fmla="*/ 104775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0" h="1047750">
                  <a:moveTo>
                    <a:pt x="0" y="0"/>
                  </a:moveTo>
                  <a:cubicBezTo>
                    <a:pt x="13229" y="86254"/>
                    <a:pt x="26458" y="172508"/>
                    <a:pt x="82550" y="254000"/>
                  </a:cubicBezTo>
                  <a:cubicBezTo>
                    <a:pt x="138642" y="335492"/>
                    <a:pt x="334433" y="409575"/>
                    <a:pt x="336550" y="488950"/>
                  </a:cubicBezTo>
                  <a:cubicBezTo>
                    <a:pt x="338667" y="568325"/>
                    <a:pt x="44450" y="680508"/>
                    <a:pt x="95250" y="730250"/>
                  </a:cubicBezTo>
                  <a:cubicBezTo>
                    <a:pt x="146050" y="779992"/>
                    <a:pt x="482600" y="734483"/>
                    <a:pt x="641350" y="787400"/>
                  </a:cubicBezTo>
                  <a:cubicBezTo>
                    <a:pt x="800100" y="840317"/>
                    <a:pt x="1047750" y="1047750"/>
                    <a:pt x="1047750" y="1047750"/>
                  </a:cubicBezTo>
                  <a:lnTo>
                    <a:pt x="1047750" y="1047750"/>
                  </a:lnTo>
                </a:path>
              </a:pathLst>
            </a:custGeom>
            <a:solidFill>
              <a:srgbClr val="FFFFFF"/>
            </a:solidFill>
            <a:ln w="190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398" name="フリーフォーム 183"/>
            <p:cNvSpPr/>
            <p:nvPr/>
          </p:nvSpPr>
          <p:spPr>
            <a:xfrm rot="20855718">
              <a:off x="1202827" y="521474"/>
              <a:ext cx="270775" cy="328005"/>
            </a:xfrm>
            <a:custGeom>
              <a:avLst/>
              <a:gdLst>
                <a:gd name="connsiteX0" fmla="*/ 527050 w 1035968"/>
                <a:gd name="connsiteY0" fmla="*/ 292100 h 1714500"/>
                <a:gd name="connsiteX1" fmla="*/ 368300 w 1035968"/>
                <a:gd name="connsiteY1" fmla="*/ 215900 h 1714500"/>
                <a:gd name="connsiteX2" fmla="*/ 228600 w 1035968"/>
                <a:gd name="connsiteY2" fmla="*/ 88900 h 1714500"/>
                <a:gd name="connsiteX3" fmla="*/ 133350 w 1035968"/>
                <a:gd name="connsiteY3" fmla="*/ 0 h 1714500"/>
                <a:gd name="connsiteX4" fmla="*/ 69850 w 1035968"/>
                <a:gd name="connsiteY4" fmla="*/ 0 h 1714500"/>
                <a:gd name="connsiteX5" fmla="*/ 12700 w 1035968"/>
                <a:gd name="connsiteY5" fmla="*/ 25400 h 1714500"/>
                <a:gd name="connsiteX6" fmla="*/ 0 w 1035968"/>
                <a:gd name="connsiteY6" fmla="*/ 190500 h 1714500"/>
                <a:gd name="connsiteX7" fmla="*/ 38100 w 1035968"/>
                <a:gd name="connsiteY7" fmla="*/ 469900 h 1714500"/>
                <a:gd name="connsiteX8" fmla="*/ 120650 w 1035968"/>
                <a:gd name="connsiteY8" fmla="*/ 577850 h 1714500"/>
                <a:gd name="connsiteX9" fmla="*/ 101600 w 1035968"/>
                <a:gd name="connsiteY9" fmla="*/ 692150 h 1714500"/>
                <a:gd name="connsiteX10" fmla="*/ 165100 w 1035968"/>
                <a:gd name="connsiteY10" fmla="*/ 933450 h 1714500"/>
                <a:gd name="connsiteX11" fmla="*/ 317500 w 1035968"/>
                <a:gd name="connsiteY11" fmla="*/ 1289050 h 1714500"/>
                <a:gd name="connsiteX12" fmla="*/ 406400 w 1035968"/>
                <a:gd name="connsiteY12" fmla="*/ 1479550 h 1714500"/>
                <a:gd name="connsiteX13" fmla="*/ 482600 w 1035968"/>
                <a:gd name="connsiteY13" fmla="*/ 1543050 h 1714500"/>
                <a:gd name="connsiteX14" fmla="*/ 533400 w 1035968"/>
                <a:gd name="connsiteY14" fmla="*/ 1714500 h 1714500"/>
                <a:gd name="connsiteX15" fmla="*/ 533400 w 1035968"/>
                <a:gd name="connsiteY15" fmla="*/ 1714500 h 1714500"/>
                <a:gd name="connsiteX16" fmla="*/ 590550 w 1035968"/>
                <a:gd name="connsiteY16" fmla="*/ 1498600 h 1714500"/>
                <a:gd name="connsiteX17" fmla="*/ 685800 w 1035968"/>
                <a:gd name="connsiteY17" fmla="*/ 1339850 h 1714500"/>
                <a:gd name="connsiteX18" fmla="*/ 850900 w 1035968"/>
                <a:gd name="connsiteY18" fmla="*/ 863600 h 1714500"/>
                <a:gd name="connsiteX19" fmla="*/ 876300 w 1035968"/>
                <a:gd name="connsiteY19" fmla="*/ 742950 h 1714500"/>
                <a:gd name="connsiteX20" fmla="*/ 971550 w 1035968"/>
                <a:gd name="connsiteY20" fmla="*/ 673100 h 1714500"/>
                <a:gd name="connsiteX21" fmla="*/ 977900 w 1035968"/>
                <a:gd name="connsiteY21" fmla="*/ 609600 h 1714500"/>
                <a:gd name="connsiteX22" fmla="*/ 1028700 w 1035968"/>
                <a:gd name="connsiteY22" fmla="*/ 406400 h 1714500"/>
                <a:gd name="connsiteX23" fmla="*/ 1022350 w 1035968"/>
                <a:gd name="connsiteY23" fmla="*/ 254000 h 1714500"/>
                <a:gd name="connsiteX24" fmla="*/ 1035050 w 1035968"/>
                <a:gd name="connsiteY24" fmla="*/ 184150 h 1714500"/>
                <a:gd name="connsiteX25" fmla="*/ 990600 w 1035968"/>
                <a:gd name="connsiteY25" fmla="*/ 25400 h 1714500"/>
                <a:gd name="connsiteX26" fmla="*/ 933450 w 1035968"/>
                <a:gd name="connsiteY26" fmla="*/ 6350 h 1714500"/>
                <a:gd name="connsiteX27" fmla="*/ 723900 w 1035968"/>
                <a:gd name="connsiteY27" fmla="*/ 127000 h 1714500"/>
                <a:gd name="connsiteX28" fmla="*/ 622300 w 1035968"/>
                <a:gd name="connsiteY28" fmla="*/ 234950 h 1714500"/>
                <a:gd name="connsiteX29" fmla="*/ 527050 w 1035968"/>
                <a:gd name="connsiteY29" fmla="*/ 292100 h 171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35968" h="1714500">
                  <a:moveTo>
                    <a:pt x="527050" y="292100"/>
                  </a:moveTo>
                  <a:lnTo>
                    <a:pt x="368300" y="215900"/>
                  </a:lnTo>
                  <a:lnTo>
                    <a:pt x="228600" y="88900"/>
                  </a:lnTo>
                  <a:lnTo>
                    <a:pt x="133350" y="0"/>
                  </a:lnTo>
                  <a:lnTo>
                    <a:pt x="69850" y="0"/>
                  </a:lnTo>
                  <a:lnTo>
                    <a:pt x="12700" y="25400"/>
                  </a:lnTo>
                  <a:lnTo>
                    <a:pt x="0" y="190500"/>
                  </a:lnTo>
                  <a:lnTo>
                    <a:pt x="38100" y="469900"/>
                  </a:lnTo>
                  <a:lnTo>
                    <a:pt x="120650" y="577850"/>
                  </a:lnTo>
                  <a:lnTo>
                    <a:pt x="101600" y="692150"/>
                  </a:lnTo>
                  <a:lnTo>
                    <a:pt x="165100" y="933450"/>
                  </a:lnTo>
                  <a:lnTo>
                    <a:pt x="317500" y="1289050"/>
                  </a:lnTo>
                  <a:lnTo>
                    <a:pt x="406400" y="1479550"/>
                  </a:lnTo>
                  <a:lnTo>
                    <a:pt x="482600" y="1543050"/>
                  </a:lnTo>
                  <a:lnTo>
                    <a:pt x="533400" y="1714500"/>
                  </a:lnTo>
                  <a:lnTo>
                    <a:pt x="533400" y="1714500"/>
                  </a:lnTo>
                  <a:lnTo>
                    <a:pt x="590550" y="1498600"/>
                  </a:lnTo>
                  <a:lnTo>
                    <a:pt x="685800" y="1339850"/>
                  </a:lnTo>
                  <a:lnTo>
                    <a:pt x="850900" y="863600"/>
                  </a:lnTo>
                  <a:lnTo>
                    <a:pt x="876300" y="742950"/>
                  </a:lnTo>
                  <a:lnTo>
                    <a:pt x="971550" y="673100"/>
                  </a:lnTo>
                  <a:lnTo>
                    <a:pt x="977900" y="609600"/>
                  </a:lnTo>
                  <a:cubicBezTo>
                    <a:pt x="1029229" y="410700"/>
                    <a:pt x="1028700" y="480516"/>
                    <a:pt x="1028700" y="406400"/>
                  </a:cubicBezTo>
                  <a:lnTo>
                    <a:pt x="1022350" y="254000"/>
                  </a:lnTo>
                  <a:cubicBezTo>
                    <a:pt x="1035968" y="192717"/>
                    <a:pt x="1035050" y="216365"/>
                    <a:pt x="1035050" y="184150"/>
                  </a:cubicBezTo>
                  <a:lnTo>
                    <a:pt x="990600" y="25400"/>
                  </a:lnTo>
                  <a:lnTo>
                    <a:pt x="933450" y="6350"/>
                  </a:lnTo>
                  <a:cubicBezTo>
                    <a:pt x="728430" y="128081"/>
                    <a:pt x="809023" y="127000"/>
                    <a:pt x="723900" y="127000"/>
                  </a:cubicBezTo>
                  <a:lnTo>
                    <a:pt x="622300" y="234950"/>
                  </a:lnTo>
                  <a:lnTo>
                    <a:pt x="527050" y="292100"/>
                  </a:lnTo>
                  <a:close/>
                </a:path>
              </a:pathLst>
            </a:custGeom>
            <a:solidFill>
              <a:srgbClr val="FF484B"/>
            </a:solidFill>
            <a:ln w="635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a:solidFill>
                  <a:prstClr val="white"/>
                </a:solidFill>
                <a:latin typeface="Helvetica"/>
                <a:cs typeface="Helvetica"/>
              </a:endParaRPr>
            </a:p>
          </p:txBody>
        </p:sp>
        <p:sp>
          <p:nvSpPr>
            <p:cNvPr id="399" name="フリーフォーム 184"/>
            <p:cNvSpPr/>
            <p:nvPr/>
          </p:nvSpPr>
          <p:spPr>
            <a:xfrm>
              <a:off x="1321220" y="567637"/>
              <a:ext cx="117840" cy="50213"/>
            </a:xfrm>
            <a:custGeom>
              <a:avLst/>
              <a:gdLst>
                <a:gd name="connsiteX0" fmla="*/ 0 w 450850"/>
                <a:gd name="connsiteY0" fmla="*/ 91017 h 262467"/>
                <a:gd name="connsiteX1" fmla="*/ 63500 w 450850"/>
                <a:gd name="connsiteY1" fmla="*/ 59267 h 262467"/>
                <a:gd name="connsiteX2" fmla="*/ 349250 w 450850"/>
                <a:gd name="connsiteY2" fmla="*/ 33867 h 262467"/>
                <a:gd name="connsiteX3" fmla="*/ 450850 w 450850"/>
                <a:gd name="connsiteY3" fmla="*/ 262467 h 262467"/>
              </a:gdLst>
              <a:ahLst/>
              <a:cxnLst>
                <a:cxn ang="0">
                  <a:pos x="connsiteX0" y="connsiteY0"/>
                </a:cxn>
                <a:cxn ang="0">
                  <a:pos x="connsiteX1" y="connsiteY1"/>
                </a:cxn>
                <a:cxn ang="0">
                  <a:pos x="connsiteX2" y="connsiteY2"/>
                </a:cxn>
                <a:cxn ang="0">
                  <a:pos x="connsiteX3" y="connsiteY3"/>
                </a:cxn>
              </a:cxnLst>
              <a:rect l="l" t="t" r="r" b="b"/>
              <a:pathLst>
                <a:path w="450850" h="262467">
                  <a:moveTo>
                    <a:pt x="0" y="91017"/>
                  </a:moveTo>
                  <a:cubicBezTo>
                    <a:pt x="2646" y="79904"/>
                    <a:pt x="5292" y="68792"/>
                    <a:pt x="63500" y="59267"/>
                  </a:cubicBezTo>
                  <a:cubicBezTo>
                    <a:pt x="121708" y="49742"/>
                    <a:pt x="284692" y="0"/>
                    <a:pt x="349250" y="33867"/>
                  </a:cubicBezTo>
                  <a:cubicBezTo>
                    <a:pt x="413808" y="67734"/>
                    <a:pt x="450850" y="262467"/>
                    <a:pt x="450850" y="262467"/>
                  </a:cubicBezTo>
                </a:path>
              </a:pathLst>
            </a:custGeom>
            <a:solidFill>
              <a:srgbClr val="FF484B"/>
            </a:solidFill>
            <a:ln w="63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00" name="フリーフォーム 185"/>
            <p:cNvSpPr/>
            <p:nvPr/>
          </p:nvSpPr>
          <p:spPr>
            <a:xfrm>
              <a:off x="1309603" y="591124"/>
              <a:ext cx="71368" cy="233248"/>
            </a:xfrm>
            <a:custGeom>
              <a:avLst/>
              <a:gdLst>
                <a:gd name="connsiteX0" fmla="*/ 0 w 273050"/>
                <a:gd name="connsiteY0" fmla="*/ 0 h 1219200"/>
                <a:gd name="connsiteX1" fmla="*/ 139700 w 273050"/>
                <a:gd name="connsiteY1" fmla="*/ 787400 h 1219200"/>
                <a:gd name="connsiteX2" fmla="*/ 273050 w 273050"/>
                <a:gd name="connsiteY2" fmla="*/ 1219200 h 1219200"/>
              </a:gdLst>
              <a:ahLst/>
              <a:cxnLst>
                <a:cxn ang="0">
                  <a:pos x="connsiteX0" y="connsiteY0"/>
                </a:cxn>
                <a:cxn ang="0">
                  <a:pos x="connsiteX1" y="connsiteY1"/>
                </a:cxn>
                <a:cxn ang="0">
                  <a:pos x="connsiteX2" y="connsiteY2"/>
                </a:cxn>
              </a:cxnLst>
              <a:rect l="l" t="t" r="r" b="b"/>
              <a:pathLst>
                <a:path w="273050" h="1219200">
                  <a:moveTo>
                    <a:pt x="0" y="0"/>
                  </a:moveTo>
                  <a:cubicBezTo>
                    <a:pt x="47096" y="292100"/>
                    <a:pt x="94192" y="584200"/>
                    <a:pt x="139700" y="787400"/>
                  </a:cubicBezTo>
                  <a:cubicBezTo>
                    <a:pt x="185208" y="990600"/>
                    <a:pt x="273050" y="1219200"/>
                    <a:pt x="273050" y="1219200"/>
                  </a:cubicBezTo>
                </a:path>
              </a:pathLst>
            </a:custGeom>
            <a:solidFill>
              <a:srgbClr val="FF484B"/>
            </a:solidFill>
            <a:ln w="63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01" name="フリーフォーム 186"/>
            <p:cNvSpPr/>
            <p:nvPr/>
          </p:nvSpPr>
          <p:spPr>
            <a:xfrm>
              <a:off x="1321220" y="591124"/>
              <a:ext cx="84646" cy="212596"/>
            </a:xfrm>
            <a:custGeom>
              <a:avLst/>
              <a:gdLst>
                <a:gd name="connsiteX0" fmla="*/ 0 w 323850"/>
                <a:gd name="connsiteY0" fmla="*/ 0 h 1111250"/>
                <a:gd name="connsiteX1" fmla="*/ 165100 w 323850"/>
                <a:gd name="connsiteY1" fmla="*/ 57150 h 1111250"/>
                <a:gd name="connsiteX2" fmla="*/ 298450 w 323850"/>
                <a:gd name="connsiteY2" fmla="*/ 323850 h 1111250"/>
                <a:gd name="connsiteX3" fmla="*/ 317500 w 323850"/>
                <a:gd name="connsiteY3" fmla="*/ 679450 h 1111250"/>
                <a:gd name="connsiteX4" fmla="*/ 292100 w 323850"/>
                <a:gd name="connsiteY4" fmla="*/ 965200 h 1111250"/>
                <a:gd name="connsiteX5" fmla="*/ 234950 w 323850"/>
                <a:gd name="connsiteY5" fmla="*/ 1111250 h 111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850" h="1111250">
                  <a:moveTo>
                    <a:pt x="0" y="0"/>
                  </a:moveTo>
                  <a:cubicBezTo>
                    <a:pt x="57679" y="1587"/>
                    <a:pt x="115358" y="3175"/>
                    <a:pt x="165100" y="57150"/>
                  </a:cubicBezTo>
                  <a:cubicBezTo>
                    <a:pt x="214842" y="111125"/>
                    <a:pt x="273050" y="220133"/>
                    <a:pt x="298450" y="323850"/>
                  </a:cubicBezTo>
                  <a:cubicBezTo>
                    <a:pt x="323850" y="427567"/>
                    <a:pt x="318558" y="572558"/>
                    <a:pt x="317500" y="679450"/>
                  </a:cubicBezTo>
                  <a:cubicBezTo>
                    <a:pt x="316442" y="786342"/>
                    <a:pt x="305858" y="893233"/>
                    <a:pt x="292100" y="965200"/>
                  </a:cubicBezTo>
                  <a:cubicBezTo>
                    <a:pt x="278342" y="1037167"/>
                    <a:pt x="234950" y="1111250"/>
                    <a:pt x="234950" y="1111250"/>
                  </a:cubicBezTo>
                </a:path>
              </a:pathLst>
            </a:custGeom>
            <a:solidFill>
              <a:srgbClr val="FF484B"/>
            </a:solidFill>
            <a:ln w="63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02" name="フリーフォーム 187"/>
            <p:cNvSpPr/>
            <p:nvPr/>
          </p:nvSpPr>
          <p:spPr>
            <a:xfrm>
              <a:off x="1269769" y="591124"/>
              <a:ext cx="94605" cy="208951"/>
            </a:xfrm>
            <a:custGeom>
              <a:avLst/>
              <a:gdLst>
                <a:gd name="connsiteX0" fmla="*/ 146050 w 361950"/>
                <a:gd name="connsiteY0" fmla="*/ 0 h 1092200"/>
                <a:gd name="connsiteX1" fmla="*/ 69850 w 361950"/>
                <a:gd name="connsiteY1" fmla="*/ 57150 h 1092200"/>
                <a:gd name="connsiteX2" fmla="*/ 0 w 361950"/>
                <a:gd name="connsiteY2" fmla="*/ 317500 h 1092200"/>
                <a:gd name="connsiteX3" fmla="*/ 69850 w 361950"/>
                <a:gd name="connsiteY3" fmla="*/ 742950 h 1092200"/>
                <a:gd name="connsiteX4" fmla="*/ 361950 w 361950"/>
                <a:gd name="connsiteY4" fmla="*/ 1092200 h 1092200"/>
                <a:gd name="connsiteX5" fmla="*/ 361950 w 361950"/>
                <a:gd name="connsiteY5" fmla="*/ 1092200 h 1092200"/>
                <a:gd name="connsiteX6" fmla="*/ 361950 w 361950"/>
                <a:gd name="connsiteY6" fmla="*/ 1092200 h 109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1950" h="1092200">
                  <a:moveTo>
                    <a:pt x="146050" y="0"/>
                  </a:moveTo>
                  <a:cubicBezTo>
                    <a:pt x="120121" y="2116"/>
                    <a:pt x="94192" y="4233"/>
                    <a:pt x="69850" y="57150"/>
                  </a:cubicBezTo>
                  <a:cubicBezTo>
                    <a:pt x="45508" y="110067"/>
                    <a:pt x="0" y="203200"/>
                    <a:pt x="0" y="317500"/>
                  </a:cubicBezTo>
                  <a:cubicBezTo>
                    <a:pt x="0" y="431800"/>
                    <a:pt x="9525" y="613833"/>
                    <a:pt x="69850" y="742950"/>
                  </a:cubicBezTo>
                  <a:cubicBezTo>
                    <a:pt x="130175" y="872067"/>
                    <a:pt x="361950" y="1092200"/>
                    <a:pt x="361950" y="1092200"/>
                  </a:cubicBezTo>
                  <a:lnTo>
                    <a:pt x="361950" y="1092200"/>
                  </a:lnTo>
                  <a:lnTo>
                    <a:pt x="361950" y="1092200"/>
                  </a:lnTo>
                </a:path>
              </a:pathLst>
            </a:custGeom>
            <a:solidFill>
              <a:srgbClr val="FF484B"/>
            </a:solidFill>
            <a:ln w="63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03" name="フリーフォーム 188"/>
            <p:cNvSpPr/>
            <p:nvPr/>
          </p:nvSpPr>
          <p:spPr>
            <a:xfrm>
              <a:off x="1331179" y="517019"/>
              <a:ext cx="87965" cy="57097"/>
            </a:xfrm>
            <a:custGeom>
              <a:avLst/>
              <a:gdLst>
                <a:gd name="connsiteX0" fmla="*/ 0 w 336550"/>
                <a:gd name="connsiteY0" fmla="*/ 298450 h 298450"/>
                <a:gd name="connsiteX1" fmla="*/ 158750 w 336550"/>
                <a:gd name="connsiteY1" fmla="*/ 146050 h 298450"/>
                <a:gd name="connsiteX2" fmla="*/ 254000 w 336550"/>
                <a:gd name="connsiteY2" fmla="*/ 19050 h 298450"/>
                <a:gd name="connsiteX3" fmla="*/ 323850 w 336550"/>
                <a:gd name="connsiteY3" fmla="*/ 31750 h 298450"/>
                <a:gd name="connsiteX4" fmla="*/ 330200 w 336550"/>
                <a:gd name="connsiteY4" fmla="*/ 5715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550" h="298450">
                  <a:moveTo>
                    <a:pt x="0" y="298450"/>
                  </a:moveTo>
                  <a:cubicBezTo>
                    <a:pt x="58208" y="245533"/>
                    <a:pt x="116417" y="192617"/>
                    <a:pt x="158750" y="146050"/>
                  </a:cubicBezTo>
                  <a:cubicBezTo>
                    <a:pt x="201083" y="99483"/>
                    <a:pt x="226483" y="38100"/>
                    <a:pt x="254000" y="19050"/>
                  </a:cubicBezTo>
                  <a:cubicBezTo>
                    <a:pt x="281517" y="0"/>
                    <a:pt x="311150" y="25400"/>
                    <a:pt x="323850" y="31750"/>
                  </a:cubicBezTo>
                  <a:cubicBezTo>
                    <a:pt x="336550" y="38100"/>
                    <a:pt x="330200" y="57150"/>
                    <a:pt x="330200" y="57150"/>
                  </a:cubicBezTo>
                </a:path>
              </a:pathLst>
            </a:custGeom>
            <a:solidFill>
              <a:srgbClr val="FF484B"/>
            </a:solidFill>
            <a:ln w="63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04" name="フリーフォーム 189"/>
            <p:cNvSpPr/>
            <p:nvPr/>
          </p:nvSpPr>
          <p:spPr>
            <a:xfrm>
              <a:off x="1202275" y="584645"/>
              <a:ext cx="79667" cy="44139"/>
            </a:xfrm>
            <a:custGeom>
              <a:avLst/>
              <a:gdLst>
                <a:gd name="connsiteX0" fmla="*/ 304800 w 304800"/>
                <a:gd name="connsiteY0" fmla="*/ 27517 h 230717"/>
                <a:gd name="connsiteX1" fmla="*/ 171450 w 304800"/>
                <a:gd name="connsiteY1" fmla="*/ 8467 h 230717"/>
                <a:gd name="connsiteX2" fmla="*/ 44450 w 304800"/>
                <a:gd name="connsiteY2" fmla="*/ 78317 h 230717"/>
                <a:gd name="connsiteX3" fmla="*/ 6350 w 304800"/>
                <a:gd name="connsiteY3" fmla="*/ 186267 h 230717"/>
                <a:gd name="connsiteX4" fmla="*/ 6350 w 304800"/>
                <a:gd name="connsiteY4" fmla="*/ 230717 h 230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230717">
                  <a:moveTo>
                    <a:pt x="304800" y="27517"/>
                  </a:moveTo>
                  <a:cubicBezTo>
                    <a:pt x="259821" y="13758"/>
                    <a:pt x="214842" y="0"/>
                    <a:pt x="171450" y="8467"/>
                  </a:cubicBezTo>
                  <a:cubicBezTo>
                    <a:pt x="128058" y="16934"/>
                    <a:pt x="71967" y="48684"/>
                    <a:pt x="44450" y="78317"/>
                  </a:cubicBezTo>
                  <a:cubicBezTo>
                    <a:pt x="16933" y="107950"/>
                    <a:pt x="12700" y="160867"/>
                    <a:pt x="6350" y="186267"/>
                  </a:cubicBezTo>
                  <a:cubicBezTo>
                    <a:pt x="0" y="211667"/>
                    <a:pt x="6350" y="230717"/>
                    <a:pt x="6350" y="230717"/>
                  </a:cubicBezTo>
                </a:path>
              </a:pathLst>
            </a:custGeom>
            <a:solidFill>
              <a:srgbClr val="FF484B"/>
            </a:solidFill>
            <a:ln w="63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05" name="フリーフォーム 190"/>
            <p:cNvSpPr/>
            <p:nvPr/>
          </p:nvSpPr>
          <p:spPr>
            <a:xfrm>
              <a:off x="1181803" y="547187"/>
              <a:ext cx="119500" cy="37862"/>
            </a:xfrm>
            <a:custGeom>
              <a:avLst/>
              <a:gdLst>
                <a:gd name="connsiteX0" fmla="*/ 457200 w 457200"/>
                <a:gd name="connsiteY0" fmla="*/ 197908 h 197908"/>
                <a:gd name="connsiteX1" fmla="*/ 298450 w 457200"/>
                <a:gd name="connsiteY1" fmla="*/ 166158 h 197908"/>
                <a:gd name="connsiteX2" fmla="*/ 107950 w 457200"/>
                <a:gd name="connsiteY2" fmla="*/ 89958 h 197908"/>
                <a:gd name="connsiteX3" fmla="*/ 44450 w 457200"/>
                <a:gd name="connsiteY3" fmla="*/ 13758 h 197908"/>
                <a:gd name="connsiteX4" fmla="*/ 25400 w 457200"/>
                <a:gd name="connsiteY4" fmla="*/ 7408 h 197908"/>
                <a:gd name="connsiteX5" fmla="*/ 0 w 457200"/>
                <a:gd name="connsiteY5" fmla="*/ 39158 h 19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7200" h="197908">
                  <a:moveTo>
                    <a:pt x="457200" y="197908"/>
                  </a:moveTo>
                  <a:cubicBezTo>
                    <a:pt x="406929" y="191029"/>
                    <a:pt x="356658" y="184150"/>
                    <a:pt x="298450" y="166158"/>
                  </a:cubicBezTo>
                  <a:cubicBezTo>
                    <a:pt x="240242" y="148166"/>
                    <a:pt x="150283" y="115358"/>
                    <a:pt x="107950" y="89958"/>
                  </a:cubicBezTo>
                  <a:cubicBezTo>
                    <a:pt x="65617" y="64558"/>
                    <a:pt x="58208" y="27516"/>
                    <a:pt x="44450" y="13758"/>
                  </a:cubicBezTo>
                  <a:cubicBezTo>
                    <a:pt x="30692" y="0"/>
                    <a:pt x="32808" y="3175"/>
                    <a:pt x="25400" y="7408"/>
                  </a:cubicBezTo>
                  <a:cubicBezTo>
                    <a:pt x="17992" y="11641"/>
                    <a:pt x="0" y="39158"/>
                    <a:pt x="0" y="39158"/>
                  </a:cubicBezTo>
                </a:path>
              </a:pathLst>
            </a:custGeom>
            <a:solidFill>
              <a:srgbClr val="FF484B"/>
            </a:solidFill>
            <a:ln w="63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06" name="フリーフォーム 191"/>
            <p:cNvSpPr/>
            <p:nvPr/>
          </p:nvSpPr>
          <p:spPr>
            <a:xfrm rot="19817795">
              <a:off x="822087" y="606800"/>
              <a:ext cx="288094" cy="96010"/>
            </a:xfrm>
            <a:custGeom>
              <a:avLst/>
              <a:gdLst>
                <a:gd name="connsiteX0" fmla="*/ 804333 w 1102233"/>
                <a:gd name="connsiteY0" fmla="*/ 255920 h 501852"/>
                <a:gd name="connsiteX1" fmla="*/ 804333 w 1102233"/>
                <a:gd name="connsiteY1" fmla="*/ 171253 h 501852"/>
                <a:gd name="connsiteX2" fmla="*/ 889000 w 1102233"/>
                <a:gd name="connsiteY2" fmla="*/ 111986 h 501852"/>
                <a:gd name="connsiteX3" fmla="*/ 1016000 w 1102233"/>
                <a:gd name="connsiteY3" fmla="*/ 1920 h 501852"/>
                <a:gd name="connsiteX4" fmla="*/ 778933 w 1102233"/>
                <a:gd name="connsiteY4" fmla="*/ 52720 h 501852"/>
                <a:gd name="connsiteX5" fmla="*/ 660400 w 1102233"/>
                <a:gd name="connsiteY5" fmla="*/ 61186 h 501852"/>
                <a:gd name="connsiteX6" fmla="*/ 558800 w 1102233"/>
                <a:gd name="connsiteY6" fmla="*/ 61186 h 501852"/>
                <a:gd name="connsiteX7" fmla="*/ 491067 w 1102233"/>
                <a:gd name="connsiteY7" fmla="*/ 128920 h 501852"/>
                <a:gd name="connsiteX8" fmla="*/ 397933 w 1102233"/>
                <a:gd name="connsiteY8" fmla="*/ 179720 h 501852"/>
                <a:gd name="connsiteX9" fmla="*/ 296333 w 1102233"/>
                <a:gd name="connsiteY9" fmla="*/ 196653 h 501852"/>
                <a:gd name="connsiteX10" fmla="*/ 143933 w 1102233"/>
                <a:gd name="connsiteY10" fmla="*/ 213586 h 501852"/>
                <a:gd name="connsiteX11" fmla="*/ 76200 w 1102233"/>
                <a:gd name="connsiteY11" fmla="*/ 289786 h 501852"/>
                <a:gd name="connsiteX12" fmla="*/ 8467 w 1102233"/>
                <a:gd name="connsiteY12" fmla="*/ 408320 h 501852"/>
                <a:gd name="connsiteX13" fmla="*/ 0 w 1102233"/>
                <a:gd name="connsiteY13" fmla="*/ 416786 h 501852"/>
                <a:gd name="connsiteX14" fmla="*/ 0 w 1102233"/>
                <a:gd name="connsiteY14" fmla="*/ 416786 h 501852"/>
                <a:gd name="connsiteX15" fmla="*/ 0 w 1102233"/>
                <a:gd name="connsiteY15" fmla="*/ 416786 h 501852"/>
                <a:gd name="connsiteX16" fmla="*/ 127000 w 1102233"/>
                <a:gd name="connsiteY16" fmla="*/ 442186 h 501852"/>
                <a:gd name="connsiteX17" fmla="*/ 152400 w 1102233"/>
                <a:gd name="connsiteY17" fmla="*/ 450653 h 501852"/>
                <a:gd name="connsiteX18" fmla="*/ 245533 w 1102233"/>
                <a:gd name="connsiteY18" fmla="*/ 484520 h 501852"/>
                <a:gd name="connsiteX19" fmla="*/ 372533 w 1102233"/>
                <a:gd name="connsiteY19" fmla="*/ 501453 h 501852"/>
                <a:gd name="connsiteX20" fmla="*/ 508000 w 1102233"/>
                <a:gd name="connsiteY20" fmla="*/ 501453 h 501852"/>
                <a:gd name="connsiteX21" fmla="*/ 601133 w 1102233"/>
                <a:gd name="connsiteY21" fmla="*/ 459120 h 501852"/>
                <a:gd name="connsiteX22" fmla="*/ 668867 w 1102233"/>
                <a:gd name="connsiteY22" fmla="*/ 399853 h 501852"/>
                <a:gd name="connsiteX23" fmla="*/ 745067 w 1102233"/>
                <a:gd name="connsiteY23" fmla="*/ 433720 h 501852"/>
                <a:gd name="connsiteX24" fmla="*/ 889000 w 1102233"/>
                <a:gd name="connsiteY24" fmla="*/ 450653 h 501852"/>
                <a:gd name="connsiteX25" fmla="*/ 990600 w 1102233"/>
                <a:gd name="connsiteY25" fmla="*/ 433720 h 501852"/>
                <a:gd name="connsiteX26" fmla="*/ 1066800 w 1102233"/>
                <a:gd name="connsiteY26" fmla="*/ 399853 h 501852"/>
                <a:gd name="connsiteX27" fmla="*/ 1100667 w 1102233"/>
                <a:gd name="connsiteY27" fmla="*/ 340586 h 501852"/>
                <a:gd name="connsiteX28" fmla="*/ 1092200 w 1102233"/>
                <a:gd name="connsiteY28" fmla="*/ 289786 h 501852"/>
                <a:gd name="connsiteX29" fmla="*/ 1016000 w 1102233"/>
                <a:gd name="connsiteY29" fmla="*/ 264386 h 501852"/>
                <a:gd name="connsiteX30" fmla="*/ 872067 w 1102233"/>
                <a:gd name="connsiteY30" fmla="*/ 264386 h 501852"/>
                <a:gd name="connsiteX31" fmla="*/ 804333 w 1102233"/>
                <a:gd name="connsiteY31" fmla="*/ 255920 h 50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02233" h="501852">
                  <a:moveTo>
                    <a:pt x="804333" y="255920"/>
                  </a:moveTo>
                  <a:lnTo>
                    <a:pt x="804333" y="171253"/>
                  </a:lnTo>
                  <a:lnTo>
                    <a:pt x="889000" y="111986"/>
                  </a:lnTo>
                  <a:cubicBezTo>
                    <a:pt x="1009601" y="0"/>
                    <a:pt x="953615" y="1920"/>
                    <a:pt x="1016000" y="1920"/>
                  </a:cubicBezTo>
                  <a:cubicBezTo>
                    <a:pt x="784645" y="53332"/>
                    <a:pt x="865459" y="52720"/>
                    <a:pt x="778933" y="52720"/>
                  </a:cubicBezTo>
                  <a:cubicBezTo>
                    <a:pt x="666053" y="61402"/>
                    <a:pt x="705664" y="61186"/>
                    <a:pt x="660400" y="61186"/>
                  </a:cubicBezTo>
                  <a:lnTo>
                    <a:pt x="558800" y="61186"/>
                  </a:lnTo>
                  <a:cubicBezTo>
                    <a:pt x="503893" y="125244"/>
                    <a:pt x="531272" y="108816"/>
                    <a:pt x="491067" y="128920"/>
                  </a:cubicBezTo>
                  <a:cubicBezTo>
                    <a:pt x="410170" y="182851"/>
                    <a:pt x="445394" y="179720"/>
                    <a:pt x="397933" y="179720"/>
                  </a:cubicBezTo>
                  <a:cubicBezTo>
                    <a:pt x="319248" y="199391"/>
                    <a:pt x="353473" y="196653"/>
                    <a:pt x="296333" y="196653"/>
                  </a:cubicBezTo>
                  <a:cubicBezTo>
                    <a:pt x="154569" y="205514"/>
                    <a:pt x="201335" y="184888"/>
                    <a:pt x="143933" y="213586"/>
                  </a:cubicBezTo>
                  <a:cubicBezTo>
                    <a:pt x="82934" y="292014"/>
                    <a:pt x="116845" y="289786"/>
                    <a:pt x="76200" y="289786"/>
                  </a:cubicBezTo>
                  <a:cubicBezTo>
                    <a:pt x="8752" y="465151"/>
                    <a:pt x="76133" y="374488"/>
                    <a:pt x="8467" y="408320"/>
                  </a:cubicBezTo>
                  <a:cubicBezTo>
                    <a:pt x="4897" y="410105"/>
                    <a:pt x="2822" y="413964"/>
                    <a:pt x="0" y="416786"/>
                  </a:cubicBezTo>
                  <a:lnTo>
                    <a:pt x="0" y="416786"/>
                  </a:lnTo>
                  <a:lnTo>
                    <a:pt x="0" y="416786"/>
                  </a:lnTo>
                  <a:cubicBezTo>
                    <a:pt x="42333" y="425253"/>
                    <a:pt x="84856" y="432821"/>
                    <a:pt x="127000" y="442186"/>
                  </a:cubicBezTo>
                  <a:cubicBezTo>
                    <a:pt x="135712" y="444122"/>
                    <a:pt x="152400" y="450653"/>
                    <a:pt x="152400" y="450653"/>
                  </a:cubicBezTo>
                  <a:cubicBezTo>
                    <a:pt x="248256" y="476796"/>
                    <a:pt x="245533" y="443875"/>
                    <a:pt x="245533" y="484520"/>
                  </a:cubicBezTo>
                  <a:cubicBezTo>
                    <a:pt x="366861" y="501852"/>
                    <a:pt x="324155" y="501453"/>
                    <a:pt x="372533" y="501453"/>
                  </a:cubicBezTo>
                  <a:lnTo>
                    <a:pt x="508000" y="501453"/>
                  </a:lnTo>
                  <a:cubicBezTo>
                    <a:pt x="589967" y="465023"/>
                    <a:pt x="559338" y="480016"/>
                    <a:pt x="601133" y="459120"/>
                  </a:cubicBezTo>
                  <a:lnTo>
                    <a:pt x="668867" y="399853"/>
                  </a:lnTo>
                  <a:lnTo>
                    <a:pt x="745067" y="433720"/>
                  </a:lnTo>
                  <a:cubicBezTo>
                    <a:pt x="883334" y="451003"/>
                    <a:pt x="835026" y="450653"/>
                    <a:pt x="889000" y="450653"/>
                  </a:cubicBezTo>
                  <a:cubicBezTo>
                    <a:pt x="986108" y="441825"/>
                    <a:pt x="960090" y="464227"/>
                    <a:pt x="990600" y="433720"/>
                  </a:cubicBezTo>
                  <a:cubicBezTo>
                    <a:pt x="1069478" y="407427"/>
                    <a:pt x="1066800" y="435094"/>
                    <a:pt x="1066800" y="399853"/>
                  </a:cubicBezTo>
                  <a:cubicBezTo>
                    <a:pt x="1102233" y="346705"/>
                    <a:pt x="1100667" y="369404"/>
                    <a:pt x="1100667" y="340586"/>
                  </a:cubicBezTo>
                  <a:lnTo>
                    <a:pt x="1092200" y="289786"/>
                  </a:lnTo>
                  <a:cubicBezTo>
                    <a:pt x="1027745" y="262163"/>
                    <a:pt x="1054427" y="264386"/>
                    <a:pt x="1016000" y="264386"/>
                  </a:cubicBezTo>
                  <a:lnTo>
                    <a:pt x="872067" y="264386"/>
                  </a:lnTo>
                  <a:lnTo>
                    <a:pt x="804333" y="255920"/>
                  </a:lnTo>
                  <a:close/>
                </a:path>
              </a:pathLst>
            </a:custGeom>
            <a:solidFill>
              <a:srgbClr val="FF484B"/>
            </a:solidFill>
            <a:ln w="317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a:solidFill>
                  <a:prstClr val="white"/>
                </a:solidFill>
                <a:latin typeface="Helvetica"/>
                <a:cs typeface="Helvetica"/>
              </a:endParaRPr>
            </a:p>
          </p:txBody>
        </p:sp>
        <p:sp>
          <p:nvSpPr>
            <p:cNvPr id="407" name="フリーフォーム 192"/>
            <p:cNvSpPr/>
            <p:nvPr/>
          </p:nvSpPr>
          <p:spPr>
            <a:xfrm rot="20775538">
              <a:off x="946708" y="615732"/>
              <a:ext cx="63070" cy="17210"/>
            </a:xfrm>
            <a:custGeom>
              <a:avLst/>
              <a:gdLst>
                <a:gd name="connsiteX0" fmla="*/ 241300 w 241300"/>
                <a:gd name="connsiteY0" fmla="*/ 89958 h 89958"/>
                <a:gd name="connsiteX1" fmla="*/ 225425 w 241300"/>
                <a:gd name="connsiteY1" fmla="*/ 29633 h 89958"/>
                <a:gd name="connsiteX2" fmla="*/ 165100 w 241300"/>
                <a:gd name="connsiteY2" fmla="*/ 1058 h 89958"/>
                <a:gd name="connsiteX3" fmla="*/ 0 w 241300"/>
                <a:gd name="connsiteY3" fmla="*/ 35983 h 89958"/>
              </a:gdLst>
              <a:ahLst/>
              <a:cxnLst>
                <a:cxn ang="0">
                  <a:pos x="connsiteX0" y="connsiteY0"/>
                </a:cxn>
                <a:cxn ang="0">
                  <a:pos x="connsiteX1" y="connsiteY1"/>
                </a:cxn>
                <a:cxn ang="0">
                  <a:pos x="connsiteX2" y="connsiteY2"/>
                </a:cxn>
                <a:cxn ang="0">
                  <a:pos x="connsiteX3" y="connsiteY3"/>
                </a:cxn>
              </a:cxnLst>
              <a:rect l="l" t="t" r="r" b="b"/>
              <a:pathLst>
                <a:path w="241300" h="89958">
                  <a:moveTo>
                    <a:pt x="241300" y="89958"/>
                  </a:moveTo>
                  <a:cubicBezTo>
                    <a:pt x="239712" y="67204"/>
                    <a:pt x="238125" y="44450"/>
                    <a:pt x="225425" y="29633"/>
                  </a:cubicBezTo>
                  <a:cubicBezTo>
                    <a:pt x="212725" y="14816"/>
                    <a:pt x="202671" y="0"/>
                    <a:pt x="165100" y="1058"/>
                  </a:cubicBezTo>
                  <a:cubicBezTo>
                    <a:pt x="127529" y="2116"/>
                    <a:pt x="0" y="35983"/>
                    <a:pt x="0" y="35983"/>
                  </a:cubicBezTo>
                </a:path>
              </a:pathLst>
            </a:custGeom>
            <a:solidFill>
              <a:srgbClr val="FF484B"/>
            </a:solidFill>
            <a:ln w="3175">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08" name="フリーフォーム 193"/>
            <p:cNvSpPr/>
            <p:nvPr/>
          </p:nvSpPr>
          <p:spPr>
            <a:xfrm rot="20775538">
              <a:off x="1031781" y="628289"/>
              <a:ext cx="54909" cy="21360"/>
            </a:xfrm>
            <a:custGeom>
              <a:avLst/>
              <a:gdLst>
                <a:gd name="connsiteX0" fmla="*/ 0 w 210079"/>
                <a:gd name="connsiteY0" fmla="*/ 22754 h 111654"/>
                <a:gd name="connsiteX1" fmla="*/ 155575 w 210079"/>
                <a:gd name="connsiteY1" fmla="*/ 529 h 111654"/>
                <a:gd name="connsiteX2" fmla="*/ 193675 w 210079"/>
                <a:gd name="connsiteY2" fmla="*/ 19579 h 111654"/>
                <a:gd name="connsiteX3" fmla="*/ 206375 w 210079"/>
                <a:gd name="connsiteY3" fmla="*/ 79904 h 111654"/>
                <a:gd name="connsiteX4" fmla="*/ 171450 w 210079"/>
                <a:gd name="connsiteY4" fmla="*/ 111654 h 111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079" h="111654">
                  <a:moveTo>
                    <a:pt x="0" y="22754"/>
                  </a:moveTo>
                  <a:cubicBezTo>
                    <a:pt x="61648" y="11906"/>
                    <a:pt x="123296" y="1058"/>
                    <a:pt x="155575" y="529"/>
                  </a:cubicBezTo>
                  <a:cubicBezTo>
                    <a:pt x="187854" y="0"/>
                    <a:pt x="185208" y="6350"/>
                    <a:pt x="193675" y="19579"/>
                  </a:cubicBezTo>
                  <a:cubicBezTo>
                    <a:pt x="202142" y="32808"/>
                    <a:pt x="210079" y="64558"/>
                    <a:pt x="206375" y="79904"/>
                  </a:cubicBezTo>
                  <a:cubicBezTo>
                    <a:pt x="202671" y="95250"/>
                    <a:pt x="171450" y="111654"/>
                    <a:pt x="171450" y="111654"/>
                  </a:cubicBezTo>
                </a:path>
              </a:pathLst>
            </a:custGeom>
            <a:solidFill>
              <a:srgbClr val="FF484B"/>
            </a:solidFill>
            <a:ln w="3175">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09" name="フリーフォーム 194"/>
            <p:cNvSpPr/>
            <p:nvPr/>
          </p:nvSpPr>
          <p:spPr>
            <a:xfrm rot="20775538">
              <a:off x="872693" y="638828"/>
              <a:ext cx="151865" cy="36647"/>
            </a:xfrm>
            <a:custGeom>
              <a:avLst/>
              <a:gdLst>
                <a:gd name="connsiteX0" fmla="*/ 581025 w 581025"/>
                <a:gd name="connsiteY0" fmla="*/ 35983 h 191558"/>
                <a:gd name="connsiteX1" fmla="*/ 498475 w 581025"/>
                <a:gd name="connsiteY1" fmla="*/ 7408 h 191558"/>
                <a:gd name="connsiteX2" fmla="*/ 393700 w 581025"/>
                <a:gd name="connsiteY2" fmla="*/ 7408 h 191558"/>
                <a:gd name="connsiteX3" fmla="*/ 276225 w 581025"/>
                <a:gd name="connsiteY3" fmla="*/ 51858 h 191558"/>
                <a:gd name="connsiteX4" fmla="*/ 120650 w 581025"/>
                <a:gd name="connsiteY4" fmla="*/ 137583 h 191558"/>
                <a:gd name="connsiteX5" fmla="*/ 34925 w 581025"/>
                <a:gd name="connsiteY5" fmla="*/ 178858 h 191558"/>
                <a:gd name="connsiteX6" fmla="*/ 0 w 581025"/>
                <a:gd name="connsiteY6" fmla="*/ 191558 h 191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1025" h="191558">
                  <a:moveTo>
                    <a:pt x="581025" y="35983"/>
                  </a:moveTo>
                  <a:cubicBezTo>
                    <a:pt x="555360" y="24076"/>
                    <a:pt x="529696" y="12170"/>
                    <a:pt x="498475" y="7408"/>
                  </a:cubicBezTo>
                  <a:cubicBezTo>
                    <a:pt x="467254" y="2646"/>
                    <a:pt x="430742" y="0"/>
                    <a:pt x="393700" y="7408"/>
                  </a:cubicBezTo>
                  <a:cubicBezTo>
                    <a:pt x="356658" y="14816"/>
                    <a:pt x="321733" y="30162"/>
                    <a:pt x="276225" y="51858"/>
                  </a:cubicBezTo>
                  <a:cubicBezTo>
                    <a:pt x="230717" y="73554"/>
                    <a:pt x="160867" y="116416"/>
                    <a:pt x="120650" y="137583"/>
                  </a:cubicBezTo>
                  <a:cubicBezTo>
                    <a:pt x="80433" y="158750"/>
                    <a:pt x="55033" y="169862"/>
                    <a:pt x="34925" y="178858"/>
                  </a:cubicBezTo>
                  <a:cubicBezTo>
                    <a:pt x="14817" y="187854"/>
                    <a:pt x="0" y="191558"/>
                    <a:pt x="0" y="191558"/>
                  </a:cubicBezTo>
                </a:path>
              </a:pathLst>
            </a:custGeom>
            <a:solidFill>
              <a:srgbClr val="FF484B"/>
            </a:solidFill>
            <a:ln w="3175">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10" name="フリーフォーム 195"/>
            <p:cNvSpPr/>
            <p:nvPr/>
          </p:nvSpPr>
          <p:spPr>
            <a:xfrm rot="20775538">
              <a:off x="870137" y="647956"/>
              <a:ext cx="167632" cy="63070"/>
            </a:xfrm>
            <a:custGeom>
              <a:avLst/>
              <a:gdLst>
                <a:gd name="connsiteX0" fmla="*/ 641350 w 641350"/>
                <a:gd name="connsiteY0" fmla="*/ 8996 h 329671"/>
                <a:gd name="connsiteX1" fmla="*/ 571500 w 641350"/>
                <a:gd name="connsiteY1" fmla="*/ 2646 h 329671"/>
                <a:gd name="connsiteX2" fmla="*/ 438150 w 641350"/>
                <a:gd name="connsiteY2" fmla="*/ 24871 h 329671"/>
                <a:gd name="connsiteX3" fmla="*/ 314325 w 641350"/>
                <a:gd name="connsiteY3" fmla="*/ 107421 h 329671"/>
                <a:gd name="connsiteX4" fmla="*/ 165100 w 641350"/>
                <a:gd name="connsiteY4" fmla="*/ 215371 h 329671"/>
                <a:gd name="connsiteX5" fmla="*/ 95250 w 641350"/>
                <a:gd name="connsiteY5" fmla="*/ 231246 h 329671"/>
                <a:gd name="connsiteX6" fmla="*/ 19050 w 641350"/>
                <a:gd name="connsiteY6" fmla="*/ 282046 h 329671"/>
                <a:gd name="connsiteX7" fmla="*/ 0 w 641350"/>
                <a:gd name="connsiteY7" fmla="*/ 329671 h 3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1350" h="329671">
                  <a:moveTo>
                    <a:pt x="641350" y="8996"/>
                  </a:moveTo>
                  <a:cubicBezTo>
                    <a:pt x="623358" y="4498"/>
                    <a:pt x="605367" y="0"/>
                    <a:pt x="571500" y="2646"/>
                  </a:cubicBezTo>
                  <a:cubicBezTo>
                    <a:pt x="537633" y="5292"/>
                    <a:pt x="481012" y="7409"/>
                    <a:pt x="438150" y="24871"/>
                  </a:cubicBezTo>
                  <a:cubicBezTo>
                    <a:pt x="395288" y="42333"/>
                    <a:pt x="359833" y="75671"/>
                    <a:pt x="314325" y="107421"/>
                  </a:cubicBezTo>
                  <a:cubicBezTo>
                    <a:pt x="268817" y="139171"/>
                    <a:pt x="201613" y="194734"/>
                    <a:pt x="165100" y="215371"/>
                  </a:cubicBezTo>
                  <a:cubicBezTo>
                    <a:pt x="128588" y="236009"/>
                    <a:pt x="119592" y="220134"/>
                    <a:pt x="95250" y="231246"/>
                  </a:cubicBezTo>
                  <a:cubicBezTo>
                    <a:pt x="70908" y="242358"/>
                    <a:pt x="34925" y="265642"/>
                    <a:pt x="19050" y="282046"/>
                  </a:cubicBezTo>
                  <a:cubicBezTo>
                    <a:pt x="3175" y="298450"/>
                    <a:pt x="0" y="329671"/>
                    <a:pt x="0" y="329671"/>
                  </a:cubicBezTo>
                </a:path>
              </a:pathLst>
            </a:custGeom>
            <a:solidFill>
              <a:srgbClr val="FF484B"/>
            </a:solidFill>
            <a:ln w="3175">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11" name="フリーフォーム 196"/>
            <p:cNvSpPr/>
            <p:nvPr/>
          </p:nvSpPr>
          <p:spPr>
            <a:xfrm rot="20775538">
              <a:off x="887229" y="659653"/>
              <a:ext cx="111201" cy="49808"/>
            </a:xfrm>
            <a:custGeom>
              <a:avLst/>
              <a:gdLst>
                <a:gd name="connsiteX0" fmla="*/ 425450 w 425450"/>
                <a:gd name="connsiteY0" fmla="*/ 0 h 260350"/>
                <a:gd name="connsiteX1" fmla="*/ 384175 w 425450"/>
                <a:gd name="connsiteY1" fmla="*/ 66675 h 260350"/>
                <a:gd name="connsiteX2" fmla="*/ 273050 w 425450"/>
                <a:gd name="connsiteY2" fmla="*/ 136525 h 260350"/>
                <a:gd name="connsiteX3" fmla="*/ 168275 w 425450"/>
                <a:gd name="connsiteY3" fmla="*/ 206375 h 260350"/>
                <a:gd name="connsiteX4" fmla="*/ 101600 w 425450"/>
                <a:gd name="connsiteY4" fmla="*/ 238125 h 260350"/>
                <a:gd name="connsiteX5" fmla="*/ 50800 w 425450"/>
                <a:gd name="connsiteY5" fmla="*/ 254000 h 260350"/>
                <a:gd name="connsiteX6" fmla="*/ 0 w 425450"/>
                <a:gd name="connsiteY6" fmla="*/ 260350 h 260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5450" h="260350">
                  <a:moveTo>
                    <a:pt x="425450" y="0"/>
                  </a:moveTo>
                  <a:cubicBezTo>
                    <a:pt x="417512" y="21960"/>
                    <a:pt x="409575" y="43921"/>
                    <a:pt x="384175" y="66675"/>
                  </a:cubicBezTo>
                  <a:cubicBezTo>
                    <a:pt x="358775" y="89429"/>
                    <a:pt x="309033" y="113242"/>
                    <a:pt x="273050" y="136525"/>
                  </a:cubicBezTo>
                  <a:cubicBezTo>
                    <a:pt x="237067" y="159808"/>
                    <a:pt x="196850" y="189442"/>
                    <a:pt x="168275" y="206375"/>
                  </a:cubicBezTo>
                  <a:cubicBezTo>
                    <a:pt x="139700" y="223308"/>
                    <a:pt x="121179" y="230187"/>
                    <a:pt x="101600" y="238125"/>
                  </a:cubicBezTo>
                  <a:cubicBezTo>
                    <a:pt x="82021" y="246063"/>
                    <a:pt x="67733" y="250296"/>
                    <a:pt x="50800" y="254000"/>
                  </a:cubicBezTo>
                  <a:cubicBezTo>
                    <a:pt x="33867" y="257704"/>
                    <a:pt x="16933" y="259027"/>
                    <a:pt x="0" y="260350"/>
                  </a:cubicBezTo>
                </a:path>
              </a:pathLst>
            </a:custGeom>
            <a:solidFill>
              <a:srgbClr val="FF484B"/>
            </a:solidFill>
            <a:ln w="3175">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412" name="フリーフォーム 197"/>
            <p:cNvSpPr/>
            <p:nvPr/>
          </p:nvSpPr>
          <p:spPr>
            <a:xfrm rot="20775538">
              <a:off x="912548" y="649099"/>
              <a:ext cx="117011" cy="58312"/>
            </a:xfrm>
            <a:custGeom>
              <a:avLst/>
              <a:gdLst>
                <a:gd name="connsiteX0" fmla="*/ 447675 w 447675"/>
                <a:gd name="connsiteY0" fmla="*/ 0 h 304800"/>
                <a:gd name="connsiteX1" fmla="*/ 403225 w 447675"/>
                <a:gd name="connsiteY1" fmla="*/ 95250 h 304800"/>
                <a:gd name="connsiteX2" fmla="*/ 266700 w 447675"/>
                <a:gd name="connsiteY2" fmla="*/ 215900 h 304800"/>
                <a:gd name="connsiteX3" fmla="*/ 88900 w 447675"/>
                <a:gd name="connsiteY3" fmla="*/ 282575 h 304800"/>
                <a:gd name="connsiteX4" fmla="*/ 0 w 447675"/>
                <a:gd name="connsiteY4" fmla="*/ 304800 h 3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675" h="304800">
                  <a:moveTo>
                    <a:pt x="447675" y="0"/>
                  </a:moveTo>
                  <a:cubicBezTo>
                    <a:pt x="440531" y="29633"/>
                    <a:pt x="433388" y="59267"/>
                    <a:pt x="403225" y="95250"/>
                  </a:cubicBezTo>
                  <a:cubicBezTo>
                    <a:pt x="373062" y="131233"/>
                    <a:pt x="319087" y="184679"/>
                    <a:pt x="266700" y="215900"/>
                  </a:cubicBezTo>
                  <a:cubicBezTo>
                    <a:pt x="214313" y="247121"/>
                    <a:pt x="133350" y="267758"/>
                    <a:pt x="88900" y="282575"/>
                  </a:cubicBezTo>
                  <a:cubicBezTo>
                    <a:pt x="44450" y="297392"/>
                    <a:pt x="0" y="304800"/>
                    <a:pt x="0" y="304800"/>
                  </a:cubicBezTo>
                </a:path>
              </a:pathLst>
            </a:custGeom>
            <a:solidFill>
              <a:srgbClr val="FF484B"/>
            </a:solidFill>
            <a:ln w="3175">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sp>
          <p:nvSpPr>
            <p:cNvPr id="208" name="フリーフォーム 226"/>
            <p:cNvSpPr/>
            <p:nvPr/>
          </p:nvSpPr>
          <p:spPr>
            <a:xfrm>
              <a:off x="1076682" y="772921"/>
              <a:ext cx="244538" cy="257648"/>
            </a:xfrm>
            <a:custGeom>
              <a:avLst/>
              <a:gdLst>
                <a:gd name="connsiteX0" fmla="*/ 653521 w 1048809"/>
                <a:gd name="connsiteY0" fmla="*/ 620183 h 1509712"/>
                <a:gd name="connsiteX1" fmla="*/ 891646 w 1048809"/>
                <a:gd name="connsiteY1" fmla="*/ 861483 h 1509712"/>
                <a:gd name="connsiteX2" fmla="*/ 1037696 w 1048809"/>
                <a:gd name="connsiteY2" fmla="*/ 1118658 h 1509712"/>
                <a:gd name="connsiteX3" fmla="*/ 958321 w 1048809"/>
                <a:gd name="connsiteY3" fmla="*/ 1407583 h 1509712"/>
                <a:gd name="connsiteX4" fmla="*/ 640821 w 1048809"/>
                <a:gd name="connsiteY4" fmla="*/ 1493308 h 1509712"/>
                <a:gd name="connsiteX5" fmla="*/ 342371 w 1048809"/>
                <a:gd name="connsiteY5" fmla="*/ 1309158 h 1509712"/>
                <a:gd name="connsiteX6" fmla="*/ 126471 w 1048809"/>
                <a:gd name="connsiteY6" fmla="*/ 944033 h 1509712"/>
                <a:gd name="connsiteX7" fmla="*/ 12171 w 1048809"/>
                <a:gd name="connsiteY7" fmla="*/ 543983 h 1509712"/>
                <a:gd name="connsiteX8" fmla="*/ 53446 w 1048809"/>
                <a:gd name="connsiteY8" fmla="*/ 159808 h 1509712"/>
                <a:gd name="connsiteX9" fmla="*/ 221721 w 1048809"/>
                <a:gd name="connsiteY9" fmla="*/ 20108 h 1509712"/>
                <a:gd name="connsiteX10" fmla="*/ 358246 w 1048809"/>
                <a:gd name="connsiteY10" fmla="*/ 39158 h 1509712"/>
                <a:gd name="connsiteX11" fmla="*/ 428096 w 1048809"/>
                <a:gd name="connsiteY11" fmla="*/ 147108 h 1509712"/>
                <a:gd name="connsiteX12" fmla="*/ 485246 w 1048809"/>
                <a:gd name="connsiteY12" fmla="*/ 388408 h 1509712"/>
                <a:gd name="connsiteX13" fmla="*/ 653521 w 1048809"/>
                <a:gd name="connsiteY13" fmla="*/ 620183 h 150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48809" h="1509712">
                  <a:moveTo>
                    <a:pt x="653521" y="620183"/>
                  </a:moveTo>
                  <a:cubicBezTo>
                    <a:pt x="721254" y="699029"/>
                    <a:pt x="827617" y="778404"/>
                    <a:pt x="891646" y="861483"/>
                  </a:cubicBezTo>
                  <a:cubicBezTo>
                    <a:pt x="955675" y="944562"/>
                    <a:pt x="1026584" y="1027641"/>
                    <a:pt x="1037696" y="1118658"/>
                  </a:cubicBezTo>
                  <a:cubicBezTo>
                    <a:pt x="1048809" y="1209675"/>
                    <a:pt x="1024467" y="1345141"/>
                    <a:pt x="958321" y="1407583"/>
                  </a:cubicBezTo>
                  <a:cubicBezTo>
                    <a:pt x="892175" y="1470025"/>
                    <a:pt x="743479" y="1509712"/>
                    <a:pt x="640821" y="1493308"/>
                  </a:cubicBezTo>
                  <a:cubicBezTo>
                    <a:pt x="538163" y="1476904"/>
                    <a:pt x="428096" y="1400704"/>
                    <a:pt x="342371" y="1309158"/>
                  </a:cubicBezTo>
                  <a:cubicBezTo>
                    <a:pt x="256646" y="1217612"/>
                    <a:pt x="181504" y="1071562"/>
                    <a:pt x="126471" y="944033"/>
                  </a:cubicBezTo>
                  <a:cubicBezTo>
                    <a:pt x="71438" y="816504"/>
                    <a:pt x="24342" y="674687"/>
                    <a:pt x="12171" y="543983"/>
                  </a:cubicBezTo>
                  <a:cubicBezTo>
                    <a:pt x="0" y="413279"/>
                    <a:pt x="18521" y="247120"/>
                    <a:pt x="53446" y="159808"/>
                  </a:cubicBezTo>
                  <a:cubicBezTo>
                    <a:pt x="88371" y="72496"/>
                    <a:pt x="170921" y="40216"/>
                    <a:pt x="221721" y="20108"/>
                  </a:cubicBezTo>
                  <a:cubicBezTo>
                    <a:pt x="272521" y="0"/>
                    <a:pt x="323850" y="17991"/>
                    <a:pt x="358246" y="39158"/>
                  </a:cubicBezTo>
                  <a:cubicBezTo>
                    <a:pt x="392642" y="60325"/>
                    <a:pt x="406929" y="88900"/>
                    <a:pt x="428096" y="147108"/>
                  </a:cubicBezTo>
                  <a:cubicBezTo>
                    <a:pt x="449263" y="205316"/>
                    <a:pt x="446617" y="308504"/>
                    <a:pt x="485246" y="388408"/>
                  </a:cubicBezTo>
                  <a:cubicBezTo>
                    <a:pt x="523875" y="468312"/>
                    <a:pt x="585788" y="541337"/>
                    <a:pt x="653521" y="620183"/>
                  </a:cubicBezTo>
                  <a:close/>
                </a:path>
              </a:pathLst>
            </a:custGeom>
            <a:gradFill flip="none" rotWithShape="1">
              <a:gsLst>
                <a:gs pos="0">
                  <a:srgbClr val="804000"/>
                </a:gs>
                <a:gs pos="100000">
                  <a:schemeClr val="accent6">
                    <a:lumMod val="40000"/>
                    <a:lumOff val="60000"/>
                  </a:schemeClr>
                </a:gs>
              </a:gsLst>
              <a:lin ang="16200000" scaled="0"/>
              <a:tileRect/>
            </a:gradFill>
            <a:ln>
              <a:solidFill>
                <a:schemeClr val="accent2">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dirty="0">
                <a:solidFill>
                  <a:prstClr val="white"/>
                </a:solidFill>
                <a:latin typeface="Helvetica"/>
                <a:cs typeface="Helvetica"/>
              </a:endParaRPr>
            </a:p>
          </p:txBody>
        </p:sp>
        <p:sp>
          <p:nvSpPr>
            <p:cNvPr id="209" name="フリーフォーム 227"/>
            <p:cNvSpPr/>
            <p:nvPr/>
          </p:nvSpPr>
          <p:spPr>
            <a:xfrm>
              <a:off x="1107650" y="860520"/>
              <a:ext cx="76989" cy="39374"/>
            </a:xfrm>
            <a:custGeom>
              <a:avLst/>
              <a:gdLst>
                <a:gd name="connsiteX0" fmla="*/ 0 w 330200"/>
                <a:gd name="connsiteY0" fmla="*/ 230716 h 230716"/>
                <a:gd name="connsiteX1" fmla="*/ 59267 w 330200"/>
                <a:gd name="connsiteY1" fmla="*/ 91016 h 230716"/>
                <a:gd name="connsiteX2" fmla="*/ 190500 w 330200"/>
                <a:gd name="connsiteY2" fmla="*/ 10583 h 230716"/>
                <a:gd name="connsiteX3" fmla="*/ 330200 w 330200"/>
                <a:gd name="connsiteY3" fmla="*/ 27516 h 230716"/>
              </a:gdLst>
              <a:ahLst/>
              <a:cxnLst>
                <a:cxn ang="0">
                  <a:pos x="connsiteX0" y="connsiteY0"/>
                </a:cxn>
                <a:cxn ang="0">
                  <a:pos x="connsiteX1" y="connsiteY1"/>
                </a:cxn>
                <a:cxn ang="0">
                  <a:pos x="connsiteX2" y="connsiteY2"/>
                </a:cxn>
                <a:cxn ang="0">
                  <a:pos x="connsiteX3" y="connsiteY3"/>
                </a:cxn>
              </a:cxnLst>
              <a:rect l="l" t="t" r="r" b="b"/>
              <a:pathLst>
                <a:path w="330200" h="230716">
                  <a:moveTo>
                    <a:pt x="0" y="230716"/>
                  </a:moveTo>
                  <a:cubicBezTo>
                    <a:pt x="13758" y="179210"/>
                    <a:pt x="27517" y="127705"/>
                    <a:pt x="59267" y="91016"/>
                  </a:cubicBezTo>
                  <a:cubicBezTo>
                    <a:pt x="91017" y="54327"/>
                    <a:pt x="145345" y="21166"/>
                    <a:pt x="190500" y="10583"/>
                  </a:cubicBezTo>
                  <a:cubicBezTo>
                    <a:pt x="235655" y="0"/>
                    <a:pt x="330200" y="27516"/>
                    <a:pt x="330200" y="27516"/>
                  </a:cubicBezTo>
                </a:path>
              </a:pathLst>
            </a:custGeom>
            <a:ln w="952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a:solidFill>
                  <a:prstClr val="black"/>
                </a:solidFill>
                <a:latin typeface="Helvetica"/>
                <a:cs typeface="Helvetica"/>
              </a:endParaRPr>
            </a:p>
          </p:txBody>
        </p:sp>
      </p:grpSp>
    </p:spTree>
    <p:extLst>
      <p:ext uri="{BB962C8B-B14F-4D97-AF65-F5344CB8AC3E}">
        <p14:creationId xmlns:p14="http://schemas.microsoft.com/office/powerpoint/2010/main" val="42622443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図形グループ 70"/>
          <p:cNvGrpSpPr/>
          <p:nvPr/>
        </p:nvGrpSpPr>
        <p:grpSpPr>
          <a:xfrm>
            <a:off x="3943045" y="891145"/>
            <a:ext cx="700074" cy="821237"/>
            <a:chOff x="1628800" y="2710185"/>
            <a:chExt cx="700074" cy="821237"/>
          </a:xfrm>
        </p:grpSpPr>
        <p:cxnSp>
          <p:nvCxnSpPr>
            <p:cNvPr id="5" name="直線コネクタ 71"/>
            <p:cNvCxnSpPr/>
            <p:nvPr/>
          </p:nvCxnSpPr>
          <p:spPr>
            <a:xfrm>
              <a:off x="2204864" y="2710185"/>
              <a:ext cx="0" cy="468534"/>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直線コネクタ 72"/>
            <p:cNvCxnSpPr/>
            <p:nvPr/>
          </p:nvCxnSpPr>
          <p:spPr>
            <a:xfrm>
              <a:off x="1772816" y="2710185"/>
              <a:ext cx="0" cy="821237"/>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 name="直線コネクタ 73"/>
            <p:cNvCxnSpPr/>
            <p:nvPr/>
          </p:nvCxnSpPr>
          <p:spPr>
            <a:xfrm>
              <a:off x="1916832"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 name="直線コネクタ 74"/>
            <p:cNvCxnSpPr/>
            <p:nvPr/>
          </p:nvCxnSpPr>
          <p:spPr>
            <a:xfrm>
              <a:off x="2060848" y="2710185"/>
              <a:ext cx="0" cy="569306"/>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 name="直線コネクタ 75"/>
            <p:cNvCxnSpPr/>
            <p:nvPr/>
          </p:nvCxnSpPr>
          <p:spPr>
            <a:xfrm>
              <a:off x="1628800"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 name="直線コネクタ 76"/>
            <p:cNvCxnSpPr/>
            <p:nvPr/>
          </p:nvCxnSpPr>
          <p:spPr>
            <a:xfrm flipH="1">
              <a:off x="2327770" y="2710185"/>
              <a:ext cx="1104" cy="675600"/>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11" name="右矢印 38"/>
          <p:cNvSpPr/>
          <p:nvPr/>
        </p:nvSpPr>
        <p:spPr>
          <a:xfrm rot="16200000" flipH="1">
            <a:off x="4253482" y="1793158"/>
            <a:ext cx="176994" cy="159459"/>
          </a:xfrm>
          <a:prstGeom prst="rightArrow">
            <a:avLst>
              <a:gd name="adj1" fmla="val 50000"/>
              <a:gd name="adj2" fmla="val 47270"/>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nvGrpSpPr>
          <p:cNvPr id="12" name="図形グループ 70"/>
          <p:cNvGrpSpPr/>
          <p:nvPr/>
        </p:nvGrpSpPr>
        <p:grpSpPr>
          <a:xfrm>
            <a:off x="3972206" y="2203810"/>
            <a:ext cx="700074" cy="821237"/>
            <a:chOff x="1628800" y="2710185"/>
            <a:chExt cx="700074" cy="821237"/>
          </a:xfrm>
        </p:grpSpPr>
        <p:cxnSp>
          <p:nvCxnSpPr>
            <p:cNvPr id="13" name="直線コネクタ 71"/>
            <p:cNvCxnSpPr/>
            <p:nvPr/>
          </p:nvCxnSpPr>
          <p:spPr>
            <a:xfrm>
              <a:off x="2204864" y="2710185"/>
              <a:ext cx="0" cy="468534"/>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 name="直線コネクタ 72"/>
            <p:cNvCxnSpPr/>
            <p:nvPr/>
          </p:nvCxnSpPr>
          <p:spPr>
            <a:xfrm>
              <a:off x="1772816" y="2710185"/>
              <a:ext cx="0" cy="821237"/>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 name="直線コネクタ 73"/>
            <p:cNvCxnSpPr/>
            <p:nvPr/>
          </p:nvCxnSpPr>
          <p:spPr>
            <a:xfrm>
              <a:off x="1916832"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 name="直線コネクタ 74"/>
            <p:cNvCxnSpPr/>
            <p:nvPr/>
          </p:nvCxnSpPr>
          <p:spPr>
            <a:xfrm>
              <a:off x="2060848" y="2710185"/>
              <a:ext cx="0" cy="569306"/>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 name="直線コネクタ 75"/>
            <p:cNvCxnSpPr/>
            <p:nvPr/>
          </p:nvCxnSpPr>
          <p:spPr>
            <a:xfrm>
              <a:off x="1628800"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 name="直線コネクタ 76"/>
            <p:cNvCxnSpPr/>
            <p:nvPr/>
          </p:nvCxnSpPr>
          <p:spPr>
            <a:xfrm flipH="1">
              <a:off x="2327770" y="2710185"/>
              <a:ext cx="1104" cy="675600"/>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19" name="角丸四角形 6"/>
          <p:cNvSpPr/>
          <p:nvPr/>
        </p:nvSpPr>
        <p:spPr>
          <a:xfrm>
            <a:off x="3758553" y="2144533"/>
            <a:ext cx="1152129" cy="936000"/>
          </a:xfrm>
          <a:prstGeom prst="roundRect">
            <a:avLst/>
          </a:prstGeom>
          <a:solidFill>
            <a:srgbClr val="FF0000">
              <a:alpha val="12000"/>
            </a:srgbClr>
          </a:solidFill>
          <a:ln w="19050" cmpd="sng">
            <a:no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endParaRPr kumimoji="1" lang="ja-JP" altLang="en-US" sz="1000" b="1" dirty="0">
              <a:solidFill>
                <a:srgbClr val="000000"/>
              </a:solidFill>
              <a:latin typeface="Helvetica"/>
              <a:cs typeface="Helvetica"/>
            </a:endParaRPr>
          </a:p>
        </p:txBody>
      </p:sp>
      <p:sp>
        <p:nvSpPr>
          <p:cNvPr id="20" name="正方形/長方形 19"/>
          <p:cNvSpPr/>
          <p:nvPr/>
        </p:nvSpPr>
        <p:spPr>
          <a:xfrm>
            <a:off x="3758553" y="2655735"/>
            <a:ext cx="499933" cy="37097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nvGrpSpPr>
          <p:cNvPr id="21" name="図形グループ 70"/>
          <p:cNvGrpSpPr/>
          <p:nvPr/>
        </p:nvGrpSpPr>
        <p:grpSpPr>
          <a:xfrm>
            <a:off x="725162" y="896385"/>
            <a:ext cx="700074" cy="821237"/>
            <a:chOff x="1628800" y="2710185"/>
            <a:chExt cx="700074" cy="821237"/>
          </a:xfrm>
        </p:grpSpPr>
        <p:cxnSp>
          <p:nvCxnSpPr>
            <p:cNvPr id="22" name="直線コネクタ 71"/>
            <p:cNvCxnSpPr/>
            <p:nvPr/>
          </p:nvCxnSpPr>
          <p:spPr>
            <a:xfrm>
              <a:off x="2204864" y="2710185"/>
              <a:ext cx="0" cy="468534"/>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3" name="直線コネクタ 72"/>
            <p:cNvCxnSpPr/>
            <p:nvPr/>
          </p:nvCxnSpPr>
          <p:spPr>
            <a:xfrm>
              <a:off x="1772816" y="2710185"/>
              <a:ext cx="0" cy="821237"/>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直線コネクタ 73"/>
            <p:cNvCxnSpPr/>
            <p:nvPr/>
          </p:nvCxnSpPr>
          <p:spPr>
            <a:xfrm>
              <a:off x="1916832"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5" name="直線コネクタ 74"/>
            <p:cNvCxnSpPr/>
            <p:nvPr/>
          </p:nvCxnSpPr>
          <p:spPr>
            <a:xfrm>
              <a:off x="2060848" y="2710185"/>
              <a:ext cx="0" cy="569306"/>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6" name="直線コネクタ 75"/>
            <p:cNvCxnSpPr/>
            <p:nvPr/>
          </p:nvCxnSpPr>
          <p:spPr>
            <a:xfrm>
              <a:off x="1628800"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7" name="直線コネクタ 76"/>
            <p:cNvCxnSpPr/>
            <p:nvPr/>
          </p:nvCxnSpPr>
          <p:spPr>
            <a:xfrm flipH="1">
              <a:off x="2327770" y="2710185"/>
              <a:ext cx="1104" cy="675600"/>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28" name="正方形/長方形 77"/>
          <p:cNvSpPr/>
          <p:nvPr/>
        </p:nvSpPr>
        <p:spPr>
          <a:xfrm>
            <a:off x="414901" y="637719"/>
            <a:ext cx="2020670" cy="246221"/>
          </a:xfrm>
          <a:prstGeom prst="rect">
            <a:avLst/>
          </a:prstGeom>
        </p:spPr>
        <p:txBody>
          <a:bodyPr wrap="square">
            <a:spAutoFit/>
          </a:bodyPr>
          <a:lstStyle/>
          <a:p>
            <a:pPr algn="ctr"/>
            <a:r>
              <a:rPr lang="en-US" altLang="ja-JP" sz="1000" dirty="0">
                <a:solidFill>
                  <a:srgbClr val="000000"/>
                </a:solidFill>
                <a:latin typeface="Helvetica"/>
                <a:cs typeface="Helvetica"/>
              </a:rPr>
              <a:t>TDr96_F1 reference genome </a:t>
            </a:r>
          </a:p>
        </p:txBody>
      </p:sp>
      <p:grpSp>
        <p:nvGrpSpPr>
          <p:cNvPr id="30" name="図形グループ 70"/>
          <p:cNvGrpSpPr/>
          <p:nvPr/>
        </p:nvGrpSpPr>
        <p:grpSpPr>
          <a:xfrm>
            <a:off x="754323" y="2209050"/>
            <a:ext cx="700074" cy="821237"/>
            <a:chOff x="1628800" y="2710185"/>
            <a:chExt cx="700074" cy="821237"/>
          </a:xfrm>
        </p:grpSpPr>
        <p:cxnSp>
          <p:nvCxnSpPr>
            <p:cNvPr id="31" name="直線コネクタ 71"/>
            <p:cNvCxnSpPr/>
            <p:nvPr/>
          </p:nvCxnSpPr>
          <p:spPr>
            <a:xfrm>
              <a:off x="2204864" y="2710185"/>
              <a:ext cx="0" cy="468534"/>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2" name="直線コネクタ 72"/>
            <p:cNvCxnSpPr/>
            <p:nvPr/>
          </p:nvCxnSpPr>
          <p:spPr>
            <a:xfrm>
              <a:off x="1772816" y="2710185"/>
              <a:ext cx="0" cy="821237"/>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3" name="直線コネクタ 73"/>
            <p:cNvCxnSpPr/>
            <p:nvPr/>
          </p:nvCxnSpPr>
          <p:spPr>
            <a:xfrm>
              <a:off x="1916832"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4" name="直線コネクタ 74"/>
            <p:cNvCxnSpPr/>
            <p:nvPr/>
          </p:nvCxnSpPr>
          <p:spPr>
            <a:xfrm>
              <a:off x="2060848" y="2710185"/>
              <a:ext cx="0" cy="569306"/>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5" name="直線コネクタ 75"/>
            <p:cNvCxnSpPr/>
            <p:nvPr/>
          </p:nvCxnSpPr>
          <p:spPr>
            <a:xfrm>
              <a:off x="1628800"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6" name="直線コネクタ 76"/>
            <p:cNvCxnSpPr/>
            <p:nvPr/>
          </p:nvCxnSpPr>
          <p:spPr>
            <a:xfrm flipH="1">
              <a:off x="2327770" y="2710185"/>
              <a:ext cx="1104" cy="675600"/>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37" name="正方形/長方形 77"/>
          <p:cNvSpPr/>
          <p:nvPr/>
        </p:nvSpPr>
        <p:spPr>
          <a:xfrm>
            <a:off x="324647" y="1931882"/>
            <a:ext cx="1592711" cy="246221"/>
          </a:xfrm>
          <a:prstGeom prst="rect">
            <a:avLst/>
          </a:prstGeom>
        </p:spPr>
        <p:txBody>
          <a:bodyPr wrap="square">
            <a:spAutoFit/>
          </a:bodyPr>
          <a:lstStyle/>
          <a:p>
            <a:pPr algn="ctr"/>
            <a:r>
              <a:rPr lang="en-US" altLang="ja-JP" sz="1000" b="1" dirty="0" smtClean="0">
                <a:solidFill>
                  <a:srgbClr val="0080FF"/>
                </a:solidFill>
                <a:latin typeface="Helvetica"/>
                <a:cs typeface="Helvetica"/>
              </a:rPr>
              <a:t>P3</a:t>
            </a:r>
            <a:r>
              <a:rPr lang="en-US" altLang="ja-JP" sz="1000" dirty="0" smtClean="0">
                <a:solidFill>
                  <a:srgbClr val="000000"/>
                </a:solidFill>
                <a:latin typeface="Helvetica"/>
                <a:cs typeface="Helvetica"/>
              </a:rPr>
              <a:t> </a:t>
            </a:r>
            <a:r>
              <a:rPr lang="en-US" altLang="ja-JP" sz="1000" dirty="0">
                <a:solidFill>
                  <a:srgbClr val="000000"/>
                </a:solidFill>
                <a:latin typeface="Helvetica"/>
                <a:cs typeface="Helvetica"/>
              </a:rPr>
              <a:t>‘reference</a:t>
            </a:r>
            <a:r>
              <a:rPr lang="ja-JP" altLang="en-US" sz="1000" dirty="0">
                <a:solidFill>
                  <a:srgbClr val="000000"/>
                </a:solidFill>
                <a:latin typeface="Helvetica"/>
                <a:cs typeface="Helvetica"/>
              </a:rPr>
              <a:t> </a:t>
            </a:r>
            <a:r>
              <a:rPr lang="en-US" altLang="ja-JP" sz="1000" dirty="0">
                <a:solidFill>
                  <a:srgbClr val="000000"/>
                </a:solidFill>
                <a:latin typeface="Helvetica"/>
                <a:cs typeface="Helvetica"/>
              </a:rPr>
              <a:t>sequence’</a:t>
            </a:r>
            <a:endParaRPr lang="en-US" altLang="ja-JP" sz="1000" dirty="0" smtClean="0">
              <a:solidFill>
                <a:srgbClr val="000000"/>
              </a:solidFill>
              <a:latin typeface="Helvetica"/>
              <a:cs typeface="Helvetica"/>
            </a:endParaRPr>
          </a:p>
        </p:txBody>
      </p:sp>
      <p:sp>
        <p:nvSpPr>
          <p:cNvPr id="38" name="角丸四角形 6"/>
          <p:cNvSpPr/>
          <p:nvPr/>
        </p:nvSpPr>
        <p:spPr>
          <a:xfrm>
            <a:off x="540670" y="2149773"/>
            <a:ext cx="1152129" cy="936000"/>
          </a:xfrm>
          <a:prstGeom prst="roundRect">
            <a:avLst/>
          </a:prstGeom>
          <a:solidFill>
            <a:srgbClr val="3366FF">
              <a:alpha val="12000"/>
            </a:srgbClr>
          </a:solidFill>
          <a:ln w="19050" cmpd="sng">
            <a:no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endParaRPr kumimoji="1" lang="ja-JP" altLang="en-US" sz="1000" b="1" dirty="0">
              <a:solidFill>
                <a:srgbClr val="000000"/>
              </a:solidFill>
              <a:latin typeface="Helvetica"/>
              <a:cs typeface="Helvetica"/>
            </a:endParaRPr>
          </a:p>
        </p:txBody>
      </p:sp>
      <p:sp>
        <p:nvSpPr>
          <p:cNvPr id="39" name="正方形/長方形 38"/>
          <p:cNvSpPr/>
          <p:nvPr/>
        </p:nvSpPr>
        <p:spPr>
          <a:xfrm>
            <a:off x="5893386" y="1034706"/>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0" name="正方形/長方形 39"/>
          <p:cNvSpPr/>
          <p:nvPr/>
        </p:nvSpPr>
        <p:spPr>
          <a:xfrm>
            <a:off x="4297892" y="2360454"/>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1" name="正方形/長方形 40"/>
          <p:cNvSpPr/>
          <p:nvPr/>
        </p:nvSpPr>
        <p:spPr>
          <a:xfrm>
            <a:off x="4294230" y="2796451"/>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2" name="正方形/長方形 41"/>
          <p:cNvSpPr/>
          <p:nvPr/>
        </p:nvSpPr>
        <p:spPr>
          <a:xfrm>
            <a:off x="549206" y="2371288"/>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3" name="正方形/長方形 42"/>
          <p:cNvSpPr/>
          <p:nvPr/>
        </p:nvSpPr>
        <p:spPr>
          <a:xfrm>
            <a:off x="549206" y="2803336"/>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4" name="正方形/長方形 43"/>
          <p:cNvSpPr/>
          <p:nvPr/>
        </p:nvSpPr>
        <p:spPr>
          <a:xfrm>
            <a:off x="4290612" y="2216438"/>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5" name="正方形/長方形 44"/>
          <p:cNvSpPr/>
          <p:nvPr/>
        </p:nvSpPr>
        <p:spPr>
          <a:xfrm>
            <a:off x="556788" y="2223323"/>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6" name="正方形/長方形 77"/>
          <p:cNvSpPr/>
          <p:nvPr/>
        </p:nvSpPr>
        <p:spPr>
          <a:xfrm>
            <a:off x="3513367" y="632262"/>
            <a:ext cx="2216016" cy="246221"/>
          </a:xfrm>
          <a:prstGeom prst="rect">
            <a:avLst/>
          </a:prstGeom>
        </p:spPr>
        <p:txBody>
          <a:bodyPr wrap="square">
            <a:spAutoFit/>
          </a:bodyPr>
          <a:lstStyle/>
          <a:p>
            <a:pPr algn="ctr"/>
            <a:r>
              <a:rPr lang="en-US" altLang="ja-JP" sz="1000" dirty="0">
                <a:solidFill>
                  <a:srgbClr val="000000"/>
                </a:solidFill>
                <a:latin typeface="Helvetica"/>
                <a:cs typeface="Helvetica"/>
              </a:rPr>
              <a:t>TDr96_F1 reference genome </a:t>
            </a:r>
            <a:endParaRPr lang="en-US" altLang="ja-JP" sz="1000" dirty="0" smtClean="0">
              <a:solidFill>
                <a:srgbClr val="000000"/>
              </a:solidFill>
              <a:latin typeface="Helvetica"/>
              <a:cs typeface="Helvetica"/>
            </a:endParaRPr>
          </a:p>
        </p:txBody>
      </p:sp>
      <p:sp>
        <p:nvSpPr>
          <p:cNvPr id="48" name="角丸四角形 6"/>
          <p:cNvSpPr/>
          <p:nvPr/>
        </p:nvSpPr>
        <p:spPr>
          <a:xfrm>
            <a:off x="5088721" y="880518"/>
            <a:ext cx="1510949" cy="746898"/>
          </a:xfrm>
          <a:prstGeom prst="roundRect">
            <a:avLst/>
          </a:prstGeom>
          <a:solidFill>
            <a:srgbClr val="FF0000">
              <a:alpha val="12000"/>
            </a:srgbClr>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r>
              <a:rPr kumimoji="1" lang="en-US" altLang="ja-JP" sz="1000" b="1" dirty="0" smtClean="0">
                <a:solidFill>
                  <a:srgbClr val="FF0000"/>
                </a:solidFill>
                <a:latin typeface="Helvetica"/>
                <a:cs typeface="Helvetica"/>
              </a:rPr>
              <a:t>P4 reads</a:t>
            </a:r>
            <a:endParaRPr kumimoji="1" lang="ja-JP" altLang="en-US" sz="1000" b="1" dirty="0">
              <a:solidFill>
                <a:srgbClr val="FF0000"/>
              </a:solidFill>
              <a:latin typeface="Helvetica"/>
              <a:cs typeface="Helvetica"/>
            </a:endParaRPr>
          </a:p>
        </p:txBody>
      </p:sp>
      <p:pic>
        <p:nvPicPr>
          <p:cNvPr id="49" name="図 48"/>
          <p:cNvPicPr>
            <a:picLocks noChangeAspect="1"/>
          </p:cNvPicPr>
          <p:nvPr/>
        </p:nvPicPr>
        <p:blipFill rotWithShape="1">
          <a:blip r:embed="rId2"/>
          <a:srcRect r="5165" b="12690"/>
          <a:stretch/>
        </p:blipFill>
        <p:spPr>
          <a:xfrm>
            <a:off x="5100920" y="1091403"/>
            <a:ext cx="1445294" cy="468534"/>
          </a:xfrm>
          <a:prstGeom prst="rect">
            <a:avLst/>
          </a:prstGeom>
        </p:spPr>
      </p:pic>
      <p:pic>
        <p:nvPicPr>
          <p:cNvPr id="50" name="図 49"/>
          <p:cNvPicPr>
            <a:picLocks noChangeAspect="1"/>
          </p:cNvPicPr>
          <p:nvPr/>
        </p:nvPicPr>
        <p:blipFill rotWithShape="1">
          <a:blip r:embed="rId3"/>
          <a:srcRect b="18547"/>
          <a:stretch/>
        </p:blipFill>
        <p:spPr>
          <a:xfrm>
            <a:off x="1939789" y="1080975"/>
            <a:ext cx="1530192" cy="494755"/>
          </a:xfrm>
          <a:prstGeom prst="rect">
            <a:avLst/>
          </a:prstGeom>
        </p:spPr>
      </p:pic>
      <p:sp>
        <p:nvSpPr>
          <p:cNvPr id="51" name="角丸四角形 6"/>
          <p:cNvSpPr/>
          <p:nvPr/>
        </p:nvSpPr>
        <p:spPr>
          <a:xfrm>
            <a:off x="1922543" y="891145"/>
            <a:ext cx="1547438" cy="746897"/>
          </a:xfrm>
          <a:prstGeom prst="roundRect">
            <a:avLst/>
          </a:prstGeom>
          <a:solidFill>
            <a:srgbClr val="3366FF">
              <a:alpha val="12000"/>
            </a:srgbClr>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r>
              <a:rPr kumimoji="1" lang="en-US" altLang="ja-JP" sz="1000" b="1" dirty="0" smtClean="0">
                <a:solidFill>
                  <a:srgbClr val="0080FF"/>
                </a:solidFill>
                <a:latin typeface="Helvetica"/>
                <a:cs typeface="Helvetica"/>
              </a:rPr>
              <a:t>P3 reads</a:t>
            </a:r>
            <a:endParaRPr kumimoji="1" lang="ja-JP" altLang="en-US" sz="1000" b="1" dirty="0">
              <a:solidFill>
                <a:srgbClr val="0080FF"/>
              </a:solidFill>
              <a:latin typeface="Helvetica"/>
              <a:cs typeface="Helvetica"/>
            </a:endParaRPr>
          </a:p>
        </p:txBody>
      </p:sp>
      <p:sp>
        <p:nvSpPr>
          <p:cNvPr id="52" name="正方形/長方形 51"/>
          <p:cNvSpPr/>
          <p:nvPr/>
        </p:nvSpPr>
        <p:spPr>
          <a:xfrm>
            <a:off x="5088722" y="1318409"/>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3" name="正方形/長方形 52"/>
          <p:cNvSpPr/>
          <p:nvPr/>
        </p:nvSpPr>
        <p:spPr>
          <a:xfrm>
            <a:off x="2724217" y="1037039"/>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4" name="正方形/長方形 53"/>
          <p:cNvSpPr/>
          <p:nvPr/>
        </p:nvSpPr>
        <p:spPr>
          <a:xfrm>
            <a:off x="2720555" y="1177106"/>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55" name="カギ線コネクタ 182"/>
          <p:cNvCxnSpPr>
            <a:stCxn id="48" idx="1"/>
          </p:cNvCxnSpPr>
          <p:nvPr/>
        </p:nvCxnSpPr>
        <p:spPr>
          <a:xfrm flipH="1" flipV="1">
            <a:off x="4802735" y="1250227"/>
            <a:ext cx="285985" cy="3741"/>
          </a:xfrm>
          <a:prstGeom prst="straightConnector1">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58" name="カギ線コネクタ 182"/>
          <p:cNvCxnSpPr/>
          <p:nvPr/>
        </p:nvCxnSpPr>
        <p:spPr>
          <a:xfrm flipH="1" flipV="1">
            <a:off x="1530052" y="1260853"/>
            <a:ext cx="285985" cy="3741"/>
          </a:xfrm>
          <a:prstGeom prst="straightConnector1">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sp>
        <p:nvSpPr>
          <p:cNvPr id="59" name="右矢印 38"/>
          <p:cNvSpPr/>
          <p:nvPr/>
        </p:nvSpPr>
        <p:spPr>
          <a:xfrm rot="16200000" flipH="1">
            <a:off x="981049" y="1800044"/>
            <a:ext cx="176994" cy="159459"/>
          </a:xfrm>
          <a:prstGeom prst="rightArrow">
            <a:avLst>
              <a:gd name="adj1" fmla="val 50000"/>
              <a:gd name="adj2" fmla="val 47270"/>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0" name="角丸四角形 4"/>
          <p:cNvSpPr/>
          <p:nvPr/>
        </p:nvSpPr>
        <p:spPr>
          <a:xfrm>
            <a:off x="561696" y="3203848"/>
            <a:ext cx="5869338" cy="792089"/>
          </a:xfrm>
          <a:prstGeom prst="roundRect">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a:tabLst>
                <a:tab pos="174625" algn="l"/>
              </a:tabLst>
            </a:pPr>
            <a:r>
              <a:rPr lang="en-US" altLang="ja-JP" sz="1000" dirty="0" smtClean="0">
                <a:solidFill>
                  <a:srgbClr val="000000"/>
                </a:solidFill>
                <a:latin typeface="Helvetica"/>
                <a:cs typeface="Helvetica"/>
              </a:rPr>
              <a:t>P3 and P4 parental line ‘reference sequences’ were generated by separately aligning P3 and P4 sequence reads to </a:t>
            </a:r>
            <a:r>
              <a:rPr lang="en-US" altLang="ja-JP" sz="1000" dirty="0">
                <a:solidFill>
                  <a:srgbClr val="000000"/>
                </a:solidFill>
                <a:latin typeface="Helvetica"/>
                <a:cs typeface="Helvetica"/>
              </a:rPr>
              <a:t>TDr96_F1 reference </a:t>
            </a:r>
            <a:r>
              <a:rPr lang="en-US" altLang="ja-JP" sz="1000" dirty="0" smtClean="0">
                <a:solidFill>
                  <a:srgbClr val="000000"/>
                </a:solidFill>
                <a:latin typeface="Helvetica"/>
                <a:cs typeface="Helvetica"/>
              </a:rPr>
              <a:t>genome and then replacing </a:t>
            </a:r>
            <a:r>
              <a:rPr lang="en-US" altLang="ja-JP" sz="1000" dirty="0">
                <a:solidFill>
                  <a:srgbClr val="000000"/>
                </a:solidFill>
                <a:latin typeface="Helvetica"/>
                <a:cs typeface="Helvetica"/>
              </a:rPr>
              <a:t>nucleotides of </a:t>
            </a:r>
            <a:r>
              <a:rPr lang="en-US" altLang="ja-JP" sz="1000" dirty="0" smtClean="0">
                <a:solidFill>
                  <a:srgbClr val="000000"/>
                </a:solidFill>
                <a:latin typeface="Helvetica"/>
                <a:cs typeface="Helvetica"/>
              </a:rPr>
              <a:t>the reference genome with those from the parental lines at all homozygous SNP positions with SNP index = 1.  The example given below depicts how the P3 ‘reference sequence’ was generated.</a:t>
            </a:r>
            <a:endParaRPr kumimoji="1" lang="ja-JP" altLang="en-US" sz="1000" dirty="0">
              <a:solidFill>
                <a:srgbClr val="000000"/>
              </a:solidFill>
              <a:latin typeface="Helvetica"/>
              <a:cs typeface="Helvetica"/>
            </a:endParaRPr>
          </a:p>
        </p:txBody>
      </p:sp>
      <p:sp>
        <p:nvSpPr>
          <p:cNvPr id="61" name="テキスト ボックス 103"/>
          <p:cNvSpPr txBox="1">
            <a:spLocks noChangeArrowheads="1"/>
          </p:cNvSpPr>
          <p:nvPr/>
        </p:nvSpPr>
        <p:spPr bwMode="auto">
          <a:xfrm>
            <a:off x="503558" y="5909956"/>
            <a:ext cx="1708145" cy="246221"/>
          </a:xfrm>
          <a:prstGeom prst="rect">
            <a:avLst/>
          </a:prstGeom>
          <a:noFill/>
          <a:ln w="9525">
            <a:noFill/>
            <a:miter lim="800000"/>
            <a:headEnd/>
            <a:tailEnd/>
          </a:ln>
        </p:spPr>
        <p:txBody>
          <a:bodyPr wrap="square">
            <a:prstTxWarp prst="textNoShape">
              <a:avLst/>
            </a:prstTxWarp>
            <a:spAutoFit/>
          </a:bodyPr>
          <a:lstStyle/>
          <a:p>
            <a:r>
              <a:rPr lang="en-US" altLang="ja-JP" sz="1000" dirty="0" smtClean="0">
                <a:latin typeface="Helvetica"/>
                <a:cs typeface="Helvetica"/>
              </a:rPr>
              <a:t>P3 ‘reference sequence’</a:t>
            </a:r>
            <a:endParaRPr lang="ja-JP" altLang="en-US" sz="1000" dirty="0">
              <a:latin typeface="Helvetica"/>
              <a:cs typeface="Helvetica"/>
            </a:endParaRPr>
          </a:p>
        </p:txBody>
      </p:sp>
      <p:sp>
        <p:nvSpPr>
          <p:cNvPr id="62" name="テキスト ボックス 103"/>
          <p:cNvSpPr txBox="1">
            <a:spLocks noChangeArrowheads="1"/>
          </p:cNvSpPr>
          <p:nvPr/>
        </p:nvSpPr>
        <p:spPr bwMode="auto">
          <a:xfrm>
            <a:off x="854184" y="4499993"/>
            <a:ext cx="5956051" cy="123111"/>
          </a:xfrm>
          <a:prstGeom prst="rect">
            <a:avLst/>
          </a:prstGeom>
          <a:solidFill>
            <a:schemeClr val="bg1">
              <a:lumMod val="85000"/>
            </a:schemeClr>
          </a:solidFill>
          <a:ln w="9525">
            <a:noFill/>
            <a:miter lim="800000"/>
            <a:headEnd/>
            <a:tailEnd/>
          </a:ln>
        </p:spPr>
        <p:txBody>
          <a:bodyPr wrap="square" lIns="0" tIns="0" rIns="0" bIns="0">
            <a:prstTxWarp prst="textNoShape">
              <a:avLst/>
            </a:prstTxWarp>
            <a:spAutoFit/>
          </a:bodyPr>
          <a:lstStyle/>
          <a:p>
            <a:r>
              <a:rPr lang="en-US" altLang="ja-JP" sz="800" dirty="0" smtClean="0">
                <a:solidFill>
                  <a:srgbClr val="FF0000"/>
                </a:solidFill>
                <a:latin typeface="Helvetica"/>
                <a:cs typeface="Helvetica"/>
              </a:rPr>
              <a:t>  </a:t>
            </a:r>
            <a:r>
              <a:rPr lang="en-US" altLang="ja-JP" sz="800" dirty="0" smtClean="0">
                <a:latin typeface="Helvetica"/>
                <a:cs typeface="Helvetica"/>
              </a:rPr>
              <a:t>GCCACTGGTGCAACCGGTCTAGTCTGGCAAACAATGAACGCCACTGGTGAACCGGTGTAGTCTGGCAAACGTGAA</a:t>
            </a:r>
            <a:endParaRPr lang="ja-JP" altLang="en-US" sz="800" dirty="0">
              <a:latin typeface="Helvetica"/>
              <a:cs typeface="Helvetica"/>
            </a:endParaRPr>
          </a:p>
        </p:txBody>
      </p:sp>
      <p:sp>
        <p:nvSpPr>
          <p:cNvPr id="73" name="正方形/長方形 180"/>
          <p:cNvSpPr/>
          <p:nvPr/>
        </p:nvSpPr>
        <p:spPr>
          <a:xfrm>
            <a:off x="565604" y="4468209"/>
            <a:ext cx="144000" cy="98436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6" name="テキスト ボックス 181"/>
          <p:cNvSpPr txBox="1"/>
          <p:nvPr/>
        </p:nvSpPr>
        <p:spPr>
          <a:xfrm>
            <a:off x="758450" y="5652120"/>
            <a:ext cx="5707341" cy="153888"/>
          </a:xfrm>
          <a:prstGeom prst="rect">
            <a:avLst/>
          </a:prstGeom>
          <a:noFill/>
        </p:spPr>
        <p:txBody>
          <a:bodyPr wrap="square" lIns="0" tIns="0" rIns="0" bIns="0" rtlCol="0" anchor="ctr">
            <a:spAutoFit/>
          </a:bodyPr>
          <a:lstStyle/>
          <a:p>
            <a:pPr marL="0" marR="0" lvl="0" indent="0" defTabSz="914400" eaLnBrk="1" fontAlgn="auto" latinLnBrk="0" hangingPunct="1">
              <a:lnSpc>
                <a:spcPct val="100000"/>
              </a:lnSpc>
              <a:spcBef>
                <a:spcPts val="0"/>
              </a:spcBef>
              <a:spcAft>
                <a:spcPts val="0"/>
              </a:spcAft>
              <a:buClrTx/>
              <a:buSzTx/>
              <a:buFontTx/>
              <a:buNone/>
              <a:tabLst>
                <a:tab pos="1463675" algn="ctr"/>
                <a:tab pos="2487613" algn="ctr"/>
                <a:tab pos="2870200" algn="ctr"/>
                <a:tab pos="4948238" algn="ctr"/>
              </a:tabLst>
              <a:defRPr/>
            </a:pPr>
            <a:r>
              <a:rPr kumimoji="1" lang="en-US" altLang="ja-JP" sz="1000" b="0" i="0" u="none" strike="noStrike" kern="0" cap="none" spc="0" normalizeH="0" baseline="0" noProof="0" dirty="0" smtClean="0">
                <a:ln>
                  <a:noFill/>
                </a:ln>
                <a:solidFill>
                  <a:sysClr val="windowText" lastClr="000000"/>
                </a:solidFill>
                <a:effectLst/>
                <a:uLnTx/>
                <a:uFillTx/>
                <a:latin typeface="Helvetica"/>
                <a:ea typeface="Osaka"/>
                <a:cs typeface="Helvetica"/>
              </a:rPr>
              <a:t>SNP-index	1</a:t>
            </a:r>
            <a:r>
              <a:rPr lang="en-US" altLang="en-US" sz="1000" kern="0" dirty="0" smtClean="0">
                <a:solidFill>
                  <a:sysClr val="windowText" lastClr="000000"/>
                </a:solidFill>
                <a:latin typeface="Helvetica"/>
                <a:ea typeface="Osaka"/>
                <a:cs typeface="Helvetica"/>
              </a:rPr>
              <a:t>	0.5	0.5	1</a:t>
            </a:r>
            <a:endParaRPr kumimoji="1" lang="ja-JP" altLang="en-US" sz="1000" b="0"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110" name="テキスト ボックス 103"/>
          <p:cNvSpPr txBox="1">
            <a:spLocks noChangeArrowheads="1"/>
          </p:cNvSpPr>
          <p:nvPr/>
        </p:nvSpPr>
        <p:spPr bwMode="auto">
          <a:xfrm>
            <a:off x="844101" y="6177083"/>
            <a:ext cx="5938838" cy="123111"/>
          </a:xfrm>
          <a:prstGeom prst="rect">
            <a:avLst/>
          </a:prstGeom>
          <a:solidFill>
            <a:srgbClr val="3366FF">
              <a:alpha val="20000"/>
            </a:srgbClr>
          </a:solidFill>
          <a:ln w="9525">
            <a:noFill/>
            <a:miter lim="800000"/>
            <a:headEnd/>
            <a:tailEnd/>
          </a:ln>
        </p:spPr>
        <p:txBody>
          <a:bodyPr wrap="square" lIns="0" tIns="0" rIns="0" bIns="0">
            <a:prstTxWarp prst="textNoShape">
              <a:avLst/>
            </a:prstTxWarp>
            <a:spAutoFit/>
          </a:bodyPr>
          <a:lstStyle/>
          <a:p>
            <a:r>
              <a:rPr lang="en-US" altLang="ja-JP" sz="800" dirty="0" smtClean="0">
                <a:solidFill>
                  <a:srgbClr val="FF0000"/>
                </a:solidFill>
                <a:latin typeface="Helvetica"/>
                <a:cs typeface="Helvetica"/>
              </a:rPr>
              <a:t>  </a:t>
            </a:r>
            <a:r>
              <a:rPr lang="en-US" altLang="ja-JP" sz="800" dirty="0" smtClean="0">
                <a:latin typeface="Helvetica"/>
                <a:cs typeface="Helvetica"/>
              </a:rPr>
              <a:t>GCCACTGGTGCAACCGGT</a:t>
            </a:r>
            <a:r>
              <a:rPr lang="en-US" altLang="ja-JP" sz="800" dirty="0" smtClean="0">
                <a:solidFill>
                  <a:srgbClr val="FF0000"/>
                </a:solidFill>
                <a:latin typeface="Helvetica"/>
                <a:cs typeface="Helvetica"/>
              </a:rPr>
              <a:t>T</a:t>
            </a:r>
            <a:r>
              <a:rPr lang="en-US" altLang="ja-JP" sz="800" dirty="0" smtClean="0">
                <a:latin typeface="Helvetica"/>
                <a:cs typeface="Helvetica"/>
              </a:rPr>
              <a:t>TAGTCTGGCAAAACATGAACGCCACTGGTGCAACCGGTGTAGTCTGA</a:t>
            </a:r>
            <a:r>
              <a:rPr lang="en-US" altLang="ja-JP" sz="800" dirty="0" smtClean="0">
                <a:solidFill>
                  <a:srgbClr val="000000"/>
                </a:solidFill>
                <a:latin typeface="Helvetica"/>
                <a:cs typeface="Helvetica"/>
              </a:rPr>
              <a:t>C</a:t>
            </a:r>
            <a:r>
              <a:rPr lang="en-US" altLang="ja-JP" sz="800" dirty="0" smtClean="0">
                <a:solidFill>
                  <a:srgbClr val="FF0000"/>
                </a:solidFill>
                <a:latin typeface="Helvetica"/>
                <a:cs typeface="Helvetica"/>
              </a:rPr>
              <a:t>A</a:t>
            </a:r>
            <a:r>
              <a:rPr lang="en-US" altLang="ja-JP" sz="800" dirty="0" smtClean="0">
                <a:latin typeface="Helvetica"/>
                <a:cs typeface="Helvetica"/>
              </a:rPr>
              <a:t>AACGTGAA</a:t>
            </a:r>
            <a:endParaRPr lang="ja-JP" altLang="en-US" sz="800" dirty="0">
              <a:latin typeface="Helvetica"/>
              <a:cs typeface="Helvetica"/>
            </a:endParaRPr>
          </a:p>
        </p:txBody>
      </p:sp>
      <p:sp>
        <p:nvSpPr>
          <p:cNvPr id="111" name="テキスト ボックス 103"/>
          <p:cNvSpPr txBox="1">
            <a:spLocks noChangeArrowheads="1"/>
          </p:cNvSpPr>
          <p:nvPr/>
        </p:nvSpPr>
        <p:spPr bwMode="auto">
          <a:xfrm>
            <a:off x="508485" y="4203236"/>
            <a:ext cx="3090700" cy="246221"/>
          </a:xfrm>
          <a:prstGeom prst="rect">
            <a:avLst/>
          </a:prstGeom>
          <a:noFill/>
          <a:ln w="9525">
            <a:noFill/>
            <a:miter lim="800000"/>
            <a:headEnd/>
            <a:tailEnd/>
          </a:ln>
        </p:spPr>
        <p:txBody>
          <a:bodyPr wrap="square">
            <a:prstTxWarp prst="textNoShape">
              <a:avLst/>
            </a:prstTxWarp>
            <a:spAutoFit/>
          </a:bodyPr>
          <a:lstStyle/>
          <a:p>
            <a:r>
              <a:rPr lang="en-US" altLang="ja-JP" sz="1000" dirty="0">
                <a:solidFill>
                  <a:srgbClr val="000000"/>
                </a:solidFill>
                <a:latin typeface="Helvetica"/>
                <a:cs typeface="Helvetica"/>
              </a:rPr>
              <a:t>TDr96_F1 reference genome </a:t>
            </a:r>
          </a:p>
        </p:txBody>
      </p:sp>
      <p:sp>
        <p:nvSpPr>
          <p:cNvPr id="112" name="右矢印 38"/>
          <p:cNvSpPr/>
          <p:nvPr/>
        </p:nvSpPr>
        <p:spPr>
          <a:xfrm rot="5400000">
            <a:off x="2156199" y="5899531"/>
            <a:ext cx="146431" cy="67671"/>
          </a:xfrm>
          <a:prstGeom prst="rightArrow">
            <a:avLst>
              <a:gd name="adj1" fmla="val 50000"/>
              <a:gd name="adj2" fmla="val 47270"/>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3" name="右矢印 38"/>
          <p:cNvSpPr/>
          <p:nvPr/>
        </p:nvSpPr>
        <p:spPr>
          <a:xfrm rot="5400000">
            <a:off x="5645399" y="5905500"/>
            <a:ext cx="146431" cy="67671"/>
          </a:xfrm>
          <a:prstGeom prst="rightArrow">
            <a:avLst>
              <a:gd name="adj1" fmla="val 50000"/>
              <a:gd name="adj2" fmla="val 47270"/>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27" name="テキスト ボックス 126"/>
          <p:cNvSpPr txBox="1"/>
          <p:nvPr/>
        </p:nvSpPr>
        <p:spPr>
          <a:xfrm>
            <a:off x="260648" y="107504"/>
            <a:ext cx="484376" cy="369332"/>
          </a:xfrm>
          <a:prstGeom prst="rect">
            <a:avLst/>
          </a:prstGeom>
          <a:noFill/>
        </p:spPr>
        <p:txBody>
          <a:bodyPr wrap="square" rtlCol="0">
            <a:spAutoFit/>
          </a:bodyPr>
          <a:lstStyle/>
          <a:p>
            <a:pPr algn="ctr"/>
            <a:r>
              <a:rPr kumimoji="1" lang="en-US" altLang="ja-JP" b="1" dirty="0" smtClean="0">
                <a:latin typeface="Helvetica"/>
                <a:cs typeface="Helvetica"/>
              </a:rPr>
              <a:t>(c)</a:t>
            </a:r>
            <a:endParaRPr kumimoji="1" lang="ja-JP" altLang="en-US" b="1" dirty="0">
              <a:latin typeface="Helvetica"/>
              <a:cs typeface="Helvetica"/>
            </a:endParaRPr>
          </a:p>
        </p:txBody>
      </p:sp>
      <p:sp>
        <p:nvSpPr>
          <p:cNvPr id="63" name="テキスト ボックス 194"/>
          <p:cNvSpPr txBox="1"/>
          <p:nvPr/>
        </p:nvSpPr>
        <p:spPr>
          <a:xfrm rot="16200000">
            <a:off x="593250" y="5065997"/>
            <a:ext cx="866762" cy="246221"/>
          </a:xfrm>
          <a:prstGeom prst="rect">
            <a:avLst/>
          </a:prstGeom>
          <a:solidFill>
            <a:srgbClr val="FFFFFF"/>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000" b="0" i="0" u="none" strike="noStrike" kern="0" cap="none" spc="0" normalizeH="0" baseline="0" noProof="0" dirty="0" smtClean="0">
                <a:ln>
                  <a:noFill/>
                </a:ln>
                <a:solidFill>
                  <a:sysClr val="windowText" lastClr="000000"/>
                </a:solidFill>
                <a:effectLst/>
                <a:uLnTx/>
                <a:uFillTx/>
                <a:latin typeface="Helvetica"/>
                <a:ea typeface="Osaka"/>
                <a:cs typeface="Helvetica"/>
              </a:rPr>
              <a:t>P3 reads</a:t>
            </a:r>
            <a:endParaRPr kumimoji="1" lang="ja-JP" altLang="en-US" sz="1000" b="0"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64" name="正方形/長方形 180"/>
          <p:cNvSpPr/>
          <p:nvPr/>
        </p:nvSpPr>
        <p:spPr>
          <a:xfrm>
            <a:off x="3198234" y="4700375"/>
            <a:ext cx="144000" cy="79590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65" name="直線コネクタ 137"/>
          <p:cNvCxnSpPr>
            <a:cxnSpLocks noChangeShapeType="1"/>
          </p:cNvCxnSpPr>
          <p:nvPr/>
        </p:nvCxnSpPr>
        <p:spPr bwMode="auto">
          <a:xfrm flipV="1">
            <a:off x="1860150" y="5593384"/>
            <a:ext cx="1009500" cy="0"/>
          </a:xfrm>
          <a:prstGeom prst="line">
            <a:avLst/>
          </a:prstGeom>
          <a:noFill/>
          <a:ln w="25400" cap="flat" cmpd="sng" algn="ctr">
            <a:solidFill>
              <a:schemeClr val="tx1"/>
            </a:solidFill>
            <a:prstDash val="solid"/>
            <a:round/>
            <a:headEnd type="none" w="med" len="med"/>
            <a:tailEnd type="none" w="med" len="med"/>
          </a:ln>
        </p:spPr>
      </p:cxnSp>
      <p:cxnSp>
        <p:nvCxnSpPr>
          <p:cNvPr id="66" name="直線コネクタ 138"/>
          <p:cNvCxnSpPr>
            <a:cxnSpLocks noChangeShapeType="1"/>
          </p:cNvCxnSpPr>
          <p:nvPr/>
        </p:nvCxnSpPr>
        <p:spPr bwMode="auto">
          <a:xfrm flipV="1">
            <a:off x="1336009" y="5436010"/>
            <a:ext cx="1009500" cy="0"/>
          </a:xfrm>
          <a:prstGeom prst="line">
            <a:avLst/>
          </a:prstGeom>
          <a:noFill/>
          <a:ln w="25400" cap="flat" cmpd="sng" algn="ctr">
            <a:solidFill>
              <a:schemeClr val="tx1"/>
            </a:solidFill>
            <a:prstDash val="solid"/>
            <a:round/>
            <a:headEnd type="none" w="med" len="med"/>
            <a:tailEnd type="none" w="med" len="med"/>
          </a:ln>
        </p:spPr>
      </p:cxnSp>
      <p:cxnSp>
        <p:nvCxnSpPr>
          <p:cNvPr id="67" name="直線コネクタ 139"/>
          <p:cNvCxnSpPr>
            <a:cxnSpLocks noChangeShapeType="1"/>
          </p:cNvCxnSpPr>
          <p:nvPr/>
        </p:nvCxnSpPr>
        <p:spPr bwMode="auto">
          <a:xfrm flipV="1">
            <a:off x="1794057" y="5117089"/>
            <a:ext cx="1009500" cy="0"/>
          </a:xfrm>
          <a:prstGeom prst="line">
            <a:avLst/>
          </a:prstGeom>
          <a:noFill/>
          <a:ln w="25400" cap="flat" cmpd="sng" algn="ctr">
            <a:solidFill>
              <a:schemeClr val="tx1"/>
            </a:solidFill>
            <a:prstDash val="solid"/>
            <a:round/>
            <a:headEnd type="none" w="med" len="med"/>
            <a:tailEnd type="none" w="med" len="med"/>
          </a:ln>
        </p:spPr>
      </p:cxnSp>
      <p:cxnSp>
        <p:nvCxnSpPr>
          <p:cNvPr id="68" name="直線コネクタ 140"/>
          <p:cNvCxnSpPr>
            <a:cxnSpLocks noChangeShapeType="1"/>
          </p:cNvCxnSpPr>
          <p:nvPr/>
        </p:nvCxnSpPr>
        <p:spPr bwMode="auto">
          <a:xfrm flipV="1">
            <a:off x="1650041" y="5045613"/>
            <a:ext cx="1009500" cy="0"/>
          </a:xfrm>
          <a:prstGeom prst="line">
            <a:avLst/>
          </a:prstGeom>
          <a:noFill/>
          <a:ln w="25400" cap="flat" cmpd="sng" algn="ctr">
            <a:solidFill>
              <a:schemeClr val="tx1"/>
            </a:solidFill>
            <a:prstDash val="solid"/>
            <a:round/>
            <a:headEnd type="none" w="med" len="med"/>
            <a:tailEnd type="none" w="med" len="med"/>
          </a:ln>
        </p:spPr>
      </p:cxnSp>
      <p:cxnSp>
        <p:nvCxnSpPr>
          <p:cNvPr id="69" name="直線コネクタ 141"/>
          <p:cNvCxnSpPr>
            <a:cxnSpLocks noChangeShapeType="1"/>
          </p:cNvCxnSpPr>
          <p:nvPr/>
        </p:nvCxnSpPr>
        <p:spPr bwMode="auto">
          <a:xfrm flipV="1">
            <a:off x="1528003" y="4963548"/>
            <a:ext cx="1009500" cy="0"/>
          </a:xfrm>
          <a:prstGeom prst="line">
            <a:avLst/>
          </a:prstGeom>
          <a:noFill/>
          <a:ln w="25400" cap="flat" cmpd="sng" algn="ctr">
            <a:solidFill>
              <a:schemeClr val="tx1"/>
            </a:solidFill>
            <a:prstDash val="solid"/>
            <a:round/>
            <a:headEnd type="none" w="med" len="med"/>
            <a:tailEnd type="none" w="med" len="med"/>
          </a:ln>
        </p:spPr>
      </p:cxnSp>
      <p:cxnSp>
        <p:nvCxnSpPr>
          <p:cNvPr id="70" name="直線コネクタ 142"/>
          <p:cNvCxnSpPr>
            <a:cxnSpLocks noChangeShapeType="1"/>
          </p:cNvCxnSpPr>
          <p:nvPr/>
        </p:nvCxnSpPr>
        <p:spPr bwMode="auto">
          <a:xfrm flipV="1">
            <a:off x="1506025" y="4878840"/>
            <a:ext cx="1009500" cy="0"/>
          </a:xfrm>
          <a:prstGeom prst="line">
            <a:avLst/>
          </a:prstGeom>
          <a:noFill/>
          <a:ln w="25400" cap="flat" cmpd="sng" algn="ctr">
            <a:solidFill>
              <a:schemeClr val="tx1"/>
            </a:solidFill>
            <a:prstDash val="solid"/>
            <a:round/>
            <a:headEnd type="none" w="med" len="med"/>
            <a:tailEnd type="none" w="med" len="med"/>
          </a:ln>
        </p:spPr>
      </p:cxnSp>
      <p:cxnSp>
        <p:nvCxnSpPr>
          <p:cNvPr id="71" name="直線コネクタ 143"/>
          <p:cNvCxnSpPr>
            <a:cxnSpLocks noChangeShapeType="1"/>
          </p:cNvCxnSpPr>
          <p:nvPr/>
        </p:nvCxnSpPr>
        <p:spPr bwMode="auto">
          <a:xfrm flipV="1">
            <a:off x="1319799" y="4806832"/>
            <a:ext cx="1009500" cy="0"/>
          </a:xfrm>
          <a:prstGeom prst="line">
            <a:avLst/>
          </a:prstGeom>
          <a:noFill/>
          <a:ln w="25400" cap="flat" cmpd="sng" algn="ctr">
            <a:solidFill>
              <a:schemeClr val="tx1"/>
            </a:solidFill>
            <a:prstDash val="solid"/>
            <a:round/>
            <a:headEnd type="none" w="med" len="med"/>
            <a:tailEnd type="none" w="med" len="med"/>
          </a:ln>
        </p:spPr>
      </p:cxnSp>
      <p:cxnSp>
        <p:nvCxnSpPr>
          <p:cNvPr id="72" name="直線コネクタ 137"/>
          <p:cNvCxnSpPr>
            <a:cxnSpLocks noChangeShapeType="1"/>
          </p:cNvCxnSpPr>
          <p:nvPr/>
        </p:nvCxnSpPr>
        <p:spPr bwMode="auto">
          <a:xfrm flipV="1">
            <a:off x="1761805" y="5511193"/>
            <a:ext cx="1009500" cy="0"/>
          </a:xfrm>
          <a:prstGeom prst="line">
            <a:avLst/>
          </a:prstGeom>
          <a:noFill/>
          <a:ln w="25400" cap="flat" cmpd="sng" algn="ctr">
            <a:solidFill>
              <a:schemeClr val="tx1"/>
            </a:solidFill>
            <a:prstDash val="solid"/>
            <a:round/>
            <a:headEnd type="none" w="med" len="med"/>
            <a:tailEnd type="none" w="med" len="med"/>
          </a:ln>
        </p:spPr>
      </p:cxnSp>
      <p:cxnSp>
        <p:nvCxnSpPr>
          <p:cNvPr id="77" name="直線コネクタ 137"/>
          <p:cNvCxnSpPr>
            <a:cxnSpLocks noChangeShapeType="1"/>
          </p:cNvCxnSpPr>
          <p:nvPr/>
        </p:nvCxnSpPr>
        <p:spPr bwMode="auto">
          <a:xfrm flipV="1">
            <a:off x="5321061" y="5593384"/>
            <a:ext cx="1009500" cy="0"/>
          </a:xfrm>
          <a:prstGeom prst="line">
            <a:avLst/>
          </a:prstGeom>
          <a:noFill/>
          <a:ln w="25400" cap="flat" cmpd="sng" algn="ctr">
            <a:solidFill>
              <a:schemeClr val="tx1"/>
            </a:solidFill>
            <a:prstDash val="solid"/>
            <a:round/>
            <a:headEnd type="none" w="med" len="med"/>
            <a:tailEnd type="none" w="med" len="med"/>
          </a:ln>
        </p:spPr>
      </p:cxnSp>
      <p:cxnSp>
        <p:nvCxnSpPr>
          <p:cNvPr id="78" name="直線コネクタ 138"/>
          <p:cNvCxnSpPr>
            <a:cxnSpLocks noChangeShapeType="1"/>
          </p:cNvCxnSpPr>
          <p:nvPr/>
        </p:nvCxnSpPr>
        <p:spPr bwMode="auto">
          <a:xfrm flipV="1">
            <a:off x="4887625" y="5436010"/>
            <a:ext cx="1009500" cy="0"/>
          </a:xfrm>
          <a:prstGeom prst="line">
            <a:avLst/>
          </a:prstGeom>
          <a:noFill/>
          <a:ln w="25400" cap="flat" cmpd="sng" algn="ctr">
            <a:solidFill>
              <a:schemeClr val="tx1"/>
            </a:solidFill>
            <a:prstDash val="solid"/>
            <a:round/>
            <a:headEnd type="none" w="med" len="med"/>
            <a:tailEnd type="none" w="med" len="med"/>
          </a:ln>
        </p:spPr>
      </p:cxnSp>
      <p:cxnSp>
        <p:nvCxnSpPr>
          <p:cNvPr id="79" name="直線コネクタ 139"/>
          <p:cNvCxnSpPr>
            <a:cxnSpLocks noChangeShapeType="1"/>
          </p:cNvCxnSpPr>
          <p:nvPr/>
        </p:nvCxnSpPr>
        <p:spPr bwMode="auto">
          <a:xfrm flipV="1">
            <a:off x="5177045" y="5117089"/>
            <a:ext cx="1009500" cy="0"/>
          </a:xfrm>
          <a:prstGeom prst="line">
            <a:avLst/>
          </a:prstGeom>
          <a:noFill/>
          <a:ln w="25400" cap="flat" cmpd="sng" algn="ctr">
            <a:solidFill>
              <a:schemeClr val="tx1"/>
            </a:solidFill>
            <a:prstDash val="solid"/>
            <a:round/>
            <a:headEnd type="none" w="med" len="med"/>
            <a:tailEnd type="none" w="med" len="med"/>
          </a:ln>
        </p:spPr>
      </p:cxnSp>
      <p:cxnSp>
        <p:nvCxnSpPr>
          <p:cNvPr id="80" name="直線コネクタ 140"/>
          <p:cNvCxnSpPr>
            <a:cxnSpLocks noChangeShapeType="1"/>
          </p:cNvCxnSpPr>
          <p:nvPr/>
        </p:nvCxnSpPr>
        <p:spPr bwMode="auto">
          <a:xfrm flipV="1">
            <a:off x="5033029" y="5045613"/>
            <a:ext cx="1009500" cy="0"/>
          </a:xfrm>
          <a:prstGeom prst="line">
            <a:avLst/>
          </a:prstGeom>
          <a:noFill/>
          <a:ln w="25400" cap="flat" cmpd="sng" algn="ctr">
            <a:solidFill>
              <a:schemeClr val="tx1"/>
            </a:solidFill>
            <a:prstDash val="solid"/>
            <a:round/>
            <a:headEnd type="none" w="med" len="med"/>
            <a:tailEnd type="none" w="med" len="med"/>
          </a:ln>
        </p:spPr>
      </p:cxnSp>
      <p:cxnSp>
        <p:nvCxnSpPr>
          <p:cNvPr id="81" name="直線コネクタ 141"/>
          <p:cNvCxnSpPr>
            <a:cxnSpLocks noChangeShapeType="1"/>
          </p:cNvCxnSpPr>
          <p:nvPr/>
        </p:nvCxnSpPr>
        <p:spPr bwMode="auto">
          <a:xfrm flipV="1">
            <a:off x="5103649" y="4963548"/>
            <a:ext cx="1009500" cy="0"/>
          </a:xfrm>
          <a:prstGeom prst="line">
            <a:avLst/>
          </a:prstGeom>
          <a:noFill/>
          <a:ln w="25400" cap="flat" cmpd="sng" algn="ctr">
            <a:solidFill>
              <a:schemeClr val="tx1"/>
            </a:solidFill>
            <a:prstDash val="solid"/>
            <a:round/>
            <a:headEnd type="none" w="med" len="med"/>
            <a:tailEnd type="none" w="med" len="med"/>
          </a:ln>
        </p:spPr>
      </p:cxnSp>
      <p:cxnSp>
        <p:nvCxnSpPr>
          <p:cNvPr id="82" name="直線コネクタ 142"/>
          <p:cNvCxnSpPr>
            <a:cxnSpLocks noChangeShapeType="1"/>
          </p:cNvCxnSpPr>
          <p:nvPr/>
        </p:nvCxnSpPr>
        <p:spPr bwMode="auto">
          <a:xfrm flipV="1">
            <a:off x="5177045" y="4878840"/>
            <a:ext cx="1009500" cy="0"/>
          </a:xfrm>
          <a:prstGeom prst="line">
            <a:avLst/>
          </a:prstGeom>
          <a:noFill/>
          <a:ln w="25400" cap="flat" cmpd="sng" algn="ctr">
            <a:solidFill>
              <a:schemeClr val="tx1"/>
            </a:solidFill>
            <a:prstDash val="solid"/>
            <a:round/>
            <a:headEnd type="none" w="med" len="med"/>
            <a:tailEnd type="none" w="med" len="med"/>
          </a:ln>
        </p:spPr>
      </p:cxnSp>
      <p:cxnSp>
        <p:nvCxnSpPr>
          <p:cNvPr id="83" name="直線コネクタ 143"/>
          <p:cNvCxnSpPr>
            <a:cxnSpLocks noChangeShapeType="1"/>
          </p:cNvCxnSpPr>
          <p:nvPr/>
        </p:nvCxnSpPr>
        <p:spPr bwMode="auto">
          <a:xfrm flipV="1">
            <a:off x="5103649" y="4806832"/>
            <a:ext cx="1009500" cy="0"/>
          </a:xfrm>
          <a:prstGeom prst="line">
            <a:avLst/>
          </a:prstGeom>
          <a:noFill/>
          <a:ln w="25400" cap="flat" cmpd="sng" algn="ctr">
            <a:solidFill>
              <a:schemeClr val="tx1"/>
            </a:solidFill>
            <a:prstDash val="solid"/>
            <a:round/>
            <a:headEnd type="none" w="med" len="med"/>
            <a:tailEnd type="none" w="med" len="med"/>
          </a:ln>
        </p:spPr>
      </p:cxnSp>
      <p:cxnSp>
        <p:nvCxnSpPr>
          <p:cNvPr id="84" name="直線コネクタ 137"/>
          <p:cNvCxnSpPr>
            <a:cxnSpLocks noChangeShapeType="1"/>
          </p:cNvCxnSpPr>
          <p:nvPr/>
        </p:nvCxnSpPr>
        <p:spPr bwMode="auto">
          <a:xfrm flipV="1">
            <a:off x="5249053" y="5511193"/>
            <a:ext cx="1009500" cy="0"/>
          </a:xfrm>
          <a:prstGeom prst="line">
            <a:avLst/>
          </a:prstGeom>
          <a:noFill/>
          <a:ln w="25400" cap="flat" cmpd="sng" algn="ctr">
            <a:solidFill>
              <a:schemeClr val="tx1"/>
            </a:solidFill>
            <a:prstDash val="solid"/>
            <a:round/>
            <a:headEnd type="none" w="med" len="med"/>
            <a:tailEnd type="none" w="med" len="med"/>
          </a:ln>
        </p:spPr>
      </p:cxnSp>
      <p:sp>
        <p:nvSpPr>
          <p:cNvPr id="85" name="正方形/長方形 180"/>
          <p:cNvSpPr/>
          <p:nvPr/>
        </p:nvSpPr>
        <p:spPr>
          <a:xfrm>
            <a:off x="5642378" y="4704562"/>
            <a:ext cx="144000" cy="73251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88" name="直線コネクタ 137"/>
          <p:cNvCxnSpPr>
            <a:cxnSpLocks noChangeShapeType="1"/>
          </p:cNvCxnSpPr>
          <p:nvPr/>
        </p:nvCxnSpPr>
        <p:spPr bwMode="auto">
          <a:xfrm flipV="1">
            <a:off x="3016805" y="5593384"/>
            <a:ext cx="1009500" cy="0"/>
          </a:xfrm>
          <a:prstGeom prst="line">
            <a:avLst/>
          </a:prstGeom>
          <a:noFill/>
          <a:ln w="25400" cap="flat" cmpd="sng" algn="ctr">
            <a:solidFill>
              <a:schemeClr val="tx1"/>
            </a:solidFill>
            <a:prstDash val="solid"/>
            <a:round/>
            <a:headEnd type="none" w="med" len="med"/>
            <a:tailEnd type="none" w="med" len="med"/>
          </a:ln>
        </p:spPr>
      </p:cxnSp>
      <p:cxnSp>
        <p:nvCxnSpPr>
          <p:cNvPr id="89" name="直線コネクタ 138"/>
          <p:cNvCxnSpPr>
            <a:cxnSpLocks noChangeShapeType="1"/>
          </p:cNvCxnSpPr>
          <p:nvPr/>
        </p:nvCxnSpPr>
        <p:spPr bwMode="auto">
          <a:xfrm flipV="1">
            <a:off x="2514137" y="5436010"/>
            <a:ext cx="1009500" cy="0"/>
          </a:xfrm>
          <a:prstGeom prst="line">
            <a:avLst/>
          </a:prstGeom>
          <a:noFill/>
          <a:ln w="25400" cap="flat" cmpd="sng" algn="ctr">
            <a:solidFill>
              <a:schemeClr val="tx1"/>
            </a:solidFill>
            <a:prstDash val="solid"/>
            <a:round/>
            <a:headEnd type="none" w="med" len="med"/>
            <a:tailEnd type="none" w="med" len="med"/>
          </a:ln>
        </p:spPr>
      </p:cxnSp>
      <p:cxnSp>
        <p:nvCxnSpPr>
          <p:cNvPr id="90" name="直線コネクタ 139"/>
          <p:cNvCxnSpPr>
            <a:cxnSpLocks noChangeShapeType="1"/>
          </p:cNvCxnSpPr>
          <p:nvPr/>
        </p:nvCxnSpPr>
        <p:spPr bwMode="auto">
          <a:xfrm flipV="1">
            <a:off x="2943046" y="5117089"/>
            <a:ext cx="1009500" cy="0"/>
          </a:xfrm>
          <a:prstGeom prst="line">
            <a:avLst/>
          </a:prstGeom>
          <a:noFill/>
          <a:ln w="25400" cap="flat" cmpd="sng" algn="ctr">
            <a:solidFill>
              <a:schemeClr val="tx1"/>
            </a:solidFill>
            <a:prstDash val="solid"/>
            <a:round/>
            <a:headEnd type="none" w="med" len="med"/>
            <a:tailEnd type="none" w="med" len="med"/>
          </a:ln>
        </p:spPr>
      </p:cxnSp>
      <p:cxnSp>
        <p:nvCxnSpPr>
          <p:cNvPr id="91" name="直線コネクタ 140"/>
          <p:cNvCxnSpPr>
            <a:cxnSpLocks noChangeShapeType="1"/>
          </p:cNvCxnSpPr>
          <p:nvPr/>
        </p:nvCxnSpPr>
        <p:spPr bwMode="auto">
          <a:xfrm flipV="1">
            <a:off x="2799030" y="5045613"/>
            <a:ext cx="1009500" cy="0"/>
          </a:xfrm>
          <a:prstGeom prst="line">
            <a:avLst/>
          </a:prstGeom>
          <a:noFill/>
          <a:ln w="25400" cap="flat" cmpd="sng" algn="ctr">
            <a:solidFill>
              <a:schemeClr val="tx1"/>
            </a:solidFill>
            <a:prstDash val="solid"/>
            <a:round/>
            <a:headEnd type="none" w="med" len="med"/>
            <a:tailEnd type="none" w="med" len="med"/>
          </a:ln>
        </p:spPr>
      </p:cxnSp>
      <p:cxnSp>
        <p:nvCxnSpPr>
          <p:cNvPr id="92" name="直線コネクタ 141"/>
          <p:cNvCxnSpPr>
            <a:cxnSpLocks noChangeShapeType="1"/>
          </p:cNvCxnSpPr>
          <p:nvPr/>
        </p:nvCxnSpPr>
        <p:spPr bwMode="auto">
          <a:xfrm flipV="1">
            <a:off x="2730161" y="4963548"/>
            <a:ext cx="1009500" cy="0"/>
          </a:xfrm>
          <a:prstGeom prst="line">
            <a:avLst/>
          </a:prstGeom>
          <a:noFill/>
          <a:ln w="25400" cap="flat" cmpd="sng" algn="ctr">
            <a:solidFill>
              <a:schemeClr val="tx1"/>
            </a:solidFill>
            <a:prstDash val="solid"/>
            <a:round/>
            <a:headEnd type="none" w="med" len="med"/>
            <a:tailEnd type="none" w="med" len="med"/>
          </a:ln>
        </p:spPr>
      </p:cxnSp>
      <p:cxnSp>
        <p:nvCxnSpPr>
          <p:cNvPr id="93" name="直線コネクタ 142"/>
          <p:cNvCxnSpPr>
            <a:cxnSpLocks noChangeShapeType="1"/>
          </p:cNvCxnSpPr>
          <p:nvPr/>
        </p:nvCxnSpPr>
        <p:spPr bwMode="auto">
          <a:xfrm flipV="1">
            <a:off x="2586145" y="4878840"/>
            <a:ext cx="1009500" cy="0"/>
          </a:xfrm>
          <a:prstGeom prst="line">
            <a:avLst/>
          </a:prstGeom>
          <a:noFill/>
          <a:ln w="25400" cap="flat" cmpd="sng" algn="ctr">
            <a:solidFill>
              <a:schemeClr val="tx1"/>
            </a:solidFill>
            <a:prstDash val="solid"/>
            <a:round/>
            <a:headEnd type="none" w="med" len="med"/>
            <a:tailEnd type="none" w="med" len="med"/>
          </a:ln>
        </p:spPr>
      </p:cxnSp>
      <p:cxnSp>
        <p:nvCxnSpPr>
          <p:cNvPr id="94" name="直線コネクタ 143"/>
          <p:cNvCxnSpPr>
            <a:cxnSpLocks noChangeShapeType="1"/>
          </p:cNvCxnSpPr>
          <p:nvPr/>
        </p:nvCxnSpPr>
        <p:spPr bwMode="auto">
          <a:xfrm flipV="1">
            <a:off x="2869650" y="4806832"/>
            <a:ext cx="1009500" cy="0"/>
          </a:xfrm>
          <a:prstGeom prst="line">
            <a:avLst/>
          </a:prstGeom>
          <a:noFill/>
          <a:ln w="25400" cap="flat" cmpd="sng" algn="ctr">
            <a:solidFill>
              <a:schemeClr val="tx1"/>
            </a:solidFill>
            <a:prstDash val="solid"/>
            <a:round/>
            <a:headEnd type="none" w="med" len="med"/>
            <a:tailEnd type="none" w="med" len="med"/>
          </a:ln>
        </p:spPr>
      </p:cxnSp>
      <p:cxnSp>
        <p:nvCxnSpPr>
          <p:cNvPr id="95" name="直線コネクタ 137"/>
          <p:cNvCxnSpPr>
            <a:cxnSpLocks noChangeShapeType="1"/>
          </p:cNvCxnSpPr>
          <p:nvPr/>
        </p:nvCxnSpPr>
        <p:spPr bwMode="auto">
          <a:xfrm flipV="1">
            <a:off x="3016805" y="5511193"/>
            <a:ext cx="1009500" cy="0"/>
          </a:xfrm>
          <a:prstGeom prst="line">
            <a:avLst/>
          </a:prstGeom>
          <a:noFill/>
          <a:ln w="25400" cap="flat" cmpd="sng" algn="ctr">
            <a:solidFill>
              <a:schemeClr val="tx1"/>
            </a:solidFill>
            <a:prstDash val="solid"/>
            <a:round/>
            <a:headEnd type="none" w="med" len="med"/>
            <a:tailEnd type="none" w="med" len="med"/>
          </a:ln>
        </p:spPr>
      </p:cxnSp>
      <p:sp>
        <p:nvSpPr>
          <p:cNvPr id="96" name="正方形/長方形 180"/>
          <p:cNvSpPr/>
          <p:nvPr/>
        </p:nvSpPr>
        <p:spPr>
          <a:xfrm>
            <a:off x="3181295" y="4704562"/>
            <a:ext cx="144000" cy="73251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99" name="直線コネクタ 137"/>
          <p:cNvCxnSpPr>
            <a:cxnSpLocks noChangeShapeType="1"/>
          </p:cNvCxnSpPr>
          <p:nvPr/>
        </p:nvCxnSpPr>
        <p:spPr bwMode="auto">
          <a:xfrm flipV="1">
            <a:off x="4098313" y="5593384"/>
            <a:ext cx="1009500" cy="0"/>
          </a:xfrm>
          <a:prstGeom prst="line">
            <a:avLst/>
          </a:prstGeom>
          <a:noFill/>
          <a:ln w="25400" cap="flat" cmpd="sng" algn="ctr">
            <a:solidFill>
              <a:schemeClr val="tx1"/>
            </a:solidFill>
            <a:prstDash val="solid"/>
            <a:round/>
            <a:headEnd type="none" w="med" len="med"/>
            <a:tailEnd type="none" w="med" len="med"/>
          </a:ln>
        </p:spPr>
      </p:cxnSp>
      <p:cxnSp>
        <p:nvCxnSpPr>
          <p:cNvPr id="100" name="直線コネクタ 138"/>
          <p:cNvCxnSpPr>
            <a:cxnSpLocks noChangeShapeType="1"/>
          </p:cNvCxnSpPr>
          <p:nvPr/>
        </p:nvCxnSpPr>
        <p:spPr bwMode="auto">
          <a:xfrm flipV="1">
            <a:off x="3666265" y="5436010"/>
            <a:ext cx="1009500" cy="0"/>
          </a:xfrm>
          <a:prstGeom prst="line">
            <a:avLst/>
          </a:prstGeom>
          <a:noFill/>
          <a:ln w="25400" cap="flat" cmpd="sng" algn="ctr">
            <a:solidFill>
              <a:schemeClr val="tx1"/>
            </a:solidFill>
            <a:prstDash val="solid"/>
            <a:round/>
            <a:headEnd type="none" w="med" len="med"/>
            <a:tailEnd type="none" w="med" len="med"/>
          </a:ln>
        </p:spPr>
      </p:cxnSp>
      <p:cxnSp>
        <p:nvCxnSpPr>
          <p:cNvPr id="101" name="直線コネクタ 139"/>
          <p:cNvCxnSpPr>
            <a:cxnSpLocks noChangeShapeType="1"/>
          </p:cNvCxnSpPr>
          <p:nvPr/>
        </p:nvCxnSpPr>
        <p:spPr bwMode="auto">
          <a:xfrm flipV="1">
            <a:off x="4026305" y="5117089"/>
            <a:ext cx="1009500" cy="0"/>
          </a:xfrm>
          <a:prstGeom prst="line">
            <a:avLst/>
          </a:prstGeom>
          <a:noFill/>
          <a:ln w="25400" cap="flat" cmpd="sng" algn="ctr">
            <a:solidFill>
              <a:schemeClr val="tx1"/>
            </a:solidFill>
            <a:prstDash val="solid"/>
            <a:round/>
            <a:headEnd type="none" w="med" len="med"/>
            <a:tailEnd type="none" w="med" len="med"/>
          </a:ln>
        </p:spPr>
      </p:cxnSp>
      <p:cxnSp>
        <p:nvCxnSpPr>
          <p:cNvPr id="102" name="直線コネクタ 140"/>
          <p:cNvCxnSpPr>
            <a:cxnSpLocks noChangeShapeType="1"/>
          </p:cNvCxnSpPr>
          <p:nvPr/>
        </p:nvCxnSpPr>
        <p:spPr bwMode="auto">
          <a:xfrm flipV="1">
            <a:off x="3882289" y="5045613"/>
            <a:ext cx="1009500" cy="0"/>
          </a:xfrm>
          <a:prstGeom prst="line">
            <a:avLst/>
          </a:prstGeom>
          <a:noFill/>
          <a:ln w="25400" cap="flat" cmpd="sng" algn="ctr">
            <a:solidFill>
              <a:schemeClr val="tx1"/>
            </a:solidFill>
            <a:prstDash val="solid"/>
            <a:round/>
            <a:headEnd type="none" w="med" len="med"/>
            <a:tailEnd type="none" w="med" len="med"/>
          </a:ln>
        </p:spPr>
      </p:cxnSp>
      <p:cxnSp>
        <p:nvCxnSpPr>
          <p:cNvPr id="103" name="直線コネクタ 141"/>
          <p:cNvCxnSpPr>
            <a:cxnSpLocks noChangeShapeType="1"/>
          </p:cNvCxnSpPr>
          <p:nvPr/>
        </p:nvCxnSpPr>
        <p:spPr bwMode="auto">
          <a:xfrm flipV="1">
            <a:off x="3882289" y="4963548"/>
            <a:ext cx="1009500" cy="0"/>
          </a:xfrm>
          <a:prstGeom prst="line">
            <a:avLst/>
          </a:prstGeom>
          <a:noFill/>
          <a:ln w="25400" cap="flat" cmpd="sng" algn="ctr">
            <a:solidFill>
              <a:schemeClr val="tx1"/>
            </a:solidFill>
            <a:prstDash val="solid"/>
            <a:round/>
            <a:headEnd type="none" w="med" len="med"/>
            <a:tailEnd type="none" w="med" len="med"/>
          </a:ln>
        </p:spPr>
      </p:cxnSp>
      <p:cxnSp>
        <p:nvCxnSpPr>
          <p:cNvPr id="104" name="直線コネクタ 142"/>
          <p:cNvCxnSpPr>
            <a:cxnSpLocks noChangeShapeType="1"/>
          </p:cNvCxnSpPr>
          <p:nvPr/>
        </p:nvCxnSpPr>
        <p:spPr bwMode="auto">
          <a:xfrm flipV="1">
            <a:off x="3880901" y="4878840"/>
            <a:ext cx="1009500" cy="0"/>
          </a:xfrm>
          <a:prstGeom prst="line">
            <a:avLst/>
          </a:prstGeom>
          <a:noFill/>
          <a:ln w="25400" cap="flat" cmpd="sng" algn="ctr">
            <a:solidFill>
              <a:schemeClr val="tx1"/>
            </a:solidFill>
            <a:prstDash val="solid"/>
            <a:round/>
            <a:headEnd type="none" w="med" len="med"/>
            <a:tailEnd type="none" w="med" len="med"/>
          </a:ln>
        </p:spPr>
      </p:cxnSp>
      <p:cxnSp>
        <p:nvCxnSpPr>
          <p:cNvPr id="105" name="直線コネクタ 143"/>
          <p:cNvCxnSpPr>
            <a:cxnSpLocks noChangeShapeType="1"/>
          </p:cNvCxnSpPr>
          <p:nvPr/>
        </p:nvCxnSpPr>
        <p:spPr bwMode="auto">
          <a:xfrm flipV="1">
            <a:off x="3954297" y="4806832"/>
            <a:ext cx="1009500" cy="0"/>
          </a:xfrm>
          <a:prstGeom prst="line">
            <a:avLst/>
          </a:prstGeom>
          <a:noFill/>
          <a:ln w="25400" cap="flat" cmpd="sng" algn="ctr">
            <a:solidFill>
              <a:schemeClr val="tx1"/>
            </a:solidFill>
            <a:prstDash val="solid"/>
            <a:round/>
            <a:headEnd type="none" w="med" len="med"/>
            <a:tailEnd type="none" w="med" len="med"/>
          </a:ln>
        </p:spPr>
      </p:cxnSp>
      <p:cxnSp>
        <p:nvCxnSpPr>
          <p:cNvPr id="106" name="直線コネクタ 137"/>
          <p:cNvCxnSpPr>
            <a:cxnSpLocks noChangeShapeType="1"/>
          </p:cNvCxnSpPr>
          <p:nvPr/>
        </p:nvCxnSpPr>
        <p:spPr bwMode="auto">
          <a:xfrm flipV="1">
            <a:off x="4098313" y="5511193"/>
            <a:ext cx="1009500" cy="0"/>
          </a:xfrm>
          <a:prstGeom prst="line">
            <a:avLst/>
          </a:prstGeom>
          <a:noFill/>
          <a:ln w="25400" cap="flat" cmpd="sng" algn="ctr">
            <a:solidFill>
              <a:schemeClr val="tx1"/>
            </a:solidFill>
            <a:prstDash val="solid"/>
            <a:round/>
            <a:headEnd type="none" w="med" len="med"/>
            <a:tailEnd type="none" w="med" len="med"/>
          </a:ln>
        </p:spPr>
      </p:cxnSp>
      <p:sp>
        <p:nvSpPr>
          <p:cNvPr id="107" name="正方形/長方形 180"/>
          <p:cNvSpPr/>
          <p:nvPr/>
        </p:nvSpPr>
        <p:spPr>
          <a:xfrm>
            <a:off x="3567909" y="4707287"/>
            <a:ext cx="144000" cy="73251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4" name="正方形/長方形 113"/>
          <p:cNvSpPr/>
          <p:nvPr/>
        </p:nvSpPr>
        <p:spPr>
          <a:xfrm>
            <a:off x="734578" y="4752313"/>
            <a:ext cx="5666662" cy="883932"/>
          </a:xfrm>
          <a:prstGeom prst="rect">
            <a:avLst/>
          </a:prstGeom>
          <a:solidFill>
            <a:srgbClr val="3366FF">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115" name="直線コネクタ 137"/>
          <p:cNvCxnSpPr>
            <a:cxnSpLocks noChangeShapeType="1"/>
          </p:cNvCxnSpPr>
          <p:nvPr/>
        </p:nvCxnSpPr>
        <p:spPr bwMode="auto">
          <a:xfrm flipV="1">
            <a:off x="1886150" y="5347816"/>
            <a:ext cx="1009500" cy="0"/>
          </a:xfrm>
          <a:prstGeom prst="line">
            <a:avLst/>
          </a:prstGeom>
          <a:noFill/>
          <a:ln w="25400" cap="flat" cmpd="sng" algn="ctr">
            <a:solidFill>
              <a:schemeClr val="tx1"/>
            </a:solidFill>
            <a:prstDash val="solid"/>
            <a:round/>
            <a:headEnd type="none" w="med" len="med"/>
            <a:tailEnd type="none" w="med" len="med"/>
          </a:ln>
        </p:spPr>
      </p:cxnSp>
      <p:cxnSp>
        <p:nvCxnSpPr>
          <p:cNvPr id="116" name="直線コネクタ 138"/>
          <p:cNvCxnSpPr>
            <a:cxnSpLocks noChangeShapeType="1"/>
          </p:cNvCxnSpPr>
          <p:nvPr/>
        </p:nvCxnSpPr>
        <p:spPr bwMode="auto">
          <a:xfrm flipV="1">
            <a:off x="1362009" y="5190442"/>
            <a:ext cx="1009500" cy="0"/>
          </a:xfrm>
          <a:prstGeom prst="line">
            <a:avLst/>
          </a:prstGeom>
          <a:noFill/>
          <a:ln w="25400" cap="flat" cmpd="sng" algn="ctr">
            <a:solidFill>
              <a:schemeClr val="tx1"/>
            </a:solidFill>
            <a:prstDash val="solid"/>
            <a:round/>
            <a:headEnd type="none" w="med" len="med"/>
            <a:tailEnd type="none" w="med" len="med"/>
          </a:ln>
        </p:spPr>
      </p:cxnSp>
      <p:cxnSp>
        <p:nvCxnSpPr>
          <p:cNvPr id="117" name="直線コネクタ 137"/>
          <p:cNvCxnSpPr>
            <a:cxnSpLocks noChangeShapeType="1"/>
          </p:cNvCxnSpPr>
          <p:nvPr/>
        </p:nvCxnSpPr>
        <p:spPr bwMode="auto">
          <a:xfrm flipV="1">
            <a:off x="1787805" y="5265625"/>
            <a:ext cx="1009500" cy="0"/>
          </a:xfrm>
          <a:prstGeom prst="line">
            <a:avLst/>
          </a:prstGeom>
          <a:noFill/>
          <a:ln w="25400" cap="flat" cmpd="sng" algn="ctr">
            <a:solidFill>
              <a:schemeClr val="tx1"/>
            </a:solidFill>
            <a:prstDash val="solid"/>
            <a:round/>
            <a:headEnd type="none" w="med" len="med"/>
            <a:tailEnd type="none" w="med" len="med"/>
          </a:ln>
        </p:spPr>
      </p:cxnSp>
      <p:cxnSp>
        <p:nvCxnSpPr>
          <p:cNvPr id="118" name="直線コネクタ 137"/>
          <p:cNvCxnSpPr>
            <a:cxnSpLocks noChangeShapeType="1"/>
          </p:cNvCxnSpPr>
          <p:nvPr/>
        </p:nvCxnSpPr>
        <p:spPr bwMode="auto">
          <a:xfrm flipV="1">
            <a:off x="5347061" y="5347816"/>
            <a:ext cx="1009500" cy="0"/>
          </a:xfrm>
          <a:prstGeom prst="line">
            <a:avLst/>
          </a:prstGeom>
          <a:noFill/>
          <a:ln w="25400" cap="flat" cmpd="sng" algn="ctr">
            <a:solidFill>
              <a:schemeClr val="tx1"/>
            </a:solidFill>
            <a:prstDash val="solid"/>
            <a:round/>
            <a:headEnd type="none" w="med" len="med"/>
            <a:tailEnd type="none" w="med" len="med"/>
          </a:ln>
        </p:spPr>
      </p:cxnSp>
      <p:cxnSp>
        <p:nvCxnSpPr>
          <p:cNvPr id="119" name="直線コネクタ 138"/>
          <p:cNvCxnSpPr>
            <a:cxnSpLocks noChangeShapeType="1"/>
          </p:cNvCxnSpPr>
          <p:nvPr/>
        </p:nvCxnSpPr>
        <p:spPr bwMode="auto">
          <a:xfrm flipV="1">
            <a:off x="4913625" y="5190442"/>
            <a:ext cx="1009500" cy="0"/>
          </a:xfrm>
          <a:prstGeom prst="line">
            <a:avLst/>
          </a:prstGeom>
          <a:noFill/>
          <a:ln w="25400" cap="flat" cmpd="sng" algn="ctr">
            <a:solidFill>
              <a:schemeClr val="tx1"/>
            </a:solidFill>
            <a:prstDash val="solid"/>
            <a:round/>
            <a:headEnd type="none" w="med" len="med"/>
            <a:tailEnd type="none" w="med" len="med"/>
          </a:ln>
        </p:spPr>
      </p:cxnSp>
      <p:cxnSp>
        <p:nvCxnSpPr>
          <p:cNvPr id="120" name="直線コネクタ 137"/>
          <p:cNvCxnSpPr>
            <a:cxnSpLocks noChangeShapeType="1"/>
          </p:cNvCxnSpPr>
          <p:nvPr/>
        </p:nvCxnSpPr>
        <p:spPr bwMode="auto">
          <a:xfrm flipV="1">
            <a:off x="5275053" y="5265625"/>
            <a:ext cx="1009500" cy="0"/>
          </a:xfrm>
          <a:prstGeom prst="line">
            <a:avLst/>
          </a:prstGeom>
          <a:noFill/>
          <a:ln w="25400" cap="flat" cmpd="sng" algn="ctr">
            <a:solidFill>
              <a:schemeClr val="tx1"/>
            </a:solidFill>
            <a:prstDash val="solid"/>
            <a:round/>
            <a:headEnd type="none" w="med" len="med"/>
            <a:tailEnd type="none" w="med" len="med"/>
          </a:ln>
        </p:spPr>
      </p:cxnSp>
      <p:cxnSp>
        <p:nvCxnSpPr>
          <p:cNvPr id="121" name="直線コネクタ 137"/>
          <p:cNvCxnSpPr>
            <a:cxnSpLocks noChangeShapeType="1"/>
          </p:cNvCxnSpPr>
          <p:nvPr/>
        </p:nvCxnSpPr>
        <p:spPr bwMode="auto">
          <a:xfrm flipV="1">
            <a:off x="3042805" y="5347816"/>
            <a:ext cx="1009500" cy="0"/>
          </a:xfrm>
          <a:prstGeom prst="line">
            <a:avLst/>
          </a:prstGeom>
          <a:noFill/>
          <a:ln w="25400" cap="flat" cmpd="sng" algn="ctr">
            <a:solidFill>
              <a:schemeClr val="tx1"/>
            </a:solidFill>
            <a:prstDash val="solid"/>
            <a:round/>
            <a:headEnd type="none" w="med" len="med"/>
            <a:tailEnd type="none" w="med" len="med"/>
          </a:ln>
        </p:spPr>
      </p:cxnSp>
      <p:cxnSp>
        <p:nvCxnSpPr>
          <p:cNvPr id="122" name="直線コネクタ 138"/>
          <p:cNvCxnSpPr>
            <a:cxnSpLocks noChangeShapeType="1"/>
          </p:cNvCxnSpPr>
          <p:nvPr/>
        </p:nvCxnSpPr>
        <p:spPr bwMode="auto">
          <a:xfrm flipV="1">
            <a:off x="2540137" y="5190442"/>
            <a:ext cx="1009500" cy="0"/>
          </a:xfrm>
          <a:prstGeom prst="line">
            <a:avLst/>
          </a:prstGeom>
          <a:noFill/>
          <a:ln w="25400" cap="flat" cmpd="sng" algn="ctr">
            <a:solidFill>
              <a:schemeClr val="tx1"/>
            </a:solidFill>
            <a:prstDash val="solid"/>
            <a:round/>
            <a:headEnd type="none" w="med" len="med"/>
            <a:tailEnd type="none" w="med" len="med"/>
          </a:ln>
        </p:spPr>
      </p:cxnSp>
      <p:cxnSp>
        <p:nvCxnSpPr>
          <p:cNvPr id="123" name="直線コネクタ 137"/>
          <p:cNvCxnSpPr>
            <a:cxnSpLocks noChangeShapeType="1"/>
          </p:cNvCxnSpPr>
          <p:nvPr/>
        </p:nvCxnSpPr>
        <p:spPr bwMode="auto">
          <a:xfrm flipV="1">
            <a:off x="3042805" y="5265625"/>
            <a:ext cx="1009500" cy="0"/>
          </a:xfrm>
          <a:prstGeom prst="line">
            <a:avLst/>
          </a:prstGeom>
          <a:noFill/>
          <a:ln w="25400" cap="flat" cmpd="sng" algn="ctr">
            <a:solidFill>
              <a:schemeClr val="tx1"/>
            </a:solidFill>
            <a:prstDash val="solid"/>
            <a:round/>
            <a:headEnd type="none" w="med" len="med"/>
            <a:tailEnd type="none" w="med" len="med"/>
          </a:ln>
        </p:spPr>
      </p:cxnSp>
      <p:cxnSp>
        <p:nvCxnSpPr>
          <p:cNvPr id="124" name="直線コネクタ 137"/>
          <p:cNvCxnSpPr>
            <a:cxnSpLocks noChangeShapeType="1"/>
          </p:cNvCxnSpPr>
          <p:nvPr/>
        </p:nvCxnSpPr>
        <p:spPr bwMode="auto">
          <a:xfrm flipV="1">
            <a:off x="4124313" y="5347816"/>
            <a:ext cx="1009500" cy="0"/>
          </a:xfrm>
          <a:prstGeom prst="line">
            <a:avLst/>
          </a:prstGeom>
          <a:noFill/>
          <a:ln w="25400" cap="flat" cmpd="sng" algn="ctr">
            <a:solidFill>
              <a:schemeClr val="tx1"/>
            </a:solidFill>
            <a:prstDash val="solid"/>
            <a:round/>
            <a:headEnd type="none" w="med" len="med"/>
            <a:tailEnd type="none" w="med" len="med"/>
          </a:ln>
        </p:spPr>
      </p:cxnSp>
      <p:cxnSp>
        <p:nvCxnSpPr>
          <p:cNvPr id="125" name="直線コネクタ 138"/>
          <p:cNvCxnSpPr>
            <a:cxnSpLocks noChangeShapeType="1"/>
          </p:cNvCxnSpPr>
          <p:nvPr/>
        </p:nvCxnSpPr>
        <p:spPr bwMode="auto">
          <a:xfrm flipV="1">
            <a:off x="3692265" y="5190442"/>
            <a:ext cx="1009500" cy="0"/>
          </a:xfrm>
          <a:prstGeom prst="line">
            <a:avLst/>
          </a:prstGeom>
          <a:noFill/>
          <a:ln w="25400" cap="flat" cmpd="sng" algn="ctr">
            <a:solidFill>
              <a:schemeClr val="tx1"/>
            </a:solidFill>
            <a:prstDash val="solid"/>
            <a:round/>
            <a:headEnd type="none" w="med" len="med"/>
            <a:tailEnd type="none" w="med" len="med"/>
          </a:ln>
        </p:spPr>
      </p:cxnSp>
      <p:cxnSp>
        <p:nvCxnSpPr>
          <p:cNvPr id="126" name="直線コネクタ 137"/>
          <p:cNvCxnSpPr>
            <a:cxnSpLocks noChangeShapeType="1"/>
          </p:cNvCxnSpPr>
          <p:nvPr/>
        </p:nvCxnSpPr>
        <p:spPr bwMode="auto">
          <a:xfrm flipV="1">
            <a:off x="4124313" y="5265625"/>
            <a:ext cx="1009500" cy="0"/>
          </a:xfrm>
          <a:prstGeom prst="line">
            <a:avLst/>
          </a:prstGeom>
          <a:noFill/>
          <a:ln w="25400" cap="flat" cmpd="sng" algn="ctr">
            <a:solidFill>
              <a:schemeClr val="tx1"/>
            </a:solidFill>
            <a:prstDash val="solid"/>
            <a:round/>
            <a:headEnd type="none" w="med" len="med"/>
            <a:tailEnd type="none" w="med" len="med"/>
          </a:ln>
        </p:spPr>
      </p:cxnSp>
      <p:sp>
        <p:nvSpPr>
          <p:cNvPr id="74" name="テキスト ボックス 130"/>
          <p:cNvSpPr txBox="1">
            <a:spLocks noChangeArrowheads="1"/>
          </p:cNvSpPr>
          <p:nvPr/>
        </p:nvSpPr>
        <p:spPr bwMode="auto">
          <a:xfrm>
            <a:off x="2175187" y="4672909"/>
            <a:ext cx="152996" cy="1010062"/>
          </a:xfrm>
          <a:prstGeom prst="rect">
            <a:avLst/>
          </a:prstGeom>
          <a:solidFill>
            <a:srgbClr val="FFFFFF"/>
          </a:solidFill>
          <a:ln w="9525">
            <a:noFill/>
            <a:miter lim="800000"/>
            <a:headEnd/>
            <a:tailEnd/>
          </a:ln>
        </p:spPr>
        <p:txBody>
          <a:bodyPr vert="wordArtVertRtl" wrap="square" lIns="0" tIns="0" rIns="0" bIns="0" anchor="ctr" anchorCtr="1">
            <a:prstTxWarp prst="textNoShape">
              <a:avLst/>
            </a:prstTxWarp>
            <a:noAutofit/>
          </a:bodyPr>
          <a:lstStyle/>
          <a:p>
            <a:pPr algn="ctr">
              <a:lnSpc>
                <a:spcPts val="800"/>
              </a:lnSpc>
            </a:pPr>
            <a:r>
              <a:rPr lang="en-US" altLang="ja-JP" sz="600" b="1" kern="0" spc="-40" dirty="0" smtClean="0">
                <a:solidFill>
                  <a:srgbClr val="FF0000"/>
                </a:solidFill>
                <a:latin typeface="Helvetica"/>
                <a:cs typeface="Helvetica"/>
              </a:rPr>
              <a:t>TTTTTTTTT</a:t>
            </a:r>
            <a:endParaRPr lang="en-US" altLang="ja-JP" sz="600" b="1" kern="0" spc="-40" dirty="0" smtClean="0">
              <a:solidFill>
                <a:srgbClr val="E46C0A"/>
              </a:solidFill>
              <a:latin typeface="Helvetica"/>
              <a:cs typeface="Helvetica"/>
            </a:endParaRPr>
          </a:p>
        </p:txBody>
      </p:sp>
      <p:sp>
        <p:nvSpPr>
          <p:cNvPr id="128" name="テキスト ボックス 130"/>
          <p:cNvSpPr txBox="1">
            <a:spLocks noChangeArrowheads="1"/>
          </p:cNvSpPr>
          <p:nvPr/>
        </p:nvSpPr>
        <p:spPr bwMode="auto">
          <a:xfrm>
            <a:off x="3176590" y="4700975"/>
            <a:ext cx="209724" cy="939417"/>
          </a:xfrm>
          <a:prstGeom prst="rect">
            <a:avLst/>
          </a:prstGeom>
          <a:solidFill>
            <a:srgbClr val="FFFFFF"/>
          </a:solidFill>
          <a:ln w="9525">
            <a:noFill/>
            <a:miter lim="800000"/>
            <a:headEnd/>
            <a:tailEnd/>
          </a:ln>
        </p:spPr>
        <p:txBody>
          <a:bodyPr vert="wordArtVertRtl" wrap="square" lIns="0" tIns="0" rIns="0" bIns="0" anchor="ctr" anchorCtr="1">
            <a:prstTxWarp prst="textNoShape">
              <a:avLst/>
            </a:prstTxWarp>
            <a:noAutofit/>
          </a:bodyPr>
          <a:lstStyle/>
          <a:p>
            <a:pPr algn="ctr">
              <a:lnSpc>
                <a:spcPts val="800"/>
              </a:lnSpc>
            </a:pPr>
            <a:r>
              <a:rPr lang="en-US" altLang="ja-JP" sz="600" b="1" kern="0" spc="-40" dirty="0" smtClean="0">
                <a:latin typeface="Helvetica"/>
                <a:cs typeface="Helvetica"/>
              </a:rPr>
              <a:t>A</a:t>
            </a:r>
            <a:r>
              <a:rPr lang="en-US" altLang="ja-JP" sz="600" b="1" kern="0" spc="-40" dirty="0" smtClean="0">
                <a:solidFill>
                  <a:srgbClr val="FF0000"/>
                </a:solidFill>
                <a:latin typeface="Helvetica"/>
                <a:cs typeface="Helvetica"/>
              </a:rPr>
              <a:t>GG</a:t>
            </a:r>
            <a:r>
              <a:rPr lang="en-US" altLang="ja-JP" sz="600" b="1" kern="0" spc="-40" dirty="0" smtClean="0">
                <a:solidFill>
                  <a:srgbClr val="000000"/>
                </a:solidFill>
                <a:latin typeface="Helvetica"/>
                <a:cs typeface="Helvetica"/>
              </a:rPr>
              <a:t>A</a:t>
            </a:r>
            <a:r>
              <a:rPr lang="en-US" altLang="ja-JP" sz="600" b="1" kern="0" spc="-40" dirty="0" smtClean="0">
                <a:solidFill>
                  <a:srgbClr val="FF0000"/>
                </a:solidFill>
                <a:latin typeface="Helvetica"/>
                <a:cs typeface="Helvetica"/>
              </a:rPr>
              <a:t>G</a:t>
            </a:r>
            <a:r>
              <a:rPr lang="en-US" altLang="ja-JP" sz="600" b="1" kern="0" spc="-40" dirty="0" smtClean="0">
                <a:solidFill>
                  <a:srgbClr val="000000"/>
                </a:solidFill>
                <a:latin typeface="Helvetica"/>
                <a:cs typeface="Helvetica"/>
              </a:rPr>
              <a:t>AA</a:t>
            </a:r>
            <a:r>
              <a:rPr lang="en-US" altLang="ja-JP" sz="600" b="1" kern="0" spc="-40" dirty="0" smtClean="0">
                <a:solidFill>
                  <a:srgbClr val="FF0000"/>
                </a:solidFill>
                <a:latin typeface="Helvetica"/>
                <a:cs typeface="Helvetica"/>
              </a:rPr>
              <a:t>GG</a:t>
            </a:r>
            <a:endParaRPr lang="en-US" altLang="ja-JP" sz="600" b="1" kern="0" spc="-40" dirty="0" smtClean="0">
              <a:solidFill>
                <a:srgbClr val="E46C0A"/>
              </a:solidFill>
              <a:latin typeface="Helvetica"/>
              <a:cs typeface="Helvetica"/>
            </a:endParaRPr>
          </a:p>
        </p:txBody>
      </p:sp>
      <p:sp>
        <p:nvSpPr>
          <p:cNvPr id="129" name="テキスト ボックス 130"/>
          <p:cNvSpPr txBox="1">
            <a:spLocks noChangeArrowheads="1"/>
          </p:cNvSpPr>
          <p:nvPr/>
        </p:nvSpPr>
        <p:spPr bwMode="auto">
          <a:xfrm>
            <a:off x="5635376" y="4718260"/>
            <a:ext cx="170508" cy="929314"/>
          </a:xfrm>
          <a:prstGeom prst="rect">
            <a:avLst/>
          </a:prstGeom>
          <a:solidFill>
            <a:srgbClr val="FFFFFF"/>
          </a:solidFill>
          <a:ln w="9525">
            <a:noFill/>
            <a:miter lim="800000"/>
            <a:headEnd/>
            <a:tailEnd/>
          </a:ln>
        </p:spPr>
        <p:txBody>
          <a:bodyPr vert="wordArtVertRtl" wrap="square" lIns="0" tIns="0" rIns="0" bIns="0" anchor="ctr" anchorCtr="1">
            <a:prstTxWarp prst="textNoShape">
              <a:avLst/>
            </a:prstTxWarp>
            <a:noAutofit/>
          </a:bodyPr>
          <a:lstStyle/>
          <a:p>
            <a:pPr algn="ctr">
              <a:lnSpc>
                <a:spcPts val="800"/>
              </a:lnSpc>
            </a:pPr>
            <a:r>
              <a:rPr lang="en-US" altLang="ja-JP" sz="600" b="1" kern="0" spc="-40" dirty="0" smtClean="0">
                <a:solidFill>
                  <a:srgbClr val="FF0000"/>
                </a:solidFill>
                <a:latin typeface="Helvetica"/>
                <a:cs typeface="Helvetica"/>
              </a:rPr>
              <a:t>AAAAAAAAA</a:t>
            </a:r>
            <a:endParaRPr lang="en-US" altLang="ja-JP" sz="600" b="1" kern="0" spc="-40" dirty="0" smtClean="0">
              <a:solidFill>
                <a:srgbClr val="E46C0A"/>
              </a:solidFill>
              <a:latin typeface="Helvetica"/>
              <a:cs typeface="Helvetica"/>
            </a:endParaRPr>
          </a:p>
        </p:txBody>
      </p:sp>
      <p:sp>
        <p:nvSpPr>
          <p:cNvPr id="252" name="正方形/長方形 77"/>
          <p:cNvSpPr/>
          <p:nvPr/>
        </p:nvSpPr>
        <p:spPr>
          <a:xfrm>
            <a:off x="1006260" y="184448"/>
            <a:ext cx="5397386" cy="261610"/>
          </a:xfrm>
          <a:prstGeom prst="rect">
            <a:avLst/>
          </a:prstGeom>
          <a:ln>
            <a:solidFill>
              <a:schemeClr val="tx1"/>
            </a:solidFill>
          </a:ln>
        </p:spPr>
        <p:txBody>
          <a:bodyPr wrap="square">
            <a:spAutoFit/>
          </a:bodyPr>
          <a:lstStyle/>
          <a:p>
            <a:pPr algn="ctr"/>
            <a:r>
              <a:rPr lang="en-US" altLang="ja-JP" sz="1100" b="1" dirty="0" smtClean="0">
                <a:solidFill>
                  <a:srgbClr val="000000"/>
                </a:solidFill>
                <a:latin typeface="Helvetica"/>
                <a:cs typeface="Helvetica"/>
              </a:rPr>
              <a:t>Developing </a:t>
            </a:r>
            <a:r>
              <a:rPr lang="en-US" altLang="ja-JP" sz="1100" b="1" dirty="0" smtClean="0">
                <a:solidFill>
                  <a:srgbClr val="3366FF"/>
                </a:solidFill>
                <a:latin typeface="Helvetica"/>
                <a:cs typeface="Helvetica"/>
              </a:rPr>
              <a:t>P3</a:t>
            </a:r>
            <a:r>
              <a:rPr lang="en-US" altLang="ja-JP" sz="1100" b="1" dirty="0" smtClean="0">
                <a:solidFill>
                  <a:srgbClr val="000000"/>
                </a:solidFill>
                <a:latin typeface="Helvetica"/>
                <a:cs typeface="Helvetica"/>
              </a:rPr>
              <a:t> and </a:t>
            </a:r>
            <a:r>
              <a:rPr lang="en-US" altLang="ja-JP" sz="1100" b="1" dirty="0" smtClean="0">
                <a:solidFill>
                  <a:srgbClr val="FF0000"/>
                </a:solidFill>
                <a:latin typeface="Helvetica"/>
                <a:cs typeface="Helvetica"/>
              </a:rPr>
              <a:t>P4</a:t>
            </a:r>
            <a:r>
              <a:rPr lang="en-US" altLang="ja-JP" sz="1100" b="1" dirty="0" smtClean="0">
                <a:solidFill>
                  <a:srgbClr val="000000"/>
                </a:solidFill>
                <a:latin typeface="Helvetica"/>
                <a:cs typeface="Helvetica"/>
              </a:rPr>
              <a:t> </a:t>
            </a:r>
            <a:r>
              <a:rPr lang="en-US" altLang="ja-JP" sz="1100" b="1" dirty="0">
                <a:solidFill>
                  <a:srgbClr val="000000"/>
                </a:solidFill>
                <a:latin typeface="Helvetica"/>
                <a:cs typeface="Helvetica"/>
              </a:rPr>
              <a:t>‘reference</a:t>
            </a:r>
            <a:r>
              <a:rPr lang="ja-JP" altLang="en-US" sz="1100" b="1" dirty="0">
                <a:solidFill>
                  <a:srgbClr val="000000"/>
                </a:solidFill>
                <a:latin typeface="Helvetica"/>
                <a:cs typeface="Helvetica"/>
              </a:rPr>
              <a:t> </a:t>
            </a:r>
            <a:r>
              <a:rPr lang="en-US" altLang="ja-JP" sz="1100" b="1" dirty="0" smtClean="0">
                <a:solidFill>
                  <a:srgbClr val="000000"/>
                </a:solidFill>
                <a:latin typeface="Helvetica"/>
                <a:cs typeface="Helvetica"/>
              </a:rPr>
              <a:t>sequences’ </a:t>
            </a:r>
          </a:p>
        </p:txBody>
      </p:sp>
      <p:sp>
        <p:nvSpPr>
          <p:cNvPr id="134" name="正方形/長方形 77"/>
          <p:cNvSpPr/>
          <p:nvPr/>
        </p:nvSpPr>
        <p:spPr>
          <a:xfrm>
            <a:off x="1750204" y="2151418"/>
            <a:ext cx="1592711" cy="553998"/>
          </a:xfrm>
          <a:prstGeom prst="rect">
            <a:avLst/>
          </a:prstGeom>
        </p:spPr>
        <p:txBody>
          <a:bodyPr wrap="square">
            <a:spAutoFit/>
          </a:bodyPr>
          <a:lstStyle/>
          <a:p>
            <a:pPr algn="ctr"/>
            <a:r>
              <a:rPr lang="en-US" altLang="ja-JP" sz="1000" dirty="0" smtClean="0">
                <a:solidFill>
                  <a:srgbClr val="000000"/>
                </a:solidFill>
                <a:latin typeface="Helvetica"/>
                <a:cs typeface="Helvetica"/>
              </a:rPr>
              <a:t>1,204,516 </a:t>
            </a:r>
            <a:r>
              <a:rPr lang="en-US" altLang="ja-JP" sz="1000" dirty="0">
                <a:solidFill>
                  <a:srgbClr val="000000"/>
                </a:solidFill>
                <a:latin typeface="Helvetica"/>
                <a:cs typeface="Helvetica"/>
              </a:rPr>
              <a:t>SNP positions showing SNP-</a:t>
            </a:r>
            <a:r>
              <a:rPr lang="en-US" altLang="ja-JP" sz="1000" dirty="0" smtClean="0">
                <a:solidFill>
                  <a:srgbClr val="000000"/>
                </a:solidFill>
                <a:latin typeface="Helvetica"/>
                <a:cs typeface="Helvetica"/>
              </a:rPr>
              <a:t>index = </a:t>
            </a:r>
            <a:r>
              <a:rPr lang="en-US" altLang="ja-JP" sz="1000" dirty="0">
                <a:solidFill>
                  <a:srgbClr val="000000"/>
                </a:solidFill>
                <a:latin typeface="Helvetica"/>
                <a:cs typeface="Helvetica"/>
              </a:rPr>
              <a:t>1 were replaced</a:t>
            </a:r>
            <a:endParaRPr lang="en-US" altLang="ja-JP" sz="1000" dirty="0" smtClean="0">
              <a:solidFill>
                <a:srgbClr val="000000"/>
              </a:solidFill>
              <a:latin typeface="Helvetica"/>
              <a:cs typeface="Helvetica"/>
            </a:endParaRPr>
          </a:p>
        </p:txBody>
      </p:sp>
      <p:sp>
        <p:nvSpPr>
          <p:cNvPr id="135" name="正方形/長方形 77"/>
          <p:cNvSpPr/>
          <p:nvPr/>
        </p:nvSpPr>
        <p:spPr>
          <a:xfrm>
            <a:off x="4966458" y="2204369"/>
            <a:ext cx="1592711" cy="553998"/>
          </a:xfrm>
          <a:prstGeom prst="rect">
            <a:avLst/>
          </a:prstGeom>
        </p:spPr>
        <p:txBody>
          <a:bodyPr wrap="square">
            <a:spAutoFit/>
          </a:bodyPr>
          <a:lstStyle/>
          <a:p>
            <a:pPr algn="ctr"/>
            <a:r>
              <a:rPr lang="en-US" altLang="ja-JP" sz="1000" dirty="0" smtClean="0">
                <a:solidFill>
                  <a:srgbClr val="000000"/>
                </a:solidFill>
                <a:latin typeface="Helvetica"/>
                <a:cs typeface="Helvetica"/>
              </a:rPr>
              <a:t>1,592,678</a:t>
            </a:r>
            <a:r>
              <a:rPr lang="ja-JP" altLang="en-US" sz="1000" dirty="0" smtClean="0">
                <a:solidFill>
                  <a:srgbClr val="000000"/>
                </a:solidFill>
                <a:latin typeface="Helvetica"/>
                <a:cs typeface="Helvetica"/>
              </a:rPr>
              <a:t> </a:t>
            </a:r>
            <a:r>
              <a:rPr lang="en-US" altLang="ja-JP" sz="1000" dirty="0" smtClean="0">
                <a:solidFill>
                  <a:srgbClr val="000000"/>
                </a:solidFill>
                <a:latin typeface="Helvetica"/>
                <a:cs typeface="Helvetica"/>
              </a:rPr>
              <a:t>SNP positions showing SNP-index = 1 were replaced</a:t>
            </a:r>
          </a:p>
        </p:txBody>
      </p:sp>
      <p:sp>
        <p:nvSpPr>
          <p:cNvPr id="137" name="テキスト ボックス 130"/>
          <p:cNvSpPr txBox="1">
            <a:spLocks noChangeArrowheads="1"/>
          </p:cNvSpPr>
          <p:nvPr/>
        </p:nvSpPr>
        <p:spPr bwMode="auto">
          <a:xfrm>
            <a:off x="3549639" y="4716498"/>
            <a:ext cx="209724" cy="939417"/>
          </a:xfrm>
          <a:prstGeom prst="rect">
            <a:avLst/>
          </a:prstGeom>
          <a:solidFill>
            <a:srgbClr val="FFFFFF"/>
          </a:solidFill>
          <a:ln w="9525">
            <a:noFill/>
            <a:miter lim="800000"/>
            <a:headEnd/>
            <a:tailEnd/>
          </a:ln>
        </p:spPr>
        <p:txBody>
          <a:bodyPr vert="wordArtVertRtl" wrap="square" lIns="0" tIns="0" rIns="0" bIns="0" anchor="ctr" anchorCtr="1">
            <a:prstTxWarp prst="textNoShape">
              <a:avLst/>
            </a:prstTxWarp>
            <a:noAutofit/>
          </a:bodyPr>
          <a:lstStyle/>
          <a:p>
            <a:pPr algn="ctr">
              <a:lnSpc>
                <a:spcPts val="800"/>
              </a:lnSpc>
            </a:pPr>
            <a:r>
              <a:rPr lang="en-US" altLang="ja-JP" sz="600" b="1" kern="0" spc="-40" dirty="0" smtClean="0">
                <a:solidFill>
                  <a:srgbClr val="FF0000"/>
                </a:solidFill>
                <a:latin typeface="Helvetica"/>
                <a:cs typeface="Helvetica"/>
              </a:rPr>
              <a:t>T</a:t>
            </a:r>
            <a:r>
              <a:rPr lang="en-US" altLang="ja-JP" sz="600" b="1" kern="0" spc="-40" dirty="0" smtClean="0">
                <a:latin typeface="Helvetica"/>
                <a:cs typeface="Helvetica"/>
              </a:rPr>
              <a:t>C</a:t>
            </a:r>
            <a:r>
              <a:rPr lang="en-US" altLang="ja-JP" sz="600" b="1" kern="0" spc="-40" dirty="0" smtClean="0">
                <a:solidFill>
                  <a:srgbClr val="FF0000"/>
                </a:solidFill>
                <a:latin typeface="Helvetica"/>
                <a:cs typeface="Helvetica"/>
              </a:rPr>
              <a:t>T</a:t>
            </a:r>
            <a:r>
              <a:rPr lang="en-US" altLang="ja-JP" sz="600" b="1" kern="0" spc="-40" dirty="0" smtClean="0">
                <a:latin typeface="Helvetica"/>
                <a:cs typeface="Helvetica"/>
              </a:rPr>
              <a:t>CC</a:t>
            </a:r>
            <a:r>
              <a:rPr lang="en-US" altLang="ja-JP" sz="600" b="1" kern="0" spc="-40" dirty="0" smtClean="0">
                <a:solidFill>
                  <a:srgbClr val="FF0000"/>
                </a:solidFill>
                <a:latin typeface="Helvetica"/>
                <a:cs typeface="Helvetica"/>
              </a:rPr>
              <a:t>T</a:t>
            </a:r>
            <a:r>
              <a:rPr lang="en-US" altLang="ja-JP" sz="600" b="1" kern="0" spc="-40" dirty="0" smtClean="0">
                <a:latin typeface="Helvetica"/>
                <a:cs typeface="Helvetica"/>
              </a:rPr>
              <a:t>C</a:t>
            </a:r>
            <a:r>
              <a:rPr lang="en-US" altLang="ja-JP" sz="600" b="1" kern="0" spc="-40" dirty="0" smtClean="0">
                <a:solidFill>
                  <a:srgbClr val="FF0000"/>
                </a:solidFill>
                <a:latin typeface="Helvetica"/>
                <a:cs typeface="Helvetica"/>
              </a:rPr>
              <a:t>T</a:t>
            </a:r>
            <a:r>
              <a:rPr lang="en-US" altLang="ja-JP" sz="600" b="1" kern="0" spc="-40" dirty="0" smtClean="0">
                <a:latin typeface="Helvetica"/>
                <a:cs typeface="Helvetica"/>
              </a:rPr>
              <a:t>C</a:t>
            </a:r>
            <a:endParaRPr lang="en-US" altLang="ja-JP" sz="600" b="1" kern="0" spc="-40" dirty="0" smtClean="0">
              <a:solidFill>
                <a:srgbClr val="E46C0A"/>
              </a:solidFill>
              <a:latin typeface="Helvetica"/>
              <a:cs typeface="Helvetica"/>
            </a:endParaRPr>
          </a:p>
        </p:txBody>
      </p:sp>
      <p:sp>
        <p:nvSpPr>
          <p:cNvPr id="131" name="テキスト ボックス 130"/>
          <p:cNvSpPr txBox="1"/>
          <p:nvPr/>
        </p:nvSpPr>
        <p:spPr>
          <a:xfrm>
            <a:off x="591903" y="107505"/>
            <a:ext cx="484376" cy="338554"/>
          </a:xfrm>
          <a:prstGeom prst="rect">
            <a:avLst/>
          </a:prstGeom>
          <a:noFill/>
        </p:spPr>
        <p:txBody>
          <a:bodyPr wrap="square" rtlCol="0">
            <a:spAutoFit/>
          </a:bodyPr>
          <a:lstStyle/>
          <a:p>
            <a:pPr algn="ctr"/>
            <a:r>
              <a:rPr kumimoji="1" lang="en-US" altLang="ja-JP" sz="1600" b="1" dirty="0" smtClean="0">
                <a:latin typeface="Helvetica"/>
                <a:cs typeface="Helvetica"/>
              </a:rPr>
              <a:t>(</a:t>
            </a:r>
            <a:r>
              <a:rPr lang="en-US" altLang="ja-JP" sz="1600" b="1" dirty="0">
                <a:latin typeface="Helvetica"/>
                <a:cs typeface="Helvetica"/>
              </a:rPr>
              <a:t>i</a:t>
            </a:r>
            <a:r>
              <a:rPr kumimoji="1" lang="en-US" altLang="ja-JP" sz="1600" b="1" dirty="0" smtClean="0">
                <a:latin typeface="Helvetica"/>
                <a:cs typeface="Helvetica"/>
              </a:rPr>
              <a:t>)</a:t>
            </a:r>
            <a:endParaRPr kumimoji="1" lang="ja-JP" altLang="en-US" sz="1600" b="1" dirty="0">
              <a:latin typeface="Helvetica"/>
              <a:cs typeface="Helvetica"/>
            </a:endParaRPr>
          </a:p>
        </p:txBody>
      </p:sp>
      <p:cxnSp>
        <p:nvCxnSpPr>
          <p:cNvPr id="133" name="カギ線コネクタ 261"/>
          <p:cNvCxnSpPr/>
          <p:nvPr/>
        </p:nvCxnSpPr>
        <p:spPr>
          <a:xfrm>
            <a:off x="3284984" y="5866115"/>
            <a:ext cx="0" cy="1082149"/>
          </a:xfrm>
          <a:prstGeom prst="straightConnector1">
            <a:avLst/>
          </a:prstGeom>
          <a:ln w="12700" cmpd="sng">
            <a:solidFill>
              <a:schemeClr val="tx1"/>
            </a:solidFill>
            <a:prstDash val="dot"/>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136" name="カギ線コネクタ 261"/>
          <p:cNvCxnSpPr/>
          <p:nvPr/>
        </p:nvCxnSpPr>
        <p:spPr>
          <a:xfrm>
            <a:off x="3623033" y="5866115"/>
            <a:ext cx="0" cy="1082149"/>
          </a:xfrm>
          <a:prstGeom prst="straightConnector1">
            <a:avLst/>
          </a:prstGeom>
          <a:ln w="12700" cmpd="sng">
            <a:solidFill>
              <a:schemeClr val="tx1"/>
            </a:solidFill>
            <a:prstDash val="dot"/>
            <a:tailEnd type="triangle" w="lg" len="med"/>
          </a:ln>
          <a:effectLst/>
        </p:spPr>
        <p:style>
          <a:lnRef idx="2">
            <a:schemeClr val="accent1"/>
          </a:lnRef>
          <a:fillRef idx="0">
            <a:schemeClr val="accent1"/>
          </a:fillRef>
          <a:effectRef idx="1">
            <a:schemeClr val="accent1"/>
          </a:effectRef>
          <a:fontRef idx="minor">
            <a:schemeClr val="tx1"/>
          </a:fontRef>
        </p:style>
      </p:cxnSp>
      <p:sp>
        <p:nvSpPr>
          <p:cNvPr id="138" name="角丸四角形 219"/>
          <p:cNvSpPr/>
          <p:nvPr/>
        </p:nvSpPr>
        <p:spPr>
          <a:xfrm>
            <a:off x="2852936" y="6961611"/>
            <a:ext cx="1149758" cy="203508"/>
          </a:xfrm>
          <a:prstGeom prst="roundRect">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tabLst>
                <a:tab pos="268288" algn="l"/>
                <a:tab pos="361950" algn="l"/>
              </a:tabLst>
            </a:pPr>
            <a:r>
              <a:rPr lang="en-US" altLang="ja-JP" sz="1000" dirty="0" smtClean="0">
                <a:solidFill>
                  <a:srgbClr val="000000"/>
                </a:solidFill>
                <a:latin typeface="Helvetica"/>
                <a:cs typeface="Helvetica"/>
              </a:rPr>
              <a:t>Not considered </a:t>
            </a:r>
            <a:endParaRPr lang="ja-JP" altLang="en-US" sz="1000" dirty="0">
              <a:solidFill>
                <a:srgbClr val="000000"/>
              </a:solidFill>
              <a:latin typeface="Helvetica"/>
              <a:cs typeface="Helvetica"/>
            </a:endParaRPr>
          </a:p>
        </p:txBody>
      </p:sp>
      <p:sp>
        <p:nvSpPr>
          <p:cNvPr id="132" name="正方形/長方形 77"/>
          <p:cNvSpPr/>
          <p:nvPr/>
        </p:nvSpPr>
        <p:spPr>
          <a:xfrm>
            <a:off x="86580" y="8435874"/>
            <a:ext cx="1911549" cy="276999"/>
          </a:xfrm>
          <a:prstGeom prst="rect">
            <a:avLst/>
          </a:prstGeom>
          <a:ln>
            <a:noFill/>
          </a:ln>
        </p:spPr>
        <p:txBody>
          <a:bodyPr wrap="none">
            <a:spAutoFit/>
          </a:bodyPr>
          <a:lstStyle/>
          <a:p>
            <a:pPr algn="just"/>
            <a:r>
              <a:rPr lang="en-US" altLang="ja-JP" sz="1200" b="1" dirty="0" smtClean="0">
                <a:solidFill>
                  <a:srgbClr val="000000"/>
                </a:solidFill>
                <a:latin typeface="Times New Roman"/>
                <a:cs typeface="Times New Roman"/>
              </a:rPr>
              <a:t>Figure S17. </a:t>
            </a:r>
            <a:r>
              <a:rPr lang="en-US" altLang="ja-JP" sz="1200" dirty="0" smtClean="0">
                <a:solidFill>
                  <a:srgbClr val="000000"/>
                </a:solidFill>
                <a:latin typeface="Times New Roman"/>
                <a:cs typeface="Times New Roman"/>
              </a:rPr>
              <a:t>(Continued…)</a:t>
            </a:r>
            <a:r>
              <a:rPr lang="en-US" altLang="ja-JP" sz="1200" b="1" dirty="0" smtClean="0">
                <a:solidFill>
                  <a:srgbClr val="000000"/>
                </a:solidFill>
                <a:latin typeface="Times New Roman"/>
                <a:cs typeface="Times New Roman"/>
              </a:rPr>
              <a:t> </a:t>
            </a:r>
            <a:endParaRPr lang="en-US" altLang="ja-JP" sz="1200" dirty="0" smtClean="0">
              <a:solidFill>
                <a:srgbClr val="000000"/>
              </a:solidFill>
              <a:latin typeface="Times New Roman"/>
              <a:cs typeface="Times New Roman"/>
            </a:endParaRPr>
          </a:p>
        </p:txBody>
      </p:sp>
      <p:sp>
        <p:nvSpPr>
          <p:cNvPr id="130" name="正方形/長方形 77"/>
          <p:cNvSpPr/>
          <p:nvPr/>
        </p:nvSpPr>
        <p:spPr>
          <a:xfrm>
            <a:off x="3609137" y="1937618"/>
            <a:ext cx="1592711" cy="246221"/>
          </a:xfrm>
          <a:prstGeom prst="rect">
            <a:avLst/>
          </a:prstGeom>
        </p:spPr>
        <p:txBody>
          <a:bodyPr wrap="square">
            <a:spAutoFit/>
          </a:bodyPr>
          <a:lstStyle/>
          <a:p>
            <a:pPr algn="ctr"/>
            <a:r>
              <a:rPr lang="en-US" altLang="ja-JP" sz="1000" b="1" dirty="0" smtClean="0">
                <a:solidFill>
                  <a:srgbClr val="FF0000"/>
                </a:solidFill>
                <a:latin typeface="Helvetica"/>
                <a:cs typeface="Helvetica"/>
              </a:rPr>
              <a:t>P4</a:t>
            </a:r>
            <a:r>
              <a:rPr lang="en-US" altLang="ja-JP" sz="1000" dirty="0" smtClean="0">
                <a:solidFill>
                  <a:srgbClr val="000000"/>
                </a:solidFill>
                <a:latin typeface="Helvetica"/>
                <a:cs typeface="Helvetica"/>
              </a:rPr>
              <a:t> </a:t>
            </a:r>
            <a:r>
              <a:rPr lang="en-US" altLang="ja-JP" sz="1000" dirty="0">
                <a:solidFill>
                  <a:srgbClr val="000000"/>
                </a:solidFill>
                <a:latin typeface="Helvetica"/>
                <a:cs typeface="Helvetica"/>
              </a:rPr>
              <a:t>‘reference</a:t>
            </a:r>
            <a:r>
              <a:rPr lang="ja-JP" altLang="en-US" sz="1000" dirty="0">
                <a:solidFill>
                  <a:srgbClr val="000000"/>
                </a:solidFill>
                <a:latin typeface="Helvetica"/>
                <a:cs typeface="Helvetica"/>
              </a:rPr>
              <a:t> </a:t>
            </a:r>
            <a:r>
              <a:rPr lang="en-US" altLang="ja-JP" sz="1000" dirty="0">
                <a:solidFill>
                  <a:srgbClr val="000000"/>
                </a:solidFill>
                <a:latin typeface="Helvetica"/>
                <a:cs typeface="Helvetica"/>
              </a:rPr>
              <a:t>sequence’</a:t>
            </a:r>
            <a:endParaRPr lang="en-US" altLang="ja-JP" sz="1000" dirty="0" smtClean="0">
              <a:solidFill>
                <a:srgbClr val="000000"/>
              </a:solidFill>
              <a:latin typeface="Helvetica"/>
              <a:cs typeface="Helvetica"/>
            </a:endParaRPr>
          </a:p>
        </p:txBody>
      </p:sp>
    </p:spTree>
    <p:extLst>
      <p:ext uri="{BB962C8B-B14F-4D97-AF65-F5344CB8AC3E}">
        <p14:creationId xmlns:p14="http://schemas.microsoft.com/office/powerpoint/2010/main" val="18029040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34387" y="179512"/>
            <a:ext cx="464966" cy="369332"/>
          </a:xfrm>
          <a:prstGeom prst="rect">
            <a:avLst/>
          </a:prstGeom>
          <a:noFill/>
        </p:spPr>
        <p:txBody>
          <a:bodyPr wrap="square" rtlCol="0">
            <a:spAutoFit/>
          </a:bodyPr>
          <a:lstStyle/>
          <a:p>
            <a:pPr algn="ctr"/>
            <a:r>
              <a:rPr kumimoji="1" lang="en-US" altLang="ja-JP" b="1" dirty="0" smtClean="0">
                <a:latin typeface="Helvetica"/>
                <a:cs typeface="Helvetica"/>
              </a:rPr>
              <a:t>(c)</a:t>
            </a:r>
            <a:endParaRPr kumimoji="1" lang="ja-JP" altLang="en-US" b="1" dirty="0">
              <a:latin typeface="Helvetica"/>
              <a:cs typeface="Helvetica"/>
            </a:endParaRPr>
          </a:p>
        </p:txBody>
      </p:sp>
      <p:grpSp>
        <p:nvGrpSpPr>
          <p:cNvPr id="13" name="図形グループ 70"/>
          <p:cNvGrpSpPr/>
          <p:nvPr/>
        </p:nvGrpSpPr>
        <p:grpSpPr>
          <a:xfrm>
            <a:off x="3950346" y="1206783"/>
            <a:ext cx="700074" cy="821237"/>
            <a:chOff x="1628800" y="2710185"/>
            <a:chExt cx="700074" cy="821237"/>
          </a:xfrm>
        </p:grpSpPr>
        <p:cxnSp>
          <p:nvCxnSpPr>
            <p:cNvPr id="14" name="直線コネクタ 71"/>
            <p:cNvCxnSpPr/>
            <p:nvPr/>
          </p:nvCxnSpPr>
          <p:spPr>
            <a:xfrm>
              <a:off x="2204864" y="2710185"/>
              <a:ext cx="0" cy="468534"/>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 name="直線コネクタ 72"/>
            <p:cNvCxnSpPr/>
            <p:nvPr/>
          </p:nvCxnSpPr>
          <p:spPr>
            <a:xfrm>
              <a:off x="1772816" y="2710185"/>
              <a:ext cx="0" cy="821237"/>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 name="直線コネクタ 73"/>
            <p:cNvCxnSpPr/>
            <p:nvPr/>
          </p:nvCxnSpPr>
          <p:spPr>
            <a:xfrm>
              <a:off x="1916832"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 name="直線コネクタ 74"/>
            <p:cNvCxnSpPr/>
            <p:nvPr/>
          </p:nvCxnSpPr>
          <p:spPr>
            <a:xfrm>
              <a:off x="2060848" y="2710185"/>
              <a:ext cx="0" cy="569306"/>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 name="直線コネクタ 75"/>
            <p:cNvCxnSpPr/>
            <p:nvPr/>
          </p:nvCxnSpPr>
          <p:spPr>
            <a:xfrm>
              <a:off x="1628800"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 name="直線コネクタ 76"/>
            <p:cNvCxnSpPr/>
            <p:nvPr/>
          </p:nvCxnSpPr>
          <p:spPr>
            <a:xfrm flipH="1">
              <a:off x="2327770" y="2710185"/>
              <a:ext cx="1104" cy="675600"/>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20" name="角丸四角形 6"/>
          <p:cNvSpPr/>
          <p:nvPr/>
        </p:nvSpPr>
        <p:spPr>
          <a:xfrm>
            <a:off x="3736692" y="1147506"/>
            <a:ext cx="1152129" cy="936000"/>
          </a:xfrm>
          <a:prstGeom prst="roundRect">
            <a:avLst/>
          </a:prstGeom>
          <a:solidFill>
            <a:srgbClr val="FF0000">
              <a:alpha val="12000"/>
            </a:srgbClr>
          </a:solidFill>
          <a:ln w="19050" cmpd="sng">
            <a:no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endParaRPr kumimoji="1" lang="ja-JP" altLang="en-US" sz="1000" b="1" dirty="0">
              <a:solidFill>
                <a:srgbClr val="000000"/>
              </a:solidFill>
              <a:latin typeface="Helvetica"/>
              <a:cs typeface="Helvetica"/>
            </a:endParaRPr>
          </a:p>
        </p:txBody>
      </p:sp>
      <p:sp>
        <p:nvSpPr>
          <p:cNvPr id="21" name="正方形/長方形 20"/>
          <p:cNvSpPr/>
          <p:nvPr/>
        </p:nvSpPr>
        <p:spPr>
          <a:xfrm>
            <a:off x="3736693" y="1658709"/>
            <a:ext cx="499933" cy="37097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nvGrpSpPr>
          <p:cNvPr id="31" name="図形グループ 70"/>
          <p:cNvGrpSpPr/>
          <p:nvPr/>
        </p:nvGrpSpPr>
        <p:grpSpPr>
          <a:xfrm>
            <a:off x="638512" y="1183662"/>
            <a:ext cx="700074" cy="821237"/>
            <a:chOff x="1628800" y="2710185"/>
            <a:chExt cx="700074" cy="821237"/>
          </a:xfrm>
        </p:grpSpPr>
        <p:cxnSp>
          <p:nvCxnSpPr>
            <p:cNvPr id="32" name="直線コネクタ 71"/>
            <p:cNvCxnSpPr/>
            <p:nvPr/>
          </p:nvCxnSpPr>
          <p:spPr>
            <a:xfrm>
              <a:off x="2204864" y="2710185"/>
              <a:ext cx="0" cy="468534"/>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3" name="直線コネクタ 72"/>
            <p:cNvCxnSpPr/>
            <p:nvPr/>
          </p:nvCxnSpPr>
          <p:spPr>
            <a:xfrm>
              <a:off x="1772816" y="2710185"/>
              <a:ext cx="0" cy="821237"/>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4" name="直線コネクタ 73"/>
            <p:cNvCxnSpPr/>
            <p:nvPr/>
          </p:nvCxnSpPr>
          <p:spPr>
            <a:xfrm>
              <a:off x="1916832"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5" name="直線コネクタ 74"/>
            <p:cNvCxnSpPr/>
            <p:nvPr/>
          </p:nvCxnSpPr>
          <p:spPr>
            <a:xfrm>
              <a:off x="2060848" y="2710185"/>
              <a:ext cx="0" cy="569306"/>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6" name="直線コネクタ 75"/>
            <p:cNvCxnSpPr/>
            <p:nvPr/>
          </p:nvCxnSpPr>
          <p:spPr>
            <a:xfrm>
              <a:off x="1628800"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7" name="直線コネクタ 76"/>
            <p:cNvCxnSpPr/>
            <p:nvPr/>
          </p:nvCxnSpPr>
          <p:spPr>
            <a:xfrm flipH="1">
              <a:off x="2327770" y="2710185"/>
              <a:ext cx="1104" cy="675600"/>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38" name="正方形/長方形 77"/>
          <p:cNvSpPr/>
          <p:nvPr/>
        </p:nvSpPr>
        <p:spPr>
          <a:xfrm>
            <a:off x="202164" y="878274"/>
            <a:ext cx="1592711" cy="246221"/>
          </a:xfrm>
          <a:prstGeom prst="rect">
            <a:avLst/>
          </a:prstGeom>
        </p:spPr>
        <p:txBody>
          <a:bodyPr wrap="square">
            <a:spAutoFit/>
          </a:bodyPr>
          <a:lstStyle/>
          <a:p>
            <a:pPr algn="ctr"/>
            <a:r>
              <a:rPr lang="en-US" altLang="ja-JP" sz="1000" b="1" dirty="0" smtClean="0">
                <a:solidFill>
                  <a:srgbClr val="0080FF"/>
                </a:solidFill>
                <a:latin typeface="Helvetica"/>
                <a:cs typeface="Helvetica"/>
              </a:rPr>
              <a:t>P3</a:t>
            </a:r>
            <a:r>
              <a:rPr lang="en-US" altLang="ja-JP" sz="1000" dirty="0" smtClean="0">
                <a:solidFill>
                  <a:srgbClr val="000000"/>
                </a:solidFill>
                <a:latin typeface="Helvetica"/>
                <a:cs typeface="Helvetica"/>
              </a:rPr>
              <a:t> </a:t>
            </a:r>
            <a:r>
              <a:rPr lang="en-US" altLang="ja-JP" sz="1000" dirty="0">
                <a:solidFill>
                  <a:srgbClr val="000000"/>
                </a:solidFill>
                <a:latin typeface="Helvetica"/>
                <a:cs typeface="Helvetica"/>
              </a:rPr>
              <a:t>‘reference</a:t>
            </a:r>
            <a:r>
              <a:rPr lang="ja-JP" altLang="en-US" sz="1000" dirty="0">
                <a:solidFill>
                  <a:srgbClr val="000000"/>
                </a:solidFill>
                <a:latin typeface="Helvetica"/>
                <a:cs typeface="Helvetica"/>
              </a:rPr>
              <a:t> </a:t>
            </a:r>
            <a:r>
              <a:rPr lang="en-US" altLang="ja-JP" sz="1000" dirty="0">
                <a:solidFill>
                  <a:srgbClr val="000000"/>
                </a:solidFill>
                <a:latin typeface="Helvetica"/>
                <a:cs typeface="Helvetica"/>
              </a:rPr>
              <a:t>sequence</a:t>
            </a:r>
            <a:r>
              <a:rPr lang="en-US" altLang="ja-JP" sz="1000" dirty="0" smtClean="0">
                <a:solidFill>
                  <a:srgbClr val="000000"/>
                </a:solidFill>
                <a:latin typeface="Helvetica"/>
                <a:cs typeface="Helvetica"/>
              </a:rPr>
              <a:t>’</a:t>
            </a:r>
          </a:p>
        </p:txBody>
      </p:sp>
      <p:sp>
        <p:nvSpPr>
          <p:cNvPr id="39" name="角丸四角形 6"/>
          <p:cNvSpPr/>
          <p:nvPr/>
        </p:nvSpPr>
        <p:spPr>
          <a:xfrm>
            <a:off x="424859" y="1124385"/>
            <a:ext cx="1152129" cy="936000"/>
          </a:xfrm>
          <a:prstGeom prst="roundRect">
            <a:avLst/>
          </a:prstGeom>
          <a:solidFill>
            <a:srgbClr val="3366FF">
              <a:alpha val="12000"/>
            </a:srgbClr>
          </a:solidFill>
          <a:ln w="19050" cmpd="sng">
            <a:no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endParaRPr kumimoji="1" lang="ja-JP" altLang="en-US" sz="1000" b="1" dirty="0">
              <a:solidFill>
                <a:srgbClr val="000000"/>
              </a:solidFill>
              <a:latin typeface="Helvetica"/>
              <a:cs typeface="Helvetica"/>
            </a:endParaRPr>
          </a:p>
        </p:txBody>
      </p:sp>
      <p:sp>
        <p:nvSpPr>
          <p:cNvPr id="40" name="正方形/長方形 39"/>
          <p:cNvSpPr/>
          <p:nvPr/>
        </p:nvSpPr>
        <p:spPr>
          <a:xfrm>
            <a:off x="5939694" y="987617"/>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1" name="正方形/長方形 40"/>
          <p:cNvSpPr/>
          <p:nvPr/>
        </p:nvSpPr>
        <p:spPr>
          <a:xfrm>
            <a:off x="4276032" y="1363427"/>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2" name="正方形/長方形 41"/>
          <p:cNvSpPr/>
          <p:nvPr/>
        </p:nvSpPr>
        <p:spPr>
          <a:xfrm>
            <a:off x="4272370" y="1799424"/>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3" name="正方形/長方形 42"/>
          <p:cNvSpPr/>
          <p:nvPr/>
        </p:nvSpPr>
        <p:spPr>
          <a:xfrm>
            <a:off x="433393" y="1345900"/>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4" name="正方形/長方形 43"/>
          <p:cNvSpPr/>
          <p:nvPr/>
        </p:nvSpPr>
        <p:spPr>
          <a:xfrm>
            <a:off x="433393" y="1777948"/>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5" name="正方形/長方形 44"/>
          <p:cNvSpPr/>
          <p:nvPr/>
        </p:nvSpPr>
        <p:spPr>
          <a:xfrm>
            <a:off x="4268752" y="1219411"/>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6" name="正方形/長方形 45"/>
          <p:cNvSpPr/>
          <p:nvPr/>
        </p:nvSpPr>
        <p:spPr>
          <a:xfrm>
            <a:off x="440978" y="1197935"/>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8" name="正方形/長方形 77"/>
          <p:cNvSpPr/>
          <p:nvPr/>
        </p:nvSpPr>
        <p:spPr>
          <a:xfrm>
            <a:off x="3496203" y="901286"/>
            <a:ext cx="1662934" cy="246221"/>
          </a:xfrm>
          <a:prstGeom prst="rect">
            <a:avLst/>
          </a:prstGeom>
        </p:spPr>
        <p:txBody>
          <a:bodyPr wrap="square">
            <a:spAutoFit/>
          </a:bodyPr>
          <a:lstStyle/>
          <a:p>
            <a:pPr algn="ctr"/>
            <a:r>
              <a:rPr lang="en-US" altLang="ja-JP" sz="1000" b="1" dirty="0" smtClean="0">
                <a:solidFill>
                  <a:srgbClr val="FF0000"/>
                </a:solidFill>
                <a:latin typeface="Helvetica"/>
                <a:cs typeface="Helvetica"/>
              </a:rPr>
              <a:t>P4</a:t>
            </a:r>
            <a:r>
              <a:rPr lang="en-US" altLang="ja-JP" sz="1000" dirty="0" smtClean="0">
                <a:solidFill>
                  <a:srgbClr val="000000"/>
                </a:solidFill>
                <a:latin typeface="Helvetica"/>
                <a:cs typeface="Helvetica"/>
              </a:rPr>
              <a:t> </a:t>
            </a:r>
            <a:r>
              <a:rPr lang="en-US" altLang="ja-JP" sz="1000" dirty="0">
                <a:solidFill>
                  <a:srgbClr val="000000"/>
                </a:solidFill>
                <a:latin typeface="Helvetica"/>
                <a:cs typeface="Helvetica"/>
              </a:rPr>
              <a:t>‘reference</a:t>
            </a:r>
            <a:r>
              <a:rPr lang="ja-JP" altLang="en-US" sz="1000" dirty="0">
                <a:solidFill>
                  <a:srgbClr val="000000"/>
                </a:solidFill>
                <a:latin typeface="Helvetica"/>
                <a:cs typeface="Helvetica"/>
              </a:rPr>
              <a:t> </a:t>
            </a:r>
            <a:r>
              <a:rPr lang="en-US" altLang="ja-JP" sz="1000" dirty="0">
                <a:solidFill>
                  <a:srgbClr val="000000"/>
                </a:solidFill>
                <a:latin typeface="Helvetica"/>
                <a:cs typeface="Helvetica"/>
              </a:rPr>
              <a:t>sequence</a:t>
            </a:r>
            <a:r>
              <a:rPr lang="en-US" altLang="ja-JP" sz="1000" dirty="0" smtClean="0">
                <a:solidFill>
                  <a:srgbClr val="000000"/>
                </a:solidFill>
                <a:latin typeface="Helvetica"/>
                <a:cs typeface="Helvetica"/>
              </a:rPr>
              <a:t>’</a:t>
            </a:r>
          </a:p>
        </p:txBody>
      </p:sp>
      <p:sp>
        <p:nvSpPr>
          <p:cNvPr id="49" name="角丸四角形 6"/>
          <p:cNvSpPr/>
          <p:nvPr/>
        </p:nvSpPr>
        <p:spPr>
          <a:xfrm>
            <a:off x="5135029" y="833429"/>
            <a:ext cx="1510949" cy="746898"/>
          </a:xfrm>
          <a:prstGeom prst="roundRect">
            <a:avLst/>
          </a:prstGeom>
          <a:solidFill>
            <a:srgbClr val="FF0000">
              <a:alpha val="12000"/>
            </a:srgbClr>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r>
              <a:rPr kumimoji="1" lang="en-US" altLang="ja-JP" sz="1000" b="1" dirty="0" smtClean="0">
                <a:solidFill>
                  <a:srgbClr val="FF0000"/>
                </a:solidFill>
                <a:latin typeface="Helvetica"/>
                <a:cs typeface="Helvetica"/>
              </a:rPr>
              <a:t>P4 reads</a:t>
            </a:r>
            <a:endParaRPr kumimoji="1" lang="ja-JP" altLang="en-US" sz="1000" b="1" dirty="0">
              <a:solidFill>
                <a:srgbClr val="FF0000"/>
              </a:solidFill>
              <a:latin typeface="Helvetica"/>
              <a:cs typeface="Helvetica"/>
            </a:endParaRPr>
          </a:p>
        </p:txBody>
      </p:sp>
      <p:pic>
        <p:nvPicPr>
          <p:cNvPr id="50" name="図 49"/>
          <p:cNvPicPr>
            <a:picLocks noChangeAspect="1"/>
          </p:cNvPicPr>
          <p:nvPr/>
        </p:nvPicPr>
        <p:blipFill rotWithShape="1">
          <a:blip r:embed="rId2"/>
          <a:srcRect r="5165" b="12690"/>
          <a:stretch/>
        </p:blipFill>
        <p:spPr>
          <a:xfrm>
            <a:off x="5147228" y="1044314"/>
            <a:ext cx="1445294" cy="468534"/>
          </a:xfrm>
          <a:prstGeom prst="rect">
            <a:avLst/>
          </a:prstGeom>
        </p:spPr>
      </p:pic>
      <p:pic>
        <p:nvPicPr>
          <p:cNvPr id="51" name="図 50"/>
          <p:cNvPicPr>
            <a:picLocks noChangeAspect="1"/>
          </p:cNvPicPr>
          <p:nvPr/>
        </p:nvPicPr>
        <p:blipFill rotWithShape="1">
          <a:blip r:embed="rId3"/>
          <a:srcRect b="18547"/>
          <a:stretch/>
        </p:blipFill>
        <p:spPr>
          <a:xfrm>
            <a:off x="5135028" y="1852512"/>
            <a:ext cx="1530192" cy="494755"/>
          </a:xfrm>
          <a:prstGeom prst="rect">
            <a:avLst/>
          </a:prstGeom>
        </p:spPr>
      </p:pic>
      <p:sp>
        <p:nvSpPr>
          <p:cNvPr id="52" name="角丸四角形 6"/>
          <p:cNvSpPr/>
          <p:nvPr/>
        </p:nvSpPr>
        <p:spPr>
          <a:xfrm>
            <a:off x="5135030" y="1658096"/>
            <a:ext cx="1510949" cy="746897"/>
          </a:xfrm>
          <a:prstGeom prst="roundRect">
            <a:avLst/>
          </a:prstGeom>
          <a:solidFill>
            <a:srgbClr val="3366FF">
              <a:alpha val="12000"/>
            </a:srgbClr>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r>
              <a:rPr kumimoji="1" lang="en-US" altLang="ja-JP" sz="1000" b="1" dirty="0" smtClean="0">
                <a:solidFill>
                  <a:srgbClr val="0080FF"/>
                </a:solidFill>
                <a:latin typeface="Helvetica"/>
                <a:cs typeface="Helvetica"/>
              </a:rPr>
              <a:t>P3 reads</a:t>
            </a:r>
            <a:endParaRPr kumimoji="1" lang="ja-JP" altLang="en-US" sz="1000" b="1" dirty="0">
              <a:solidFill>
                <a:srgbClr val="0080FF"/>
              </a:solidFill>
              <a:latin typeface="Helvetica"/>
              <a:cs typeface="Helvetica"/>
            </a:endParaRPr>
          </a:p>
        </p:txBody>
      </p:sp>
      <p:sp>
        <p:nvSpPr>
          <p:cNvPr id="53" name="正方形/長方形 52"/>
          <p:cNvSpPr/>
          <p:nvPr/>
        </p:nvSpPr>
        <p:spPr>
          <a:xfrm>
            <a:off x="5135030" y="1271320"/>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56" name="カギ線コネクタ 182"/>
          <p:cNvCxnSpPr/>
          <p:nvPr/>
        </p:nvCxnSpPr>
        <p:spPr>
          <a:xfrm flipH="1" flipV="1">
            <a:off x="4849044" y="1363427"/>
            <a:ext cx="285985" cy="3741"/>
          </a:xfrm>
          <a:prstGeom prst="straightConnector1">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57" name="カギ線コネクタ 182"/>
          <p:cNvCxnSpPr/>
          <p:nvPr/>
        </p:nvCxnSpPr>
        <p:spPr>
          <a:xfrm flipH="1" flipV="1">
            <a:off x="4833788" y="1867483"/>
            <a:ext cx="285985" cy="3741"/>
          </a:xfrm>
          <a:prstGeom prst="straightConnector1">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sp>
        <p:nvSpPr>
          <p:cNvPr id="59" name="正方形/長方形 58"/>
          <p:cNvSpPr/>
          <p:nvPr/>
        </p:nvSpPr>
        <p:spPr>
          <a:xfrm>
            <a:off x="2699474" y="1001385"/>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0" name="角丸四角形 6"/>
          <p:cNvSpPr/>
          <p:nvPr/>
        </p:nvSpPr>
        <p:spPr>
          <a:xfrm>
            <a:off x="1894809" y="847197"/>
            <a:ext cx="1510949" cy="746898"/>
          </a:xfrm>
          <a:prstGeom prst="roundRect">
            <a:avLst/>
          </a:prstGeom>
          <a:solidFill>
            <a:srgbClr val="FF0000">
              <a:alpha val="12000"/>
            </a:srgbClr>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r>
              <a:rPr kumimoji="1" lang="en-US" altLang="ja-JP" sz="1000" b="1" dirty="0" smtClean="0">
                <a:solidFill>
                  <a:srgbClr val="FF0000"/>
                </a:solidFill>
                <a:latin typeface="Helvetica"/>
                <a:cs typeface="Helvetica"/>
              </a:rPr>
              <a:t>P4 reads</a:t>
            </a:r>
            <a:endParaRPr kumimoji="1" lang="ja-JP" altLang="en-US" sz="1000" b="1" dirty="0">
              <a:solidFill>
                <a:srgbClr val="FF0000"/>
              </a:solidFill>
              <a:latin typeface="Helvetica"/>
              <a:cs typeface="Helvetica"/>
            </a:endParaRPr>
          </a:p>
        </p:txBody>
      </p:sp>
      <p:pic>
        <p:nvPicPr>
          <p:cNvPr id="61" name="図 60"/>
          <p:cNvPicPr>
            <a:picLocks noChangeAspect="1"/>
          </p:cNvPicPr>
          <p:nvPr/>
        </p:nvPicPr>
        <p:blipFill rotWithShape="1">
          <a:blip r:embed="rId2"/>
          <a:srcRect r="5165" b="12690"/>
          <a:stretch/>
        </p:blipFill>
        <p:spPr>
          <a:xfrm>
            <a:off x="1907008" y="1058081"/>
            <a:ext cx="1445294" cy="468534"/>
          </a:xfrm>
          <a:prstGeom prst="rect">
            <a:avLst/>
          </a:prstGeom>
        </p:spPr>
      </p:pic>
      <p:pic>
        <p:nvPicPr>
          <p:cNvPr id="62" name="図 61"/>
          <p:cNvPicPr>
            <a:picLocks noChangeAspect="1"/>
          </p:cNvPicPr>
          <p:nvPr/>
        </p:nvPicPr>
        <p:blipFill rotWithShape="1">
          <a:blip r:embed="rId3"/>
          <a:srcRect b="18547"/>
          <a:stretch/>
        </p:blipFill>
        <p:spPr>
          <a:xfrm>
            <a:off x="1894808" y="1866280"/>
            <a:ext cx="1530192" cy="494755"/>
          </a:xfrm>
          <a:prstGeom prst="rect">
            <a:avLst/>
          </a:prstGeom>
        </p:spPr>
      </p:pic>
      <p:sp>
        <p:nvSpPr>
          <p:cNvPr id="63" name="角丸四角形 6"/>
          <p:cNvSpPr/>
          <p:nvPr/>
        </p:nvSpPr>
        <p:spPr>
          <a:xfrm>
            <a:off x="1894810" y="1671865"/>
            <a:ext cx="1510949" cy="746897"/>
          </a:xfrm>
          <a:prstGeom prst="roundRect">
            <a:avLst/>
          </a:prstGeom>
          <a:solidFill>
            <a:srgbClr val="3366FF">
              <a:alpha val="12000"/>
            </a:srgbClr>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r>
              <a:rPr kumimoji="1" lang="en-US" altLang="ja-JP" sz="1000" b="1" dirty="0" smtClean="0">
                <a:solidFill>
                  <a:srgbClr val="0080FF"/>
                </a:solidFill>
                <a:latin typeface="Helvetica"/>
                <a:cs typeface="Helvetica"/>
              </a:rPr>
              <a:t>P3 reads</a:t>
            </a:r>
            <a:endParaRPr kumimoji="1" lang="ja-JP" altLang="en-US" sz="1000" b="1" dirty="0">
              <a:solidFill>
                <a:srgbClr val="0080FF"/>
              </a:solidFill>
              <a:latin typeface="Helvetica"/>
              <a:cs typeface="Helvetica"/>
            </a:endParaRPr>
          </a:p>
        </p:txBody>
      </p:sp>
      <p:sp>
        <p:nvSpPr>
          <p:cNvPr id="64" name="正方形/長方形 63"/>
          <p:cNvSpPr/>
          <p:nvPr/>
        </p:nvSpPr>
        <p:spPr>
          <a:xfrm>
            <a:off x="1894810" y="1285088"/>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65" name="カギ線コネクタ 182"/>
          <p:cNvCxnSpPr/>
          <p:nvPr/>
        </p:nvCxnSpPr>
        <p:spPr>
          <a:xfrm flipH="1" flipV="1">
            <a:off x="1608824" y="1377195"/>
            <a:ext cx="285985" cy="3741"/>
          </a:xfrm>
          <a:prstGeom prst="straightConnector1">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66" name="カギ線コネクタ 182"/>
          <p:cNvCxnSpPr/>
          <p:nvPr/>
        </p:nvCxnSpPr>
        <p:spPr>
          <a:xfrm flipH="1" flipV="1">
            <a:off x="1593568" y="1881251"/>
            <a:ext cx="285985" cy="3741"/>
          </a:xfrm>
          <a:prstGeom prst="straightConnector1">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sp>
        <p:nvSpPr>
          <p:cNvPr id="67" name="角丸四角形 219"/>
          <p:cNvSpPr/>
          <p:nvPr/>
        </p:nvSpPr>
        <p:spPr>
          <a:xfrm>
            <a:off x="327029" y="3440886"/>
            <a:ext cx="6200524" cy="627058"/>
          </a:xfrm>
          <a:prstGeom prst="roundRect">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a:tabLst>
                <a:tab pos="268288" algn="l"/>
                <a:tab pos="361950" algn="l"/>
              </a:tabLst>
            </a:pPr>
            <a:r>
              <a:rPr lang="en-US" altLang="ja-JP" sz="1100" b="1" dirty="0" smtClean="0">
                <a:solidFill>
                  <a:srgbClr val="3366FF"/>
                </a:solidFill>
                <a:latin typeface="Helvetica"/>
                <a:cs typeface="Helvetica"/>
              </a:rPr>
              <a:t>P3</a:t>
            </a:r>
            <a:r>
              <a:rPr lang="en-US" altLang="ja-JP" sz="1100" dirty="0" smtClean="0">
                <a:solidFill>
                  <a:srgbClr val="000000"/>
                </a:solidFill>
                <a:latin typeface="Helvetica"/>
                <a:cs typeface="Helvetica"/>
              </a:rPr>
              <a:t>- </a:t>
            </a:r>
            <a:r>
              <a:rPr lang="en-US" altLang="ja-JP" sz="1100" dirty="0">
                <a:solidFill>
                  <a:srgbClr val="000000"/>
                </a:solidFill>
                <a:latin typeface="Helvetica"/>
                <a:cs typeface="Helvetica"/>
              </a:rPr>
              <a:t>and </a:t>
            </a:r>
            <a:r>
              <a:rPr lang="en-US" altLang="ja-JP" sz="1100" b="1" dirty="0" smtClean="0">
                <a:solidFill>
                  <a:srgbClr val="FF0000"/>
                </a:solidFill>
                <a:latin typeface="Helvetica"/>
                <a:cs typeface="Helvetica"/>
              </a:rPr>
              <a:t>P4</a:t>
            </a:r>
            <a:r>
              <a:rPr lang="en-US" altLang="ja-JP" sz="1100" dirty="0" smtClean="0">
                <a:solidFill>
                  <a:srgbClr val="000000"/>
                </a:solidFill>
                <a:latin typeface="Helvetica"/>
                <a:cs typeface="Helvetica"/>
              </a:rPr>
              <a:t>-</a:t>
            </a:r>
            <a:r>
              <a:rPr lang="en-US" altLang="ja-JP" sz="1100" dirty="0">
                <a:solidFill>
                  <a:srgbClr val="000000"/>
                </a:solidFill>
                <a:latin typeface="Helvetica"/>
                <a:cs typeface="Helvetica"/>
              </a:rPr>
              <a:t>specific </a:t>
            </a:r>
            <a:r>
              <a:rPr lang="en-US" altLang="ja-JP" sz="1100" dirty="0" smtClean="0">
                <a:solidFill>
                  <a:srgbClr val="000000"/>
                </a:solidFill>
                <a:latin typeface="Helvetica"/>
                <a:cs typeface="Helvetica"/>
              </a:rPr>
              <a:t>heterozygous SNPs are identified by aligning both </a:t>
            </a:r>
            <a:r>
              <a:rPr lang="en-US" altLang="ja-JP" sz="1100" b="1" dirty="0">
                <a:solidFill>
                  <a:srgbClr val="3366FF"/>
                </a:solidFill>
                <a:latin typeface="Helvetica"/>
                <a:cs typeface="Helvetica"/>
              </a:rPr>
              <a:t>P3</a:t>
            </a:r>
            <a:r>
              <a:rPr lang="en-US" altLang="ja-JP" sz="1100" dirty="0" smtClean="0">
                <a:solidFill>
                  <a:srgbClr val="000000"/>
                </a:solidFill>
                <a:latin typeface="Helvetica"/>
                <a:cs typeface="Helvetica"/>
              </a:rPr>
              <a:t> and </a:t>
            </a:r>
            <a:r>
              <a:rPr lang="en-US" altLang="ja-JP" sz="1100" b="1" dirty="0">
                <a:solidFill>
                  <a:srgbClr val="FF0000"/>
                </a:solidFill>
                <a:latin typeface="Helvetica"/>
                <a:cs typeface="Helvetica"/>
              </a:rPr>
              <a:t>P4</a:t>
            </a:r>
            <a:r>
              <a:rPr lang="en-US" altLang="ja-JP" sz="1100" dirty="0" smtClean="0">
                <a:solidFill>
                  <a:srgbClr val="000000"/>
                </a:solidFill>
                <a:latin typeface="Helvetica"/>
                <a:cs typeface="Helvetica"/>
              </a:rPr>
              <a:t> sequence reads to </a:t>
            </a:r>
            <a:r>
              <a:rPr lang="en-US" altLang="ja-JP" sz="1100" b="1" dirty="0">
                <a:solidFill>
                  <a:srgbClr val="3366FF"/>
                </a:solidFill>
                <a:latin typeface="Helvetica"/>
                <a:cs typeface="Helvetica"/>
              </a:rPr>
              <a:t>P3</a:t>
            </a:r>
            <a:r>
              <a:rPr lang="en-US" altLang="ja-JP" sz="1100" dirty="0" smtClean="0">
                <a:solidFill>
                  <a:srgbClr val="FF0000"/>
                </a:solidFill>
                <a:latin typeface="Helvetica"/>
                <a:cs typeface="Helvetica"/>
              </a:rPr>
              <a:t> </a:t>
            </a:r>
            <a:r>
              <a:rPr lang="en-US" altLang="ja-JP" sz="1100" dirty="0" smtClean="0">
                <a:solidFill>
                  <a:srgbClr val="000000"/>
                </a:solidFill>
                <a:latin typeface="Helvetica"/>
                <a:cs typeface="Helvetica"/>
              </a:rPr>
              <a:t>and </a:t>
            </a:r>
            <a:r>
              <a:rPr lang="en-US" altLang="ja-JP" sz="1100" b="1" dirty="0">
                <a:solidFill>
                  <a:srgbClr val="FF0000"/>
                </a:solidFill>
                <a:latin typeface="Helvetica"/>
                <a:cs typeface="Helvetica"/>
              </a:rPr>
              <a:t>P4</a:t>
            </a:r>
            <a:r>
              <a:rPr lang="en-US" altLang="ja-JP" sz="1100" dirty="0" smtClean="0">
                <a:solidFill>
                  <a:srgbClr val="3366FF"/>
                </a:solidFill>
                <a:latin typeface="Helvetica"/>
                <a:cs typeface="Helvetica"/>
              </a:rPr>
              <a:t> </a:t>
            </a:r>
            <a:r>
              <a:rPr lang="en-US" altLang="ja-JP" sz="1100" dirty="0" smtClean="0">
                <a:solidFill>
                  <a:srgbClr val="000000"/>
                </a:solidFill>
                <a:latin typeface="Helvetica"/>
                <a:cs typeface="Helvetica"/>
              </a:rPr>
              <a:t>‘reference sequences’, respectively. The identification of </a:t>
            </a:r>
            <a:r>
              <a:rPr lang="en-US" altLang="ja-JP" sz="1100" b="1" dirty="0" smtClean="0">
                <a:solidFill>
                  <a:srgbClr val="FF0000"/>
                </a:solidFill>
                <a:latin typeface="Helvetica"/>
                <a:cs typeface="Helvetica"/>
              </a:rPr>
              <a:t>P4</a:t>
            </a:r>
            <a:r>
              <a:rPr lang="en-US" altLang="ja-JP" sz="1100" dirty="0" smtClean="0">
                <a:solidFill>
                  <a:srgbClr val="FF0000"/>
                </a:solidFill>
                <a:latin typeface="Helvetica"/>
                <a:cs typeface="Helvetica"/>
              </a:rPr>
              <a:t>-</a:t>
            </a:r>
            <a:r>
              <a:rPr lang="en-US" altLang="ja-JP" sz="1100" dirty="0" smtClean="0">
                <a:solidFill>
                  <a:srgbClr val="000000"/>
                </a:solidFill>
                <a:latin typeface="Helvetica"/>
                <a:cs typeface="Helvetica"/>
              </a:rPr>
              <a:t>specific </a:t>
            </a:r>
            <a:r>
              <a:rPr lang="en-US" altLang="ja-JP" sz="1100" dirty="0">
                <a:solidFill>
                  <a:srgbClr val="000000"/>
                </a:solidFill>
                <a:latin typeface="Helvetica"/>
                <a:cs typeface="Helvetica"/>
              </a:rPr>
              <a:t>heterozygous </a:t>
            </a:r>
            <a:r>
              <a:rPr lang="en-US" altLang="ja-JP" sz="1100" dirty="0" smtClean="0">
                <a:solidFill>
                  <a:srgbClr val="000000"/>
                </a:solidFill>
                <a:latin typeface="Helvetica"/>
                <a:cs typeface="Helvetica"/>
              </a:rPr>
              <a:t>SNPs is illustrated below. </a:t>
            </a:r>
            <a:endParaRPr kumimoji="1" lang="ja-JP" altLang="en-US" sz="1100" dirty="0">
              <a:solidFill>
                <a:srgbClr val="000000"/>
              </a:solidFill>
              <a:latin typeface="Helvetica"/>
              <a:cs typeface="Helvetica"/>
            </a:endParaRPr>
          </a:p>
        </p:txBody>
      </p:sp>
      <p:sp>
        <p:nvSpPr>
          <p:cNvPr id="68" name="右矢印 38"/>
          <p:cNvSpPr/>
          <p:nvPr/>
        </p:nvSpPr>
        <p:spPr>
          <a:xfrm rot="16200000" flipH="1">
            <a:off x="4047080" y="2314123"/>
            <a:ext cx="708284" cy="250381"/>
          </a:xfrm>
          <a:prstGeom prst="rightArrow">
            <a:avLst>
              <a:gd name="adj1" fmla="val 50000"/>
              <a:gd name="adj2" fmla="val 47270"/>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0" name="角丸四角形 4"/>
          <p:cNvSpPr/>
          <p:nvPr/>
        </p:nvSpPr>
        <p:spPr>
          <a:xfrm>
            <a:off x="3634594" y="2828444"/>
            <a:ext cx="2741929" cy="407190"/>
          </a:xfrm>
          <a:prstGeom prst="roundRect">
            <a:avLst>
              <a:gd name="adj" fmla="val 12902"/>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tabLst>
                <a:tab pos="174625" algn="l"/>
              </a:tabLst>
            </a:pPr>
            <a:r>
              <a:rPr lang="en-US" altLang="ja-JP" sz="1100" dirty="0" smtClean="0">
                <a:solidFill>
                  <a:srgbClr val="000000"/>
                </a:solidFill>
                <a:latin typeface="Helvetica"/>
                <a:cs typeface="Helvetica"/>
              </a:rPr>
              <a:t>Identifying </a:t>
            </a:r>
            <a:r>
              <a:rPr lang="en-US" altLang="ja-JP" sz="1100" b="1" dirty="0" smtClean="0">
                <a:solidFill>
                  <a:srgbClr val="0080FF"/>
                </a:solidFill>
                <a:latin typeface="Helvetica"/>
                <a:cs typeface="Helvetica"/>
              </a:rPr>
              <a:t>P3</a:t>
            </a:r>
            <a:r>
              <a:rPr lang="en-US" altLang="ja-JP" sz="1100" dirty="0" smtClean="0">
                <a:solidFill>
                  <a:srgbClr val="000000"/>
                </a:solidFill>
                <a:latin typeface="Helvetica"/>
                <a:cs typeface="Helvetica"/>
              </a:rPr>
              <a:t>-specific heterozygous SNPs</a:t>
            </a:r>
            <a:endParaRPr lang="ja-JP" altLang="en-US" sz="1100" dirty="0">
              <a:solidFill>
                <a:srgbClr val="000000"/>
              </a:solidFill>
              <a:latin typeface="Helvetica"/>
              <a:cs typeface="Helvetica"/>
            </a:endParaRPr>
          </a:p>
        </p:txBody>
      </p:sp>
      <p:sp>
        <p:nvSpPr>
          <p:cNvPr id="72" name="角丸四角形 4"/>
          <p:cNvSpPr/>
          <p:nvPr/>
        </p:nvSpPr>
        <p:spPr>
          <a:xfrm>
            <a:off x="447417" y="2803659"/>
            <a:ext cx="2741929" cy="407190"/>
          </a:xfrm>
          <a:prstGeom prst="roundRect">
            <a:avLst>
              <a:gd name="adj" fmla="val 12902"/>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tabLst>
                <a:tab pos="174625" algn="l"/>
              </a:tabLst>
            </a:pPr>
            <a:r>
              <a:rPr lang="en-US" altLang="ja-JP" sz="1100" dirty="0" smtClean="0">
                <a:solidFill>
                  <a:srgbClr val="000000"/>
                </a:solidFill>
                <a:latin typeface="Helvetica"/>
                <a:cs typeface="Helvetica"/>
              </a:rPr>
              <a:t>Identifying </a:t>
            </a:r>
            <a:r>
              <a:rPr lang="en-US" altLang="ja-JP" sz="1100" b="1" dirty="0" smtClean="0">
                <a:solidFill>
                  <a:srgbClr val="FF0000"/>
                </a:solidFill>
                <a:latin typeface="Helvetica"/>
                <a:cs typeface="Helvetica"/>
              </a:rPr>
              <a:t>P4</a:t>
            </a:r>
            <a:r>
              <a:rPr lang="en-US" altLang="ja-JP" sz="1100" dirty="0" smtClean="0">
                <a:solidFill>
                  <a:srgbClr val="000000"/>
                </a:solidFill>
                <a:latin typeface="Helvetica"/>
                <a:cs typeface="Helvetica"/>
              </a:rPr>
              <a:t>-specific </a:t>
            </a:r>
            <a:r>
              <a:rPr lang="en-US" altLang="ja-JP" sz="1100" dirty="0">
                <a:solidFill>
                  <a:srgbClr val="000000"/>
                </a:solidFill>
                <a:latin typeface="Helvetica"/>
                <a:cs typeface="Helvetica"/>
              </a:rPr>
              <a:t>heterozygous</a:t>
            </a:r>
            <a:r>
              <a:rPr lang="ja-JP" altLang="en-US" sz="1100" dirty="0">
                <a:solidFill>
                  <a:srgbClr val="000000"/>
                </a:solidFill>
                <a:latin typeface="Helvetica"/>
                <a:cs typeface="Helvetica"/>
              </a:rPr>
              <a:t> </a:t>
            </a:r>
            <a:r>
              <a:rPr lang="en-US" altLang="ja-JP" sz="1100" dirty="0" smtClean="0">
                <a:solidFill>
                  <a:srgbClr val="000000"/>
                </a:solidFill>
                <a:latin typeface="Helvetica"/>
                <a:cs typeface="Helvetica"/>
              </a:rPr>
              <a:t>SNPs</a:t>
            </a:r>
            <a:endParaRPr lang="ja-JP" altLang="en-US" sz="1100" dirty="0">
              <a:solidFill>
                <a:srgbClr val="000000"/>
              </a:solidFill>
              <a:latin typeface="Helvetica"/>
              <a:cs typeface="Helvetica"/>
            </a:endParaRPr>
          </a:p>
        </p:txBody>
      </p:sp>
      <p:sp>
        <p:nvSpPr>
          <p:cNvPr id="73" name="右矢印 38"/>
          <p:cNvSpPr/>
          <p:nvPr/>
        </p:nvSpPr>
        <p:spPr>
          <a:xfrm rot="16200000" flipH="1">
            <a:off x="703286" y="2293572"/>
            <a:ext cx="708284" cy="250381"/>
          </a:xfrm>
          <a:prstGeom prst="rightArrow">
            <a:avLst>
              <a:gd name="adj1" fmla="val 50000"/>
              <a:gd name="adj2" fmla="val 47270"/>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5" name="テキスト ボックス 74"/>
          <p:cNvSpPr txBox="1">
            <a:spLocks noChangeArrowheads="1"/>
          </p:cNvSpPr>
          <p:nvPr/>
        </p:nvSpPr>
        <p:spPr bwMode="auto">
          <a:xfrm>
            <a:off x="327031" y="4283968"/>
            <a:ext cx="1708145" cy="261610"/>
          </a:xfrm>
          <a:prstGeom prst="rect">
            <a:avLst/>
          </a:prstGeom>
          <a:noFill/>
          <a:ln w="9525">
            <a:noFill/>
            <a:miter lim="800000"/>
            <a:headEnd/>
            <a:tailEnd/>
          </a:ln>
        </p:spPr>
        <p:txBody>
          <a:bodyPr wrap="square">
            <a:prstTxWarp prst="textNoShape">
              <a:avLst/>
            </a:prstTxWarp>
            <a:spAutoFit/>
          </a:bodyPr>
          <a:lstStyle/>
          <a:p>
            <a:r>
              <a:rPr lang="en-US" altLang="ja-JP" sz="1100" b="1" dirty="0" smtClean="0">
                <a:solidFill>
                  <a:srgbClr val="3366FF"/>
                </a:solidFill>
                <a:latin typeface="Helvetica"/>
                <a:cs typeface="Helvetica"/>
              </a:rPr>
              <a:t>P3</a:t>
            </a:r>
            <a:r>
              <a:rPr lang="en-US" altLang="ja-JP" sz="1100" dirty="0" smtClean="0">
                <a:latin typeface="Helvetica"/>
                <a:cs typeface="Helvetica"/>
              </a:rPr>
              <a:t> ‘reference sequence’</a:t>
            </a:r>
            <a:endParaRPr lang="ja-JP" altLang="en-US" sz="1100" dirty="0">
              <a:latin typeface="Helvetica"/>
              <a:cs typeface="Helvetica"/>
            </a:endParaRPr>
          </a:p>
        </p:txBody>
      </p:sp>
      <p:sp>
        <p:nvSpPr>
          <p:cNvPr id="76" name="テキスト ボックス 194"/>
          <p:cNvSpPr txBox="1"/>
          <p:nvPr/>
        </p:nvSpPr>
        <p:spPr>
          <a:xfrm rot="16200000">
            <a:off x="599694" y="4979564"/>
            <a:ext cx="698515" cy="246221"/>
          </a:xfrm>
          <a:prstGeom prst="rect">
            <a:avLst/>
          </a:prstGeom>
          <a:solidFill>
            <a:srgbClr val="FFFFFF"/>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000" b="0" i="0" u="none" strike="noStrike" kern="0" cap="none" spc="0" normalizeH="0" baseline="0" noProof="0" dirty="0" smtClean="0">
                <a:ln>
                  <a:noFill/>
                </a:ln>
                <a:solidFill>
                  <a:sysClr val="windowText" lastClr="000000"/>
                </a:solidFill>
                <a:effectLst/>
                <a:uLnTx/>
                <a:uFillTx/>
                <a:latin typeface="Helvetica"/>
                <a:ea typeface="Osaka"/>
                <a:cs typeface="Helvetica"/>
              </a:rPr>
              <a:t>P3 reads</a:t>
            </a:r>
            <a:endParaRPr kumimoji="1" lang="ja-JP" altLang="en-US" sz="1000" b="0" i="0" u="none" strike="noStrike" kern="0" cap="none" spc="0" normalizeH="0" baseline="0" noProof="0" dirty="0">
              <a:ln>
                <a:noFill/>
              </a:ln>
              <a:solidFill>
                <a:sysClr val="windowText" lastClr="000000"/>
              </a:solidFill>
              <a:effectLst/>
              <a:uLnTx/>
              <a:uFillTx/>
              <a:latin typeface="Helvetica"/>
              <a:ea typeface="Osaka"/>
              <a:cs typeface="Helvetica"/>
            </a:endParaRPr>
          </a:p>
        </p:txBody>
      </p:sp>
      <p:cxnSp>
        <p:nvCxnSpPr>
          <p:cNvPr id="77" name="直線コネクタ 137"/>
          <p:cNvCxnSpPr>
            <a:cxnSpLocks noChangeShapeType="1"/>
          </p:cNvCxnSpPr>
          <p:nvPr/>
        </p:nvCxnSpPr>
        <p:spPr bwMode="auto">
          <a:xfrm flipV="1">
            <a:off x="1782471" y="5362192"/>
            <a:ext cx="1009500" cy="0"/>
          </a:xfrm>
          <a:prstGeom prst="line">
            <a:avLst/>
          </a:prstGeom>
          <a:noFill/>
          <a:ln w="25400" cap="flat" cmpd="sng" algn="ctr">
            <a:solidFill>
              <a:schemeClr val="tx1"/>
            </a:solidFill>
            <a:prstDash val="solid"/>
            <a:round/>
            <a:headEnd type="none" w="med" len="med"/>
            <a:tailEnd type="none" w="med" len="med"/>
          </a:ln>
        </p:spPr>
      </p:cxnSp>
      <p:cxnSp>
        <p:nvCxnSpPr>
          <p:cNvPr id="78" name="直線コネクタ 138"/>
          <p:cNvCxnSpPr>
            <a:cxnSpLocks noChangeShapeType="1"/>
          </p:cNvCxnSpPr>
          <p:nvPr/>
        </p:nvCxnSpPr>
        <p:spPr bwMode="auto">
          <a:xfrm flipV="1">
            <a:off x="1258330" y="5204818"/>
            <a:ext cx="1009500" cy="0"/>
          </a:xfrm>
          <a:prstGeom prst="line">
            <a:avLst/>
          </a:prstGeom>
          <a:noFill/>
          <a:ln w="25400" cap="flat" cmpd="sng" algn="ctr">
            <a:solidFill>
              <a:schemeClr val="tx1"/>
            </a:solidFill>
            <a:prstDash val="solid"/>
            <a:round/>
            <a:headEnd type="none" w="med" len="med"/>
            <a:tailEnd type="none" w="med" len="med"/>
          </a:ln>
        </p:spPr>
      </p:cxnSp>
      <p:cxnSp>
        <p:nvCxnSpPr>
          <p:cNvPr id="79" name="直線コネクタ 139"/>
          <p:cNvCxnSpPr>
            <a:cxnSpLocks noChangeShapeType="1"/>
          </p:cNvCxnSpPr>
          <p:nvPr/>
        </p:nvCxnSpPr>
        <p:spPr bwMode="auto">
          <a:xfrm flipV="1">
            <a:off x="1716378" y="5114777"/>
            <a:ext cx="1009500" cy="0"/>
          </a:xfrm>
          <a:prstGeom prst="line">
            <a:avLst/>
          </a:prstGeom>
          <a:noFill/>
          <a:ln w="25400" cap="flat" cmpd="sng" algn="ctr">
            <a:solidFill>
              <a:schemeClr val="tx1"/>
            </a:solidFill>
            <a:prstDash val="solid"/>
            <a:round/>
            <a:headEnd type="none" w="med" len="med"/>
            <a:tailEnd type="none" w="med" len="med"/>
          </a:ln>
        </p:spPr>
      </p:cxnSp>
      <p:cxnSp>
        <p:nvCxnSpPr>
          <p:cNvPr id="80" name="直線コネクタ 140"/>
          <p:cNvCxnSpPr>
            <a:cxnSpLocks noChangeShapeType="1"/>
          </p:cNvCxnSpPr>
          <p:nvPr/>
        </p:nvCxnSpPr>
        <p:spPr bwMode="auto">
          <a:xfrm flipV="1">
            <a:off x="1572362" y="5043301"/>
            <a:ext cx="1009500" cy="0"/>
          </a:xfrm>
          <a:prstGeom prst="line">
            <a:avLst/>
          </a:prstGeom>
          <a:noFill/>
          <a:ln w="25400" cap="flat" cmpd="sng" algn="ctr">
            <a:solidFill>
              <a:schemeClr val="tx1"/>
            </a:solidFill>
            <a:prstDash val="solid"/>
            <a:round/>
            <a:headEnd type="none" w="med" len="med"/>
            <a:tailEnd type="none" w="med" len="med"/>
          </a:ln>
        </p:spPr>
      </p:cxnSp>
      <p:cxnSp>
        <p:nvCxnSpPr>
          <p:cNvPr id="81" name="直線コネクタ 141"/>
          <p:cNvCxnSpPr>
            <a:cxnSpLocks noChangeShapeType="1"/>
          </p:cNvCxnSpPr>
          <p:nvPr/>
        </p:nvCxnSpPr>
        <p:spPr bwMode="auto">
          <a:xfrm flipV="1">
            <a:off x="1450324" y="4961236"/>
            <a:ext cx="1009500" cy="0"/>
          </a:xfrm>
          <a:prstGeom prst="line">
            <a:avLst/>
          </a:prstGeom>
          <a:noFill/>
          <a:ln w="25400" cap="flat" cmpd="sng" algn="ctr">
            <a:solidFill>
              <a:schemeClr val="tx1"/>
            </a:solidFill>
            <a:prstDash val="solid"/>
            <a:round/>
            <a:headEnd type="none" w="med" len="med"/>
            <a:tailEnd type="none" w="med" len="med"/>
          </a:ln>
        </p:spPr>
      </p:cxnSp>
      <p:cxnSp>
        <p:nvCxnSpPr>
          <p:cNvPr id="82" name="直線コネクタ 142"/>
          <p:cNvCxnSpPr>
            <a:cxnSpLocks noChangeShapeType="1"/>
          </p:cNvCxnSpPr>
          <p:nvPr/>
        </p:nvCxnSpPr>
        <p:spPr bwMode="auto">
          <a:xfrm flipV="1">
            <a:off x="1428346" y="4876528"/>
            <a:ext cx="1009500" cy="0"/>
          </a:xfrm>
          <a:prstGeom prst="line">
            <a:avLst/>
          </a:prstGeom>
          <a:noFill/>
          <a:ln w="25400" cap="flat" cmpd="sng" algn="ctr">
            <a:solidFill>
              <a:schemeClr val="tx1"/>
            </a:solidFill>
            <a:prstDash val="solid"/>
            <a:round/>
            <a:headEnd type="none" w="med" len="med"/>
            <a:tailEnd type="none" w="med" len="med"/>
          </a:ln>
        </p:spPr>
      </p:cxnSp>
      <p:cxnSp>
        <p:nvCxnSpPr>
          <p:cNvPr id="83" name="直線コネクタ 143"/>
          <p:cNvCxnSpPr>
            <a:cxnSpLocks noChangeShapeType="1"/>
          </p:cNvCxnSpPr>
          <p:nvPr/>
        </p:nvCxnSpPr>
        <p:spPr bwMode="auto">
          <a:xfrm flipV="1">
            <a:off x="1242120" y="4804520"/>
            <a:ext cx="1009500" cy="0"/>
          </a:xfrm>
          <a:prstGeom prst="line">
            <a:avLst/>
          </a:prstGeom>
          <a:noFill/>
          <a:ln w="25400" cap="flat" cmpd="sng" algn="ctr">
            <a:solidFill>
              <a:schemeClr val="tx1"/>
            </a:solidFill>
            <a:prstDash val="solid"/>
            <a:round/>
            <a:headEnd type="none" w="med" len="med"/>
            <a:tailEnd type="none" w="med" len="med"/>
          </a:ln>
        </p:spPr>
      </p:cxnSp>
      <p:cxnSp>
        <p:nvCxnSpPr>
          <p:cNvPr id="84" name="直線コネクタ 137"/>
          <p:cNvCxnSpPr>
            <a:cxnSpLocks noChangeShapeType="1"/>
          </p:cNvCxnSpPr>
          <p:nvPr/>
        </p:nvCxnSpPr>
        <p:spPr bwMode="auto">
          <a:xfrm flipV="1">
            <a:off x="1684126" y="5280001"/>
            <a:ext cx="1009500" cy="0"/>
          </a:xfrm>
          <a:prstGeom prst="line">
            <a:avLst/>
          </a:prstGeom>
          <a:noFill/>
          <a:ln w="25400" cap="flat" cmpd="sng" algn="ctr">
            <a:solidFill>
              <a:schemeClr val="tx1"/>
            </a:solidFill>
            <a:prstDash val="solid"/>
            <a:round/>
            <a:headEnd type="none" w="med" len="med"/>
            <a:tailEnd type="none" w="med" len="med"/>
          </a:ln>
        </p:spPr>
      </p:cxnSp>
      <p:cxnSp>
        <p:nvCxnSpPr>
          <p:cNvPr id="85" name="直線コネクタ 137"/>
          <p:cNvCxnSpPr>
            <a:cxnSpLocks noChangeShapeType="1"/>
          </p:cNvCxnSpPr>
          <p:nvPr/>
        </p:nvCxnSpPr>
        <p:spPr bwMode="auto">
          <a:xfrm flipV="1">
            <a:off x="5243382" y="5362192"/>
            <a:ext cx="1009500" cy="0"/>
          </a:xfrm>
          <a:prstGeom prst="line">
            <a:avLst/>
          </a:prstGeom>
          <a:noFill/>
          <a:ln w="25400" cap="flat" cmpd="sng" algn="ctr">
            <a:solidFill>
              <a:schemeClr val="tx1"/>
            </a:solidFill>
            <a:prstDash val="solid"/>
            <a:round/>
            <a:headEnd type="none" w="med" len="med"/>
            <a:tailEnd type="none" w="med" len="med"/>
          </a:ln>
        </p:spPr>
      </p:cxnSp>
      <p:cxnSp>
        <p:nvCxnSpPr>
          <p:cNvPr id="86" name="直線コネクタ 138"/>
          <p:cNvCxnSpPr>
            <a:cxnSpLocks noChangeShapeType="1"/>
          </p:cNvCxnSpPr>
          <p:nvPr/>
        </p:nvCxnSpPr>
        <p:spPr bwMode="auto">
          <a:xfrm flipV="1">
            <a:off x="4809946" y="5204818"/>
            <a:ext cx="1009500" cy="0"/>
          </a:xfrm>
          <a:prstGeom prst="line">
            <a:avLst/>
          </a:prstGeom>
          <a:noFill/>
          <a:ln w="25400" cap="flat" cmpd="sng" algn="ctr">
            <a:solidFill>
              <a:schemeClr val="tx1"/>
            </a:solidFill>
            <a:prstDash val="solid"/>
            <a:round/>
            <a:headEnd type="none" w="med" len="med"/>
            <a:tailEnd type="none" w="med" len="med"/>
          </a:ln>
        </p:spPr>
      </p:cxnSp>
      <p:cxnSp>
        <p:nvCxnSpPr>
          <p:cNvPr id="87" name="直線コネクタ 139"/>
          <p:cNvCxnSpPr>
            <a:cxnSpLocks noChangeShapeType="1"/>
          </p:cNvCxnSpPr>
          <p:nvPr/>
        </p:nvCxnSpPr>
        <p:spPr bwMode="auto">
          <a:xfrm flipV="1">
            <a:off x="5099366" y="5114777"/>
            <a:ext cx="1009500" cy="0"/>
          </a:xfrm>
          <a:prstGeom prst="line">
            <a:avLst/>
          </a:prstGeom>
          <a:noFill/>
          <a:ln w="25400" cap="flat" cmpd="sng" algn="ctr">
            <a:solidFill>
              <a:schemeClr val="tx1"/>
            </a:solidFill>
            <a:prstDash val="solid"/>
            <a:round/>
            <a:headEnd type="none" w="med" len="med"/>
            <a:tailEnd type="none" w="med" len="med"/>
          </a:ln>
        </p:spPr>
      </p:cxnSp>
      <p:cxnSp>
        <p:nvCxnSpPr>
          <p:cNvPr id="88" name="直線コネクタ 140"/>
          <p:cNvCxnSpPr>
            <a:cxnSpLocks noChangeShapeType="1"/>
          </p:cNvCxnSpPr>
          <p:nvPr/>
        </p:nvCxnSpPr>
        <p:spPr bwMode="auto">
          <a:xfrm flipV="1">
            <a:off x="4955350" y="5043301"/>
            <a:ext cx="1009500" cy="0"/>
          </a:xfrm>
          <a:prstGeom prst="line">
            <a:avLst/>
          </a:prstGeom>
          <a:noFill/>
          <a:ln w="25400" cap="flat" cmpd="sng" algn="ctr">
            <a:solidFill>
              <a:schemeClr val="tx1"/>
            </a:solidFill>
            <a:prstDash val="solid"/>
            <a:round/>
            <a:headEnd type="none" w="med" len="med"/>
            <a:tailEnd type="none" w="med" len="med"/>
          </a:ln>
        </p:spPr>
      </p:cxnSp>
      <p:cxnSp>
        <p:nvCxnSpPr>
          <p:cNvPr id="89" name="直線コネクタ 141"/>
          <p:cNvCxnSpPr>
            <a:cxnSpLocks noChangeShapeType="1"/>
          </p:cNvCxnSpPr>
          <p:nvPr/>
        </p:nvCxnSpPr>
        <p:spPr bwMode="auto">
          <a:xfrm flipV="1">
            <a:off x="5025970" y="4961236"/>
            <a:ext cx="1009500" cy="0"/>
          </a:xfrm>
          <a:prstGeom prst="line">
            <a:avLst/>
          </a:prstGeom>
          <a:noFill/>
          <a:ln w="25400" cap="flat" cmpd="sng" algn="ctr">
            <a:solidFill>
              <a:schemeClr val="tx1"/>
            </a:solidFill>
            <a:prstDash val="solid"/>
            <a:round/>
            <a:headEnd type="none" w="med" len="med"/>
            <a:tailEnd type="none" w="med" len="med"/>
          </a:ln>
        </p:spPr>
      </p:cxnSp>
      <p:cxnSp>
        <p:nvCxnSpPr>
          <p:cNvPr id="90" name="直線コネクタ 142"/>
          <p:cNvCxnSpPr>
            <a:cxnSpLocks noChangeShapeType="1"/>
          </p:cNvCxnSpPr>
          <p:nvPr/>
        </p:nvCxnSpPr>
        <p:spPr bwMode="auto">
          <a:xfrm flipV="1">
            <a:off x="5099366" y="4876528"/>
            <a:ext cx="1009500" cy="0"/>
          </a:xfrm>
          <a:prstGeom prst="line">
            <a:avLst/>
          </a:prstGeom>
          <a:noFill/>
          <a:ln w="25400" cap="flat" cmpd="sng" algn="ctr">
            <a:solidFill>
              <a:schemeClr val="tx1"/>
            </a:solidFill>
            <a:prstDash val="solid"/>
            <a:round/>
            <a:headEnd type="none" w="med" len="med"/>
            <a:tailEnd type="none" w="med" len="med"/>
          </a:ln>
        </p:spPr>
      </p:cxnSp>
      <p:cxnSp>
        <p:nvCxnSpPr>
          <p:cNvPr id="91" name="直線コネクタ 143"/>
          <p:cNvCxnSpPr>
            <a:cxnSpLocks noChangeShapeType="1"/>
          </p:cNvCxnSpPr>
          <p:nvPr/>
        </p:nvCxnSpPr>
        <p:spPr bwMode="auto">
          <a:xfrm flipV="1">
            <a:off x="5025970" y="4804520"/>
            <a:ext cx="1009500" cy="0"/>
          </a:xfrm>
          <a:prstGeom prst="line">
            <a:avLst/>
          </a:prstGeom>
          <a:noFill/>
          <a:ln w="25400" cap="flat" cmpd="sng" algn="ctr">
            <a:solidFill>
              <a:schemeClr val="tx1"/>
            </a:solidFill>
            <a:prstDash val="solid"/>
            <a:round/>
            <a:headEnd type="none" w="med" len="med"/>
            <a:tailEnd type="none" w="med" len="med"/>
          </a:ln>
        </p:spPr>
      </p:cxnSp>
      <p:cxnSp>
        <p:nvCxnSpPr>
          <p:cNvPr id="92" name="直線コネクタ 137"/>
          <p:cNvCxnSpPr>
            <a:cxnSpLocks noChangeShapeType="1"/>
          </p:cNvCxnSpPr>
          <p:nvPr/>
        </p:nvCxnSpPr>
        <p:spPr bwMode="auto">
          <a:xfrm flipV="1">
            <a:off x="5171374" y="5280001"/>
            <a:ext cx="1009500" cy="0"/>
          </a:xfrm>
          <a:prstGeom prst="line">
            <a:avLst/>
          </a:prstGeom>
          <a:noFill/>
          <a:ln w="25400" cap="flat" cmpd="sng" algn="ctr">
            <a:solidFill>
              <a:schemeClr val="tx1"/>
            </a:solidFill>
            <a:prstDash val="solid"/>
            <a:round/>
            <a:headEnd type="none" w="med" len="med"/>
            <a:tailEnd type="none" w="med" len="med"/>
          </a:ln>
        </p:spPr>
      </p:cxnSp>
      <p:cxnSp>
        <p:nvCxnSpPr>
          <p:cNvPr id="93" name="直線コネクタ 137"/>
          <p:cNvCxnSpPr>
            <a:cxnSpLocks noChangeShapeType="1"/>
          </p:cNvCxnSpPr>
          <p:nvPr/>
        </p:nvCxnSpPr>
        <p:spPr bwMode="auto">
          <a:xfrm flipV="1">
            <a:off x="2939126" y="5362192"/>
            <a:ext cx="1009500" cy="0"/>
          </a:xfrm>
          <a:prstGeom prst="line">
            <a:avLst/>
          </a:prstGeom>
          <a:noFill/>
          <a:ln w="25400" cap="flat" cmpd="sng" algn="ctr">
            <a:solidFill>
              <a:schemeClr val="tx1"/>
            </a:solidFill>
            <a:prstDash val="solid"/>
            <a:round/>
            <a:headEnd type="none" w="med" len="med"/>
            <a:tailEnd type="none" w="med" len="med"/>
          </a:ln>
        </p:spPr>
      </p:cxnSp>
      <p:cxnSp>
        <p:nvCxnSpPr>
          <p:cNvPr id="94" name="直線コネクタ 138"/>
          <p:cNvCxnSpPr>
            <a:cxnSpLocks noChangeShapeType="1"/>
          </p:cNvCxnSpPr>
          <p:nvPr/>
        </p:nvCxnSpPr>
        <p:spPr bwMode="auto">
          <a:xfrm flipV="1">
            <a:off x="2436458" y="5204818"/>
            <a:ext cx="1009500" cy="0"/>
          </a:xfrm>
          <a:prstGeom prst="line">
            <a:avLst/>
          </a:prstGeom>
          <a:noFill/>
          <a:ln w="25400" cap="flat" cmpd="sng" algn="ctr">
            <a:solidFill>
              <a:schemeClr val="tx1"/>
            </a:solidFill>
            <a:prstDash val="solid"/>
            <a:round/>
            <a:headEnd type="none" w="med" len="med"/>
            <a:tailEnd type="none" w="med" len="med"/>
          </a:ln>
        </p:spPr>
      </p:cxnSp>
      <p:cxnSp>
        <p:nvCxnSpPr>
          <p:cNvPr id="95" name="直線コネクタ 139"/>
          <p:cNvCxnSpPr>
            <a:cxnSpLocks noChangeShapeType="1"/>
          </p:cNvCxnSpPr>
          <p:nvPr/>
        </p:nvCxnSpPr>
        <p:spPr bwMode="auto">
          <a:xfrm flipV="1">
            <a:off x="2865367" y="5114777"/>
            <a:ext cx="1009500" cy="0"/>
          </a:xfrm>
          <a:prstGeom prst="line">
            <a:avLst/>
          </a:prstGeom>
          <a:noFill/>
          <a:ln w="25400" cap="flat" cmpd="sng" algn="ctr">
            <a:solidFill>
              <a:schemeClr val="tx1"/>
            </a:solidFill>
            <a:prstDash val="solid"/>
            <a:round/>
            <a:headEnd type="none" w="med" len="med"/>
            <a:tailEnd type="none" w="med" len="med"/>
          </a:ln>
        </p:spPr>
      </p:cxnSp>
      <p:cxnSp>
        <p:nvCxnSpPr>
          <p:cNvPr id="96" name="直線コネクタ 140"/>
          <p:cNvCxnSpPr>
            <a:cxnSpLocks noChangeShapeType="1"/>
          </p:cNvCxnSpPr>
          <p:nvPr/>
        </p:nvCxnSpPr>
        <p:spPr bwMode="auto">
          <a:xfrm flipV="1">
            <a:off x="2721351" y="5043301"/>
            <a:ext cx="1009500" cy="0"/>
          </a:xfrm>
          <a:prstGeom prst="line">
            <a:avLst/>
          </a:prstGeom>
          <a:noFill/>
          <a:ln w="25400" cap="flat" cmpd="sng" algn="ctr">
            <a:solidFill>
              <a:schemeClr val="tx1"/>
            </a:solidFill>
            <a:prstDash val="solid"/>
            <a:round/>
            <a:headEnd type="none" w="med" len="med"/>
            <a:tailEnd type="none" w="med" len="med"/>
          </a:ln>
        </p:spPr>
      </p:cxnSp>
      <p:cxnSp>
        <p:nvCxnSpPr>
          <p:cNvPr id="97" name="直線コネクタ 141"/>
          <p:cNvCxnSpPr>
            <a:cxnSpLocks noChangeShapeType="1"/>
          </p:cNvCxnSpPr>
          <p:nvPr/>
        </p:nvCxnSpPr>
        <p:spPr bwMode="auto">
          <a:xfrm flipV="1">
            <a:off x="2652482" y="4961236"/>
            <a:ext cx="1009500" cy="0"/>
          </a:xfrm>
          <a:prstGeom prst="line">
            <a:avLst/>
          </a:prstGeom>
          <a:noFill/>
          <a:ln w="25400" cap="flat" cmpd="sng" algn="ctr">
            <a:solidFill>
              <a:schemeClr val="tx1"/>
            </a:solidFill>
            <a:prstDash val="solid"/>
            <a:round/>
            <a:headEnd type="none" w="med" len="med"/>
            <a:tailEnd type="none" w="med" len="med"/>
          </a:ln>
        </p:spPr>
      </p:cxnSp>
      <p:cxnSp>
        <p:nvCxnSpPr>
          <p:cNvPr id="98" name="直線コネクタ 142"/>
          <p:cNvCxnSpPr>
            <a:cxnSpLocks noChangeShapeType="1"/>
          </p:cNvCxnSpPr>
          <p:nvPr/>
        </p:nvCxnSpPr>
        <p:spPr bwMode="auto">
          <a:xfrm flipV="1">
            <a:off x="2508466" y="4876528"/>
            <a:ext cx="1009500" cy="0"/>
          </a:xfrm>
          <a:prstGeom prst="line">
            <a:avLst/>
          </a:prstGeom>
          <a:noFill/>
          <a:ln w="25400" cap="flat" cmpd="sng" algn="ctr">
            <a:solidFill>
              <a:schemeClr val="tx1"/>
            </a:solidFill>
            <a:prstDash val="solid"/>
            <a:round/>
            <a:headEnd type="none" w="med" len="med"/>
            <a:tailEnd type="none" w="med" len="med"/>
          </a:ln>
        </p:spPr>
      </p:cxnSp>
      <p:cxnSp>
        <p:nvCxnSpPr>
          <p:cNvPr id="99" name="直線コネクタ 143"/>
          <p:cNvCxnSpPr>
            <a:cxnSpLocks noChangeShapeType="1"/>
          </p:cNvCxnSpPr>
          <p:nvPr/>
        </p:nvCxnSpPr>
        <p:spPr bwMode="auto">
          <a:xfrm flipV="1">
            <a:off x="2791971" y="4804520"/>
            <a:ext cx="1009500" cy="0"/>
          </a:xfrm>
          <a:prstGeom prst="line">
            <a:avLst/>
          </a:prstGeom>
          <a:noFill/>
          <a:ln w="25400" cap="flat" cmpd="sng" algn="ctr">
            <a:solidFill>
              <a:schemeClr val="tx1"/>
            </a:solidFill>
            <a:prstDash val="solid"/>
            <a:round/>
            <a:headEnd type="none" w="med" len="med"/>
            <a:tailEnd type="none" w="med" len="med"/>
          </a:ln>
        </p:spPr>
      </p:cxnSp>
      <p:cxnSp>
        <p:nvCxnSpPr>
          <p:cNvPr id="100" name="直線コネクタ 137"/>
          <p:cNvCxnSpPr>
            <a:cxnSpLocks noChangeShapeType="1"/>
          </p:cNvCxnSpPr>
          <p:nvPr/>
        </p:nvCxnSpPr>
        <p:spPr bwMode="auto">
          <a:xfrm flipV="1">
            <a:off x="2939126" y="5280001"/>
            <a:ext cx="1009500" cy="0"/>
          </a:xfrm>
          <a:prstGeom prst="line">
            <a:avLst/>
          </a:prstGeom>
          <a:noFill/>
          <a:ln w="25400" cap="flat" cmpd="sng" algn="ctr">
            <a:solidFill>
              <a:schemeClr val="tx1"/>
            </a:solidFill>
            <a:prstDash val="solid"/>
            <a:round/>
            <a:headEnd type="none" w="med" len="med"/>
            <a:tailEnd type="none" w="med" len="med"/>
          </a:ln>
        </p:spPr>
      </p:cxnSp>
      <p:cxnSp>
        <p:nvCxnSpPr>
          <p:cNvPr id="103" name="直線コネクタ 137"/>
          <p:cNvCxnSpPr>
            <a:cxnSpLocks noChangeShapeType="1"/>
          </p:cNvCxnSpPr>
          <p:nvPr/>
        </p:nvCxnSpPr>
        <p:spPr bwMode="auto">
          <a:xfrm flipV="1">
            <a:off x="4020634" y="5362192"/>
            <a:ext cx="1009500" cy="0"/>
          </a:xfrm>
          <a:prstGeom prst="line">
            <a:avLst/>
          </a:prstGeom>
          <a:noFill/>
          <a:ln w="25400" cap="flat" cmpd="sng" algn="ctr">
            <a:solidFill>
              <a:schemeClr val="tx1"/>
            </a:solidFill>
            <a:prstDash val="solid"/>
            <a:round/>
            <a:headEnd type="none" w="med" len="med"/>
            <a:tailEnd type="none" w="med" len="med"/>
          </a:ln>
        </p:spPr>
      </p:cxnSp>
      <p:cxnSp>
        <p:nvCxnSpPr>
          <p:cNvPr id="104" name="直線コネクタ 138"/>
          <p:cNvCxnSpPr>
            <a:cxnSpLocks noChangeShapeType="1"/>
          </p:cNvCxnSpPr>
          <p:nvPr/>
        </p:nvCxnSpPr>
        <p:spPr bwMode="auto">
          <a:xfrm flipV="1">
            <a:off x="3588586" y="5204818"/>
            <a:ext cx="1009500" cy="0"/>
          </a:xfrm>
          <a:prstGeom prst="line">
            <a:avLst/>
          </a:prstGeom>
          <a:noFill/>
          <a:ln w="25400" cap="flat" cmpd="sng" algn="ctr">
            <a:solidFill>
              <a:schemeClr val="tx1"/>
            </a:solidFill>
            <a:prstDash val="solid"/>
            <a:round/>
            <a:headEnd type="none" w="med" len="med"/>
            <a:tailEnd type="none" w="med" len="med"/>
          </a:ln>
        </p:spPr>
      </p:cxnSp>
      <p:cxnSp>
        <p:nvCxnSpPr>
          <p:cNvPr id="105" name="直線コネクタ 139"/>
          <p:cNvCxnSpPr>
            <a:cxnSpLocks noChangeShapeType="1"/>
          </p:cNvCxnSpPr>
          <p:nvPr/>
        </p:nvCxnSpPr>
        <p:spPr bwMode="auto">
          <a:xfrm flipV="1">
            <a:off x="3948626" y="5114777"/>
            <a:ext cx="1009500" cy="0"/>
          </a:xfrm>
          <a:prstGeom prst="line">
            <a:avLst/>
          </a:prstGeom>
          <a:noFill/>
          <a:ln w="25400" cap="flat" cmpd="sng" algn="ctr">
            <a:solidFill>
              <a:schemeClr val="tx1"/>
            </a:solidFill>
            <a:prstDash val="solid"/>
            <a:round/>
            <a:headEnd type="none" w="med" len="med"/>
            <a:tailEnd type="none" w="med" len="med"/>
          </a:ln>
        </p:spPr>
      </p:cxnSp>
      <p:cxnSp>
        <p:nvCxnSpPr>
          <p:cNvPr id="106" name="直線コネクタ 140"/>
          <p:cNvCxnSpPr>
            <a:cxnSpLocks noChangeShapeType="1"/>
          </p:cNvCxnSpPr>
          <p:nvPr/>
        </p:nvCxnSpPr>
        <p:spPr bwMode="auto">
          <a:xfrm flipV="1">
            <a:off x="3804610" y="5043301"/>
            <a:ext cx="1009500" cy="0"/>
          </a:xfrm>
          <a:prstGeom prst="line">
            <a:avLst/>
          </a:prstGeom>
          <a:noFill/>
          <a:ln w="25400" cap="flat" cmpd="sng" algn="ctr">
            <a:solidFill>
              <a:schemeClr val="tx1"/>
            </a:solidFill>
            <a:prstDash val="solid"/>
            <a:round/>
            <a:headEnd type="none" w="med" len="med"/>
            <a:tailEnd type="none" w="med" len="med"/>
          </a:ln>
        </p:spPr>
      </p:cxnSp>
      <p:cxnSp>
        <p:nvCxnSpPr>
          <p:cNvPr id="107" name="直線コネクタ 141"/>
          <p:cNvCxnSpPr>
            <a:cxnSpLocks noChangeShapeType="1"/>
          </p:cNvCxnSpPr>
          <p:nvPr/>
        </p:nvCxnSpPr>
        <p:spPr bwMode="auto">
          <a:xfrm flipV="1">
            <a:off x="3804610" y="4961236"/>
            <a:ext cx="1009500" cy="0"/>
          </a:xfrm>
          <a:prstGeom prst="line">
            <a:avLst/>
          </a:prstGeom>
          <a:noFill/>
          <a:ln w="25400" cap="flat" cmpd="sng" algn="ctr">
            <a:solidFill>
              <a:schemeClr val="tx1"/>
            </a:solidFill>
            <a:prstDash val="solid"/>
            <a:round/>
            <a:headEnd type="none" w="med" len="med"/>
            <a:tailEnd type="none" w="med" len="med"/>
          </a:ln>
        </p:spPr>
      </p:cxnSp>
      <p:cxnSp>
        <p:nvCxnSpPr>
          <p:cNvPr id="108" name="直線コネクタ 142"/>
          <p:cNvCxnSpPr>
            <a:cxnSpLocks noChangeShapeType="1"/>
          </p:cNvCxnSpPr>
          <p:nvPr/>
        </p:nvCxnSpPr>
        <p:spPr bwMode="auto">
          <a:xfrm flipV="1">
            <a:off x="3803222" y="4876528"/>
            <a:ext cx="1009500" cy="0"/>
          </a:xfrm>
          <a:prstGeom prst="line">
            <a:avLst/>
          </a:prstGeom>
          <a:noFill/>
          <a:ln w="25400" cap="flat" cmpd="sng" algn="ctr">
            <a:solidFill>
              <a:schemeClr val="tx1"/>
            </a:solidFill>
            <a:prstDash val="solid"/>
            <a:round/>
            <a:headEnd type="none" w="med" len="med"/>
            <a:tailEnd type="none" w="med" len="med"/>
          </a:ln>
        </p:spPr>
      </p:cxnSp>
      <p:cxnSp>
        <p:nvCxnSpPr>
          <p:cNvPr id="109" name="直線コネクタ 143"/>
          <p:cNvCxnSpPr>
            <a:cxnSpLocks noChangeShapeType="1"/>
          </p:cNvCxnSpPr>
          <p:nvPr/>
        </p:nvCxnSpPr>
        <p:spPr bwMode="auto">
          <a:xfrm flipV="1">
            <a:off x="3876618" y="4804520"/>
            <a:ext cx="1009500" cy="0"/>
          </a:xfrm>
          <a:prstGeom prst="line">
            <a:avLst/>
          </a:prstGeom>
          <a:noFill/>
          <a:ln w="25400" cap="flat" cmpd="sng" algn="ctr">
            <a:solidFill>
              <a:schemeClr val="tx1"/>
            </a:solidFill>
            <a:prstDash val="solid"/>
            <a:round/>
            <a:headEnd type="none" w="med" len="med"/>
            <a:tailEnd type="none" w="med" len="med"/>
          </a:ln>
        </p:spPr>
      </p:cxnSp>
      <p:cxnSp>
        <p:nvCxnSpPr>
          <p:cNvPr id="110" name="直線コネクタ 137"/>
          <p:cNvCxnSpPr>
            <a:cxnSpLocks noChangeShapeType="1"/>
          </p:cNvCxnSpPr>
          <p:nvPr/>
        </p:nvCxnSpPr>
        <p:spPr bwMode="auto">
          <a:xfrm flipV="1">
            <a:off x="4020634" y="5280001"/>
            <a:ext cx="1009500" cy="0"/>
          </a:xfrm>
          <a:prstGeom prst="line">
            <a:avLst/>
          </a:prstGeom>
          <a:noFill/>
          <a:ln w="25400" cap="flat" cmpd="sng" algn="ctr">
            <a:solidFill>
              <a:schemeClr val="tx1"/>
            </a:solidFill>
            <a:prstDash val="solid"/>
            <a:round/>
            <a:headEnd type="none" w="med" len="med"/>
            <a:tailEnd type="none" w="med" len="med"/>
          </a:ln>
        </p:spPr>
      </p:cxnSp>
      <p:sp>
        <p:nvSpPr>
          <p:cNvPr id="111" name="正方形/長方形 180"/>
          <p:cNvSpPr/>
          <p:nvPr/>
        </p:nvSpPr>
        <p:spPr>
          <a:xfrm>
            <a:off x="3490231" y="4704975"/>
            <a:ext cx="230249" cy="178723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3" name="正方形/長方形 112"/>
          <p:cNvSpPr/>
          <p:nvPr/>
        </p:nvSpPr>
        <p:spPr>
          <a:xfrm>
            <a:off x="730046" y="4753416"/>
            <a:ext cx="5666662" cy="698516"/>
          </a:xfrm>
          <a:prstGeom prst="rect">
            <a:avLst/>
          </a:prstGeom>
          <a:solidFill>
            <a:srgbClr val="3366FF">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4" name="テキスト ボックス 194"/>
          <p:cNvSpPr txBox="1"/>
          <p:nvPr/>
        </p:nvSpPr>
        <p:spPr>
          <a:xfrm rot="16200000">
            <a:off x="576065" y="5767243"/>
            <a:ext cx="698515" cy="246221"/>
          </a:xfrm>
          <a:prstGeom prst="rect">
            <a:avLst/>
          </a:prstGeom>
          <a:solidFill>
            <a:srgbClr val="FFFFFF"/>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000" kern="0" noProof="0" dirty="0" smtClean="0">
                <a:solidFill>
                  <a:sysClr val="windowText" lastClr="000000"/>
                </a:solidFill>
                <a:latin typeface="Helvetica"/>
                <a:ea typeface="Osaka"/>
                <a:cs typeface="Helvetica"/>
              </a:rPr>
              <a:t>P</a:t>
            </a:r>
            <a:r>
              <a:rPr kumimoji="1" lang="en-US" altLang="ja-JP" sz="1000" kern="0" dirty="0">
                <a:solidFill>
                  <a:sysClr val="windowText" lastClr="000000"/>
                </a:solidFill>
                <a:latin typeface="Helvetica"/>
                <a:ea typeface="Osaka"/>
                <a:cs typeface="Helvetica"/>
              </a:rPr>
              <a:t>4</a:t>
            </a:r>
            <a:r>
              <a:rPr kumimoji="1" lang="en-US" altLang="ja-JP" sz="1000" b="0" i="0" u="none" strike="noStrike" kern="0" cap="none" spc="0" normalizeH="0" baseline="0" noProof="0" dirty="0" smtClean="0">
                <a:ln>
                  <a:noFill/>
                </a:ln>
                <a:solidFill>
                  <a:sysClr val="windowText" lastClr="000000"/>
                </a:solidFill>
                <a:effectLst/>
                <a:uLnTx/>
                <a:uFillTx/>
                <a:latin typeface="Helvetica"/>
                <a:ea typeface="Osaka"/>
                <a:cs typeface="Helvetica"/>
              </a:rPr>
              <a:t> reads</a:t>
            </a:r>
            <a:endParaRPr kumimoji="1" lang="ja-JP" altLang="en-US" sz="1000" b="0" i="0" u="none" strike="noStrike" kern="0" cap="none" spc="0" normalizeH="0" baseline="0" noProof="0" dirty="0">
              <a:ln>
                <a:noFill/>
              </a:ln>
              <a:solidFill>
                <a:sysClr val="windowText" lastClr="000000"/>
              </a:solidFill>
              <a:effectLst/>
              <a:uLnTx/>
              <a:uFillTx/>
              <a:latin typeface="Helvetica"/>
              <a:ea typeface="Osaka"/>
              <a:cs typeface="Helvetica"/>
            </a:endParaRPr>
          </a:p>
        </p:txBody>
      </p:sp>
      <p:cxnSp>
        <p:nvCxnSpPr>
          <p:cNvPr id="115" name="直線コネクタ 137"/>
          <p:cNvCxnSpPr>
            <a:cxnSpLocks noChangeShapeType="1"/>
          </p:cNvCxnSpPr>
          <p:nvPr/>
        </p:nvCxnSpPr>
        <p:spPr bwMode="auto">
          <a:xfrm flipV="1">
            <a:off x="1758840" y="6149871"/>
            <a:ext cx="1009500" cy="0"/>
          </a:xfrm>
          <a:prstGeom prst="line">
            <a:avLst/>
          </a:prstGeom>
          <a:noFill/>
          <a:ln w="25400" cap="flat" cmpd="sng" algn="ctr">
            <a:solidFill>
              <a:schemeClr val="tx1"/>
            </a:solidFill>
            <a:prstDash val="solid"/>
            <a:round/>
            <a:headEnd type="none" w="med" len="med"/>
            <a:tailEnd type="none" w="med" len="med"/>
          </a:ln>
        </p:spPr>
      </p:cxnSp>
      <p:cxnSp>
        <p:nvCxnSpPr>
          <p:cNvPr id="116" name="直線コネクタ 138"/>
          <p:cNvCxnSpPr>
            <a:cxnSpLocks noChangeShapeType="1"/>
          </p:cNvCxnSpPr>
          <p:nvPr/>
        </p:nvCxnSpPr>
        <p:spPr bwMode="auto">
          <a:xfrm flipV="1">
            <a:off x="1234699" y="5992497"/>
            <a:ext cx="1009500" cy="0"/>
          </a:xfrm>
          <a:prstGeom prst="line">
            <a:avLst/>
          </a:prstGeom>
          <a:noFill/>
          <a:ln w="25400" cap="flat" cmpd="sng" algn="ctr">
            <a:solidFill>
              <a:schemeClr val="tx1"/>
            </a:solidFill>
            <a:prstDash val="solid"/>
            <a:round/>
            <a:headEnd type="none" w="med" len="med"/>
            <a:tailEnd type="none" w="med" len="med"/>
          </a:ln>
        </p:spPr>
      </p:cxnSp>
      <p:cxnSp>
        <p:nvCxnSpPr>
          <p:cNvPr id="117" name="直線コネクタ 139"/>
          <p:cNvCxnSpPr>
            <a:cxnSpLocks noChangeShapeType="1"/>
          </p:cNvCxnSpPr>
          <p:nvPr/>
        </p:nvCxnSpPr>
        <p:spPr bwMode="auto">
          <a:xfrm flipV="1">
            <a:off x="1692747" y="5902456"/>
            <a:ext cx="1009500" cy="0"/>
          </a:xfrm>
          <a:prstGeom prst="line">
            <a:avLst/>
          </a:prstGeom>
          <a:noFill/>
          <a:ln w="25400" cap="flat" cmpd="sng" algn="ctr">
            <a:solidFill>
              <a:schemeClr val="tx1"/>
            </a:solidFill>
            <a:prstDash val="solid"/>
            <a:round/>
            <a:headEnd type="none" w="med" len="med"/>
            <a:tailEnd type="none" w="med" len="med"/>
          </a:ln>
        </p:spPr>
      </p:cxnSp>
      <p:cxnSp>
        <p:nvCxnSpPr>
          <p:cNvPr id="118" name="直線コネクタ 140"/>
          <p:cNvCxnSpPr>
            <a:cxnSpLocks noChangeShapeType="1"/>
          </p:cNvCxnSpPr>
          <p:nvPr/>
        </p:nvCxnSpPr>
        <p:spPr bwMode="auto">
          <a:xfrm flipV="1">
            <a:off x="1548731" y="5830980"/>
            <a:ext cx="1009500" cy="0"/>
          </a:xfrm>
          <a:prstGeom prst="line">
            <a:avLst/>
          </a:prstGeom>
          <a:noFill/>
          <a:ln w="25400" cap="flat" cmpd="sng" algn="ctr">
            <a:solidFill>
              <a:schemeClr val="tx1"/>
            </a:solidFill>
            <a:prstDash val="solid"/>
            <a:round/>
            <a:headEnd type="none" w="med" len="med"/>
            <a:tailEnd type="none" w="med" len="med"/>
          </a:ln>
        </p:spPr>
      </p:cxnSp>
      <p:cxnSp>
        <p:nvCxnSpPr>
          <p:cNvPr id="119" name="直線コネクタ 141"/>
          <p:cNvCxnSpPr>
            <a:cxnSpLocks noChangeShapeType="1"/>
          </p:cNvCxnSpPr>
          <p:nvPr/>
        </p:nvCxnSpPr>
        <p:spPr bwMode="auto">
          <a:xfrm flipV="1">
            <a:off x="1426693" y="5748915"/>
            <a:ext cx="1009500" cy="0"/>
          </a:xfrm>
          <a:prstGeom prst="line">
            <a:avLst/>
          </a:prstGeom>
          <a:noFill/>
          <a:ln w="25400" cap="flat" cmpd="sng" algn="ctr">
            <a:solidFill>
              <a:schemeClr val="tx1"/>
            </a:solidFill>
            <a:prstDash val="solid"/>
            <a:round/>
            <a:headEnd type="none" w="med" len="med"/>
            <a:tailEnd type="none" w="med" len="med"/>
          </a:ln>
        </p:spPr>
      </p:cxnSp>
      <p:cxnSp>
        <p:nvCxnSpPr>
          <p:cNvPr id="120" name="直線コネクタ 142"/>
          <p:cNvCxnSpPr>
            <a:cxnSpLocks noChangeShapeType="1"/>
          </p:cNvCxnSpPr>
          <p:nvPr/>
        </p:nvCxnSpPr>
        <p:spPr bwMode="auto">
          <a:xfrm flipV="1">
            <a:off x="1404715" y="5664207"/>
            <a:ext cx="1009500" cy="0"/>
          </a:xfrm>
          <a:prstGeom prst="line">
            <a:avLst/>
          </a:prstGeom>
          <a:noFill/>
          <a:ln w="25400" cap="flat" cmpd="sng" algn="ctr">
            <a:solidFill>
              <a:schemeClr val="tx1"/>
            </a:solidFill>
            <a:prstDash val="solid"/>
            <a:round/>
            <a:headEnd type="none" w="med" len="med"/>
            <a:tailEnd type="none" w="med" len="med"/>
          </a:ln>
        </p:spPr>
      </p:cxnSp>
      <p:cxnSp>
        <p:nvCxnSpPr>
          <p:cNvPr id="121" name="直線コネクタ 143"/>
          <p:cNvCxnSpPr>
            <a:cxnSpLocks noChangeShapeType="1"/>
          </p:cNvCxnSpPr>
          <p:nvPr/>
        </p:nvCxnSpPr>
        <p:spPr bwMode="auto">
          <a:xfrm flipV="1">
            <a:off x="1218489" y="5592199"/>
            <a:ext cx="1009500" cy="0"/>
          </a:xfrm>
          <a:prstGeom prst="line">
            <a:avLst/>
          </a:prstGeom>
          <a:noFill/>
          <a:ln w="25400" cap="flat" cmpd="sng" algn="ctr">
            <a:solidFill>
              <a:schemeClr val="tx1"/>
            </a:solidFill>
            <a:prstDash val="solid"/>
            <a:round/>
            <a:headEnd type="none" w="med" len="med"/>
            <a:tailEnd type="none" w="med" len="med"/>
          </a:ln>
        </p:spPr>
      </p:cxnSp>
      <p:cxnSp>
        <p:nvCxnSpPr>
          <p:cNvPr id="122" name="直線コネクタ 137"/>
          <p:cNvCxnSpPr>
            <a:cxnSpLocks noChangeShapeType="1"/>
          </p:cNvCxnSpPr>
          <p:nvPr/>
        </p:nvCxnSpPr>
        <p:spPr bwMode="auto">
          <a:xfrm flipV="1">
            <a:off x="1660495" y="6067680"/>
            <a:ext cx="1009500" cy="0"/>
          </a:xfrm>
          <a:prstGeom prst="line">
            <a:avLst/>
          </a:prstGeom>
          <a:noFill/>
          <a:ln w="25400" cap="flat" cmpd="sng" algn="ctr">
            <a:solidFill>
              <a:schemeClr val="tx1"/>
            </a:solidFill>
            <a:prstDash val="solid"/>
            <a:round/>
            <a:headEnd type="none" w="med" len="med"/>
            <a:tailEnd type="none" w="med" len="med"/>
          </a:ln>
        </p:spPr>
      </p:cxnSp>
      <p:cxnSp>
        <p:nvCxnSpPr>
          <p:cNvPr id="123" name="直線コネクタ 137"/>
          <p:cNvCxnSpPr>
            <a:cxnSpLocks noChangeShapeType="1"/>
          </p:cNvCxnSpPr>
          <p:nvPr/>
        </p:nvCxnSpPr>
        <p:spPr bwMode="auto">
          <a:xfrm flipV="1">
            <a:off x="5219751" y="6149871"/>
            <a:ext cx="1009500" cy="0"/>
          </a:xfrm>
          <a:prstGeom prst="line">
            <a:avLst/>
          </a:prstGeom>
          <a:noFill/>
          <a:ln w="25400" cap="flat" cmpd="sng" algn="ctr">
            <a:solidFill>
              <a:schemeClr val="tx1"/>
            </a:solidFill>
            <a:prstDash val="solid"/>
            <a:round/>
            <a:headEnd type="none" w="med" len="med"/>
            <a:tailEnd type="none" w="med" len="med"/>
          </a:ln>
        </p:spPr>
      </p:cxnSp>
      <p:cxnSp>
        <p:nvCxnSpPr>
          <p:cNvPr id="124" name="直線コネクタ 138"/>
          <p:cNvCxnSpPr>
            <a:cxnSpLocks noChangeShapeType="1"/>
          </p:cNvCxnSpPr>
          <p:nvPr/>
        </p:nvCxnSpPr>
        <p:spPr bwMode="auto">
          <a:xfrm flipV="1">
            <a:off x="4786315" y="5992497"/>
            <a:ext cx="1009500" cy="0"/>
          </a:xfrm>
          <a:prstGeom prst="line">
            <a:avLst/>
          </a:prstGeom>
          <a:noFill/>
          <a:ln w="25400" cap="flat" cmpd="sng" algn="ctr">
            <a:solidFill>
              <a:schemeClr val="tx1"/>
            </a:solidFill>
            <a:prstDash val="solid"/>
            <a:round/>
            <a:headEnd type="none" w="med" len="med"/>
            <a:tailEnd type="none" w="med" len="med"/>
          </a:ln>
        </p:spPr>
      </p:cxnSp>
      <p:cxnSp>
        <p:nvCxnSpPr>
          <p:cNvPr id="125" name="直線コネクタ 139"/>
          <p:cNvCxnSpPr>
            <a:cxnSpLocks noChangeShapeType="1"/>
          </p:cNvCxnSpPr>
          <p:nvPr/>
        </p:nvCxnSpPr>
        <p:spPr bwMode="auto">
          <a:xfrm flipV="1">
            <a:off x="5075735" y="5902456"/>
            <a:ext cx="1009500" cy="0"/>
          </a:xfrm>
          <a:prstGeom prst="line">
            <a:avLst/>
          </a:prstGeom>
          <a:noFill/>
          <a:ln w="25400" cap="flat" cmpd="sng" algn="ctr">
            <a:solidFill>
              <a:schemeClr val="tx1"/>
            </a:solidFill>
            <a:prstDash val="solid"/>
            <a:round/>
            <a:headEnd type="none" w="med" len="med"/>
            <a:tailEnd type="none" w="med" len="med"/>
          </a:ln>
        </p:spPr>
      </p:cxnSp>
      <p:cxnSp>
        <p:nvCxnSpPr>
          <p:cNvPr id="126" name="直線コネクタ 140"/>
          <p:cNvCxnSpPr>
            <a:cxnSpLocks noChangeShapeType="1"/>
          </p:cNvCxnSpPr>
          <p:nvPr/>
        </p:nvCxnSpPr>
        <p:spPr bwMode="auto">
          <a:xfrm flipV="1">
            <a:off x="4931719" y="5830980"/>
            <a:ext cx="1009500" cy="0"/>
          </a:xfrm>
          <a:prstGeom prst="line">
            <a:avLst/>
          </a:prstGeom>
          <a:noFill/>
          <a:ln w="25400" cap="flat" cmpd="sng" algn="ctr">
            <a:solidFill>
              <a:schemeClr val="tx1"/>
            </a:solidFill>
            <a:prstDash val="solid"/>
            <a:round/>
            <a:headEnd type="none" w="med" len="med"/>
            <a:tailEnd type="none" w="med" len="med"/>
          </a:ln>
        </p:spPr>
      </p:cxnSp>
      <p:cxnSp>
        <p:nvCxnSpPr>
          <p:cNvPr id="127" name="直線コネクタ 141"/>
          <p:cNvCxnSpPr>
            <a:cxnSpLocks noChangeShapeType="1"/>
          </p:cNvCxnSpPr>
          <p:nvPr/>
        </p:nvCxnSpPr>
        <p:spPr bwMode="auto">
          <a:xfrm flipV="1">
            <a:off x="5002339" y="5748915"/>
            <a:ext cx="1009500" cy="0"/>
          </a:xfrm>
          <a:prstGeom prst="line">
            <a:avLst/>
          </a:prstGeom>
          <a:noFill/>
          <a:ln w="25400" cap="flat" cmpd="sng" algn="ctr">
            <a:solidFill>
              <a:schemeClr val="tx1"/>
            </a:solidFill>
            <a:prstDash val="solid"/>
            <a:round/>
            <a:headEnd type="none" w="med" len="med"/>
            <a:tailEnd type="none" w="med" len="med"/>
          </a:ln>
        </p:spPr>
      </p:cxnSp>
      <p:cxnSp>
        <p:nvCxnSpPr>
          <p:cNvPr id="128" name="直線コネクタ 142"/>
          <p:cNvCxnSpPr>
            <a:cxnSpLocks noChangeShapeType="1"/>
          </p:cNvCxnSpPr>
          <p:nvPr/>
        </p:nvCxnSpPr>
        <p:spPr bwMode="auto">
          <a:xfrm flipV="1">
            <a:off x="5075735" y="5664207"/>
            <a:ext cx="1009500" cy="0"/>
          </a:xfrm>
          <a:prstGeom prst="line">
            <a:avLst/>
          </a:prstGeom>
          <a:noFill/>
          <a:ln w="25400" cap="flat" cmpd="sng" algn="ctr">
            <a:solidFill>
              <a:schemeClr val="tx1"/>
            </a:solidFill>
            <a:prstDash val="solid"/>
            <a:round/>
            <a:headEnd type="none" w="med" len="med"/>
            <a:tailEnd type="none" w="med" len="med"/>
          </a:ln>
        </p:spPr>
      </p:cxnSp>
      <p:cxnSp>
        <p:nvCxnSpPr>
          <p:cNvPr id="129" name="直線コネクタ 143"/>
          <p:cNvCxnSpPr>
            <a:cxnSpLocks noChangeShapeType="1"/>
          </p:cNvCxnSpPr>
          <p:nvPr/>
        </p:nvCxnSpPr>
        <p:spPr bwMode="auto">
          <a:xfrm flipV="1">
            <a:off x="5002339" y="5592199"/>
            <a:ext cx="1009500" cy="0"/>
          </a:xfrm>
          <a:prstGeom prst="line">
            <a:avLst/>
          </a:prstGeom>
          <a:noFill/>
          <a:ln w="25400" cap="flat" cmpd="sng" algn="ctr">
            <a:solidFill>
              <a:schemeClr val="tx1"/>
            </a:solidFill>
            <a:prstDash val="solid"/>
            <a:round/>
            <a:headEnd type="none" w="med" len="med"/>
            <a:tailEnd type="none" w="med" len="med"/>
          </a:ln>
        </p:spPr>
      </p:cxnSp>
      <p:cxnSp>
        <p:nvCxnSpPr>
          <p:cNvPr id="130" name="直線コネクタ 137"/>
          <p:cNvCxnSpPr>
            <a:cxnSpLocks noChangeShapeType="1"/>
          </p:cNvCxnSpPr>
          <p:nvPr/>
        </p:nvCxnSpPr>
        <p:spPr bwMode="auto">
          <a:xfrm flipV="1">
            <a:off x="5147743" y="6067680"/>
            <a:ext cx="1009500" cy="0"/>
          </a:xfrm>
          <a:prstGeom prst="line">
            <a:avLst/>
          </a:prstGeom>
          <a:noFill/>
          <a:ln w="25400" cap="flat" cmpd="sng" algn="ctr">
            <a:solidFill>
              <a:schemeClr val="tx1"/>
            </a:solidFill>
            <a:prstDash val="solid"/>
            <a:round/>
            <a:headEnd type="none" w="med" len="med"/>
            <a:tailEnd type="none" w="med" len="med"/>
          </a:ln>
        </p:spPr>
      </p:cxnSp>
      <p:cxnSp>
        <p:nvCxnSpPr>
          <p:cNvPr id="131" name="直線コネクタ 137"/>
          <p:cNvCxnSpPr>
            <a:cxnSpLocks noChangeShapeType="1"/>
          </p:cNvCxnSpPr>
          <p:nvPr/>
        </p:nvCxnSpPr>
        <p:spPr bwMode="auto">
          <a:xfrm flipV="1">
            <a:off x="2915495" y="6149871"/>
            <a:ext cx="1009500" cy="0"/>
          </a:xfrm>
          <a:prstGeom prst="line">
            <a:avLst/>
          </a:prstGeom>
          <a:noFill/>
          <a:ln w="25400" cap="flat" cmpd="sng" algn="ctr">
            <a:solidFill>
              <a:schemeClr val="tx1"/>
            </a:solidFill>
            <a:prstDash val="solid"/>
            <a:round/>
            <a:headEnd type="none" w="med" len="med"/>
            <a:tailEnd type="none" w="med" len="med"/>
          </a:ln>
        </p:spPr>
      </p:cxnSp>
      <p:cxnSp>
        <p:nvCxnSpPr>
          <p:cNvPr id="132" name="直線コネクタ 138"/>
          <p:cNvCxnSpPr>
            <a:cxnSpLocks noChangeShapeType="1"/>
          </p:cNvCxnSpPr>
          <p:nvPr/>
        </p:nvCxnSpPr>
        <p:spPr bwMode="auto">
          <a:xfrm flipV="1">
            <a:off x="2412827" y="5992497"/>
            <a:ext cx="1009500" cy="0"/>
          </a:xfrm>
          <a:prstGeom prst="line">
            <a:avLst/>
          </a:prstGeom>
          <a:noFill/>
          <a:ln w="25400" cap="flat" cmpd="sng" algn="ctr">
            <a:solidFill>
              <a:schemeClr val="tx1"/>
            </a:solidFill>
            <a:prstDash val="solid"/>
            <a:round/>
            <a:headEnd type="none" w="med" len="med"/>
            <a:tailEnd type="none" w="med" len="med"/>
          </a:ln>
        </p:spPr>
      </p:cxnSp>
      <p:cxnSp>
        <p:nvCxnSpPr>
          <p:cNvPr id="133" name="直線コネクタ 139"/>
          <p:cNvCxnSpPr>
            <a:cxnSpLocks noChangeShapeType="1"/>
          </p:cNvCxnSpPr>
          <p:nvPr/>
        </p:nvCxnSpPr>
        <p:spPr bwMode="auto">
          <a:xfrm flipV="1">
            <a:off x="2841736" y="5902456"/>
            <a:ext cx="1009500" cy="0"/>
          </a:xfrm>
          <a:prstGeom prst="line">
            <a:avLst/>
          </a:prstGeom>
          <a:noFill/>
          <a:ln w="25400" cap="flat" cmpd="sng" algn="ctr">
            <a:solidFill>
              <a:schemeClr val="tx1"/>
            </a:solidFill>
            <a:prstDash val="solid"/>
            <a:round/>
            <a:headEnd type="none" w="med" len="med"/>
            <a:tailEnd type="none" w="med" len="med"/>
          </a:ln>
        </p:spPr>
      </p:cxnSp>
      <p:cxnSp>
        <p:nvCxnSpPr>
          <p:cNvPr id="134" name="直線コネクタ 140"/>
          <p:cNvCxnSpPr>
            <a:cxnSpLocks noChangeShapeType="1"/>
          </p:cNvCxnSpPr>
          <p:nvPr/>
        </p:nvCxnSpPr>
        <p:spPr bwMode="auto">
          <a:xfrm flipV="1">
            <a:off x="2697720" y="5830980"/>
            <a:ext cx="1009500" cy="0"/>
          </a:xfrm>
          <a:prstGeom prst="line">
            <a:avLst/>
          </a:prstGeom>
          <a:noFill/>
          <a:ln w="25400" cap="flat" cmpd="sng" algn="ctr">
            <a:solidFill>
              <a:schemeClr val="tx1"/>
            </a:solidFill>
            <a:prstDash val="solid"/>
            <a:round/>
            <a:headEnd type="none" w="med" len="med"/>
            <a:tailEnd type="none" w="med" len="med"/>
          </a:ln>
        </p:spPr>
      </p:cxnSp>
      <p:cxnSp>
        <p:nvCxnSpPr>
          <p:cNvPr id="135" name="直線コネクタ 141"/>
          <p:cNvCxnSpPr>
            <a:cxnSpLocks noChangeShapeType="1"/>
          </p:cNvCxnSpPr>
          <p:nvPr/>
        </p:nvCxnSpPr>
        <p:spPr bwMode="auto">
          <a:xfrm flipV="1">
            <a:off x="2628851" y="5748915"/>
            <a:ext cx="1009500" cy="0"/>
          </a:xfrm>
          <a:prstGeom prst="line">
            <a:avLst/>
          </a:prstGeom>
          <a:noFill/>
          <a:ln w="25400" cap="flat" cmpd="sng" algn="ctr">
            <a:solidFill>
              <a:schemeClr val="tx1"/>
            </a:solidFill>
            <a:prstDash val="solid"/>
            <a:round/>
            <a:headEnd type="none" w="med" len="med"/>
            <a:tailEnd type="none" w="med" len="med"/>
          </a:ln>
        </p:spPr>
      </p:cxnSp>
      <p:cxnSp>
        <p:nvCxnSpPr>
          <p:cNvPr id="136" name="直線コネクタ 142"/>
          <p:cNvCxnSpPr>
            <a:cxnSpLocks noChangeShapeType="1"/>
          </p:cNvCxnSpPr>
          <p:nvPr/>
        </p:nvCxnSpPr>
        <p:spPr bwMode="auto">
          <a:xfrm flipV="1">
            <a:off x="2484835" y="5664207"/>
            <a:ext cx="1009500" cy="0"/>
          </a:xfrm>
          <a:prstGeom prst="line">
            <a:avLst/>
          </a:prstGeom>
          <a:noFill/>
          <a:ln w="25400" cap="flat" cmpd="sng" algn="ctr">
            <a:solidFill>
              <a:schemeClr val="tx1"/>
            </a:solidFill>
            <a:prstDash val="solid"/>
            <a:round/>
            <a:headEnd type="none" w="med" len="med"/>
            <a:tailEnd type="none" w="med" len="med"/>
          </a:ln>
        </p:spPr>
      </p:cxnSp>
      <p:cxnSp>
        <p:nvCxnSpPr>
          <p:cNvPr id="137" name="直線コネクタ 143"/>
          <p:cNvCxnSpPr>
            <a:cxnSpLocks noChangeShapeType="1"/>
          </p:cNvCxnSpPr>
          <p:nvPr/>
        </p:nvCxnSpPr>
        <p:spPr bwMode="auto">
          <a:xfrm flipV="1">
            <a:off x="2768340" y="5592199"/>
            <a:ext cx="1009500" cy="0"/>
          </a:xfrm>
          <a:prstGeom prst="line">
            <a:avLst/>
          </a:prstGeom>
          <a:noFill/>
          <a:ln w="25400" cap="flat" cmpd="sng" algn="ctr">
            <a:solidFill>
              <a:schemeClr val="tx1"/>
            </a:solidFill>
            <a:prstDash val="solid"/>
            <a:round/>
            <a:headEnd type="none" w="med" len="med"/>
            <a:tailEnd type="none" w="med" len="med"/>
          </a:ln>
        </p:spPr>
      </p:cxnSp>
      <p:cxnSp>
        <p:nvCxnSpPr>
          <p:cNvPr id="138" name="直線コネクタ 137"/>
          <p:cNvCxnSpPr>
            <a:cxnSpLocks noChangeShapeType="1"/>
          </p:cNvCxnSpPr>
          <p:nvPr/>
        </p:nvCxnSpPr>
        <p:spPr bwMode="auto">
          <a:xfrm flipV="1">
            <a:off x="2915495" y="6067680"/>
            <a:ext cx="1009500" cy="0"/>
          </a:xfrm>
          <a:prstGeom prst="line">
            <a:avLst/>
          </a:prstGeom>
          <a:noFill/>
          <a:ln w="25400" cap="flat" cmpd="sng" algn="ctr">
            <a:solidFill>
              <a:schemeClr val="tx1"/>
            </a:solidFill>
            <a:prstDash val="solid"/>
            <a:round/>
            <a:headEnd type="none" w="med" len="med"/>
            <a:tailEnd type="none" w="med" len="med"/>
          </a:ln>
        </p:spPr>
      </p:cxnSp>
      <p:cxnSp>
        <p:nvCxnSpPr>
          <p:cNvPr id="139" name="直線コネクタ 137"/>
          <p:cNvCxnSpPr>
            <a:cxnSpLocks noChangeShapeType="1"/>
          </p:cNvCxnSpPr>
          <p:nvPr/>
        </p:nvCxnSpPr>
        <p:spPr bwMode="auto">
          <a:xfrm flipV="1">
            <a:off x="3997003" y="6149871"/>
            <a:ext cx="1009500" cy="0"/>
          </a:xfrm>
          <a:prstGeom prst="line">
            <a:avLst/>
          </a:prstGeom>
          <a:noFill/>
          <a:ln w="25400" cap="flat" cmpd="sng" algn="ctr">
            <a:solidFill>
              <a:schemeClr val="tx1"/>
            </a:solidFill>
            <a:prstDash val="solid"/>
            <a:round/>
            <a:headEnd type="none" w="med" len="med"/>
            <a:tailEnd type="none" w="med" len="med"/>
          </a:ln>
        </p:spPr>
      </p:cxnSp>
      <p:cxnSp>
        <p:nvCxnSpPr>
          <p:cNvPr id="140" name="直線コネクタ 138"/>
          <p:cNvCxnSpPr>
            <a:cxnSpLocks noChangeShapeType="1"/>
          </p:cNvCxnSpPr>
          <p:nvPr/>
        </p:nvCxnSpPr>
        <p:spPr bwMode="auto">
          <a:xfrm flipV="1">
            <a:off x="3564955" y="5992497"/>
            <a:ext cx="1009500" cy="0"/>
          </a:xfrm>
          <a:prstGeom prst="line">
            <a:avLst/>
          </a:prstGeom>
          <a:noFill/>
          <a:ln w="25400" cap="flat" cmpd="sng" algn="ctr">
            <a:solidFill>
              <a:schemeClr val="tx1"/>
            </a:solidFill>
            <a:prstDash val="solid"/>
            <a:round/>
            <a:headEnd type="none" w="med" len="med"/>
            <a:tailEnd type="none" w="med" len="med"/>
          </a:ln>
        </p:spPr>
      </p:cxnSp>
      <p:cxnSp>
        <p:nvCxnSpPr>
          <p:cNvPr id="141" name="直線コネクタ 139"/>
          <p:cNvCxnSpPr>
            <a:cxnSpLocks noChangeShapeType="1"/>
          </p:cNvCxnSpPr>
          <p:nvPr/>
        </p:nvCxnSpPr>
        <p:spPr bwMode="auto">
          <a:xfrm flipV="1">
            <a:off x="3924995" y="5902456"/>
            <a:ext cx="1009500" cy="0"/>
          </a:xfrm>
          <a:prstGeom prst="line">
            <a:avLst/>
          </a:prstGeom>
          <a:noFill/>
          <a:ln w="25400" cap="flat" cmpd="sng" algn="ctr">
            <a:solidFill>
              <a:schemeClr val="tx1"/>
            </a:solidFill>
            <a:prstDash val="solid"/>
            <a:round/>
            <a:headEnd type="none" w="med" len="med"/>
            <a:tailEnd type="none" w="med" len="med"/>
          </a:ln>
        </p:spPr>
      </p:cxnSp>
      <p:cxnSp>
        <p:nvCxnSpPr>
          <p:cNvPr id="142" name="直線コネクタ 140"/>
          <p:cNvCxnSpPr>
            <a:cxnSpLocks noChangeShapeType="1"/>
          </p:cNvCxnSpPr>
          <p:nvPr/>
        </p:nvCxnSpPr>
        <p:spPr bwMode="auto">
          <a:xfrm flipV="1">
            <a:off x="3780979" y="5830980"/>
            <a:ext cx="1009500" cy="0"/>
          </a:xfrm>
          <a:prstGeom prst="line">
            <a:avLst/>
          </a:prstGeom>
          <a:noFill/>
          <a:ln w="25400" cap="flat" cmpd="sng" algn="ctr">
            <a:solidFill>
              <a:schemeClr val="tx1"/>
            </a:solidFill>
            <a:prstDash val="solid"/>
            <a:round/>
            <a:headEnd type="none" w="med" len="med"/>
            <a:tailEnd type="none" w="med" len="med"/>
          </a:ln>
        </p:spPr>
      </p:cxnSp>
      <p:cxnSp>
        <p:nvCxnSpPr>
          <p:cNvPr id="143" name="直線コネクタ 141"/>
          <p:cNvCxnSpPr>
            <a:cxnSpLocks noChangeShapeType="1"/>
          </p:cNvCxnSpPr>
          <p:nvPr/>
        </p:nvCxnSpPr>
        <p:spPr bwMode="auto">
          <a:xfrm flipV="1">
            <a:off x="3780979" y="5748915"/>
            <a:ext cx="1009500" cy="0"/>
          </a:xfrm>
          <a:prstGeom prst="line">
            <a:avLst/>
          </a:prstGeom>
          <a:noFill/>
          <a:ln w="25400" cap="flat" cmpd="sng" algn="ctr">
            <a:solidFill>
              <a:schemeClr val="tx1"/>
            </a:solidFill>
            <a:prstDash val="solid"/>
            <a:round/>
            <a:headEnd type="none" w="med" len="med"/>
            <a:tailEnd type="none" w="med" len="med"/>
          </a:ln>
        </p:spPr>
      </p:cxnSp>
      <p:cxnSp>
        <p:nvCxnSpPr>
          <p:cNvPr id="144" name="直線コネクタ 142"/>
          <p:cNvCxnSpPr>
            <a:cxnSpLocks noChangeShapeType="1"/>
          </p:cNvCxnSpPr>
          <p:nvPr/>
        </p:nvCxnSpPr>
        <p:spPr bwMode="auto">
          <a:xfrm flipV="1">
            <a:off x="3779591" y="5664207"/>
            <a:ext cx="1009500" cy="0"/>
          </a:xfrm>
          <a:prstGeom prst="line">
            <a:avLst/>
          </a:prstGeom>
          <a:noFill/>
          <a:ln w="25400" cap="flat" cmpd="sng" algn="ctr">
            <a:solidFill>
              <a:schemeClr val="tx1"/>
            </a:solidFill>
            <a:prstDash val="solid"/>
            <a:round/>
            <a:headEnd type="none" w="med" len="med"/>
            <a:tailEnd type="none" w="med" len="med"/>
          </a:ln>
        </p:spPr>
      </p:cxnSp>
      <p:cxnSp>
        <p:nvCxnSpPr>
          <p:cNvPr id="145" name="直線コネクタ 143"/>
          <p:cNvCxnSpPr>
            <a:cxnSpLocks noChangeShapeType="1"/>
          </p:cNvCxnSpPr>
          <p:nvPr/>
        </p:nvCxnSpPr>
        <p:spPr bwMode="auto">
          <a:xfrm flipV="1">
            <a:off x="3852987" y="5592199"/>
            <a:ext cx="1009500" cy="0"/>
          </a:xfrm>
          <a:prstGeom prst="line">
            <a:avLst/>
          </a:prstGeom>
          <a:noFill/>
          <a:ln w="25400" cap="flat" cmpd="sng" algn="ctr">
            <a:solidFill>
              <a:schemeClr val="tx1"/>
            </a:solidFill>
            <a:prstDash val="solid"/>
            <a:round/>
            <a:headEnd type="none" w="med" len="med"/>
            <a:tailEnd type="none" w="med" len="med"/>
          </a:ln>
        </p:spPr>
      </p:cxnSp>
      <p:cxnSp>
        <p:nvCxnSpPr>
          <p:cNvPr id="146" name="直線コネクタ 137"/>
          <p:cNvCxnSpPr>
            <a:cxnSpLocks noChangeShapeType="1"/>
          </p:cNvCxnSpPr>
          <p:nvPr/>
        </p:nvCxnSpPr>
        <p:spPr bwMode="auto">
          <a:xfrm flipV="1">
            <a:off x="3997003" y="6067680"/>
            <a:ext cx="1009500" cy="0"/>
          </a:xfrm>
          <a:prstGeom prst="line">
            <a:avLst/>
          </a:prstGeom>
          <a:noFill/>
          <a:ln w="25400" cap="flat" cmpd="sng" algn="ctr">
            <a:solidFill>
              <a:schemeClr val="tx1"/>
            </a:solidFill>
            <a:prstDash val="solid"/>
            <a:round/>
            <a:headEnd type="none" w="med" len="med"/>
            <a:tailEnd type="none" w="med" len="med"/>
          </a:ln>
        </p:spPr>
      </p:cxnSp>
      <p:sp>
        <p:nvSpPr>
          <p:cNvPr id="148" name="正方形/長方形 147"/>
          <p:cNvSpPr/>
          <p:nvPr/>
        </p:nvSpPr>
        <p:spPr>
          <a:xfrm>
            <a:off x="749372" y="5533629"/>
            <a:ext cx="5666662" cy="698516"/>
          </a:xfrm>
          <a:prstGeom prst="rect">
            <a:avLst/>
          </a:prstGeom>
          <a:solidFill>
            <a:srgbClr val="FF0000">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53" name="テキスト ボックス 181"/>
          <p:cNvSpPr txBox="1"/>
          <p:nvPr/>
        </p:nvSpPr>
        <p:spPr>
          <a:xfrm>
            <a:off x="704013" y="6729726"/>
            <a:ext cx="5707341" cy="153888"/>
          </a:xfrm>
          <a:prstGeom prst="rect">
            <a:avLst/>
          </a:prstGeom>
          <a:noFill/>
        </p:spPr>
        <p:txBody>
          <a:bodyPr wrap="square" lIns="0" tIns="0" rIns="0" bIns="0" rtlCol="0" anchor="ctr">
            <a:spAutoFit/>
          </a:bodyPr>
          <a:lstStyle/>
          <a:p>
            <a:pPr marL="0" marR="0" lvl="0" indent="0" defTabSz="914400" eaLnBrk="1" fontAlgn="auto" latinLnBrk="0" hangingPunct="1">
              <a:lnSpc>
                <a:spcPct val="100000"/>
              </a:lnSpc>
              <a:spcBef>
                <a:spcPts val="0"/>
              </a:spcBef>
              <a:spcAft>
                <a:spcPts val="0"/>
              </a:spcAft>
              <a:buClrTx/>
              <a:buSzTx/>
              <a:buFontTx/>
              <a:buNone/>
              <a:tabLst>
                <a:tab pos="1463675" algn="ctr"/>
                <a:tab pos="2487613" algn="ctr"/>
                <a:tab pos="2870200" algn="ctr"/>
                <a:tab pos="4948238" algn="ctr"/>
              </a:tabLst>
              <a:defRPr/>
            </a:pPr>
            <a:r>
              <a:rPr kumimoji="1" lang="en-US" altLang="ja-JP" sz="1000" b="0" i="0" u="none" strike="noStrike" kern="0" cap="none" spc="0" normalizeH="0" baseline="0" noProof="0" dirty="0" smtClean="0">
                <a:ln>
                  <a:noFill/>
                </a:ln>
                <a:solidFill>
                  <a:sysClr val="windowText" lastClr="000000"/>
                </a:solidFill>
                <a:effectLst/>
                <a:uLnTx/>
                <a:uFillTx/>
                <a:latin typeface="Helvetica"/>
                <a:ea typeface="Osaka"/>
                <a:cs typeface="Helvetica"/>
              </a:rPr>
              <a:t>SNP-index in </a:t>
            </a:r>
            <a:r>
              <a:rPr kumimoji="1" lang="en-US" altLang="ja-JP" sz="1000" b="1" i="0" u="none" strike="noStrike" kern="0" cap="none" spc="0" normalizeH="0" baseline="0" noProof="0" dirty="0" smtClean="0">
                <a:ln>
                  <a:noFill/>
                </a:ln>
                <a:solidFill>
                  <a:srgbClr val="FF0000"/>
                </a:solidFill>
                <a:effectLst/>
                <a:uLnTx/>
                <a:uFillTx/>
                <a:latin typeface="Helvetica"/>
                <a:ea typeface="Osaka"/>
                <a:cs typeface="Helvetica"/>
              </a:rPr>
              <a:t>P4</a:t>
            </a:r>
            <a:r>
              <a:rPr kumimoji="1" lang="en-US" altLang="ja-JP" sz="1000" b="0" i="0" u="none" strike="noStrike" kern="0" cap="none" spc="0" normalizeH="0" baseline="0" noProof="0" dirty="0" smtClean="0">
                <a:ln>
                  <a:noFill/>
                </a:ln>
                <a:solidFill>
                  <a:sysClr val="windowText" lastClr="000000"/>
                </a:solidFill>
                <a:effectLst/>
                <a:uLnTx/>
                <a:uFillTx/>
                <a:latin typeface="Helvetica"/>
                <a:ea typeface="Osaka"/>
                <a:cs typeface="Helvetica"/>
              </a:rPr>
              <a:t> alignment</a:t>
            </a:r>
            <a:r>
              <a:rPr lang="en-US" altLang="en-US" sz="1000" kern="0" dirty="0" smtClean="0">
                <a:solidFill>
                  <a:sysClr val="windowText" lastClr="000000"/>
                </a:solidFill>
                <a:latin typeface="Helvetica"/>
                <a:ea typeface="Osaka"/>
                <a:cs typeface="Helvetica"/>
              </a:rPr>
              <a:t>	0.5	                             0.5	0.5	</a:t>
            </a:r>
            <a:endParaRPr kumimoji="1" lang="ja-JP" altLang="en-US" sz="1000" b="0" i="0" u="none" strike="noStrike" kern="0" cap="none" spc="0" normalizeH="0" baseline="0" noProof="0" dirty="0">
              <a:ln>
                <a:noFill/>
              </a:ln>
              <a:solidFill>
                <a:sysClr val="windowText" lastClr="000000"/>
              </a:solidFill>
              <a:effectLst/>
              <a:uLnTx/>
              <a:uFillTx/>
              <a:latin typeface="Helvetica"/>
              <a:ea typeface="Osaka"/>
              <a:cs typeface="Helvetica"/>
            </a:endParaRPr>
          </a:p>
        </p:txBody>
      </p:sp>
      <p:cxnSp>
        <p:nvCxnSpPr>
          <p:cNvPr id="154" name="カギ線コネクタ 182"/>
          <p:cNvCxnSpPr/>
          <p:nvPr/>
        </p:nvCxnSpPr>
        <p:spPr>
          <a:xfrm flipH="1">
            <a:off x="3185419" y="6240574"/>
            <a:ext cx="1" cy="269767"/>
          </a:xfrm>
          <a:prstGeom prst="straightConnector1">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156" name="カギ線コネクタ 182"/>
          <p:cNvCxnSpPr/>
          <p:nvPr/>
        </p:nvCxnSpPr>
        <p:spPr>
          <a:xfrm flipH="1">
            <a:off x="4394250" y="6222442"/>
            <a:ext cx="1" cy="269767"/>
          </a:xfrm>
          <a:prstGeom prst="straightConnector1">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158" name="カギ線コネクタ 182"/>
          <p:cNvCxnSpPr/>
          <p:nvPr/>
        </p:nvCxnSpPr>
        <p:spPr>
          <a:xfrm flipH="1">
            <a:off x="3207068" y="6902526"/>
            <a:ext cx="1" cy="269767"/>
          </a:xfrm>
          <a:prstGeom prst="straightConnector1">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159" name="カギ線コネクタ 182"/>
          <p:cNvCxnSpPr/>
          <p:nvPr/>
        </p:nvCxnSpPr>
        <p:spPr>
          <a:xfrm flipH="1">
            <a:off x="4411712" y="6902526"/>
            <a:ext cx="1" cy="269767"/>
          </a:xfrm>
          <a:prstGeom prst="straightConnector1">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sp>
        <p:nvSpPr>
          <p:cNvPr id="160" name="角丸四角形 219"/>
          <p:cNvSpPr/>
          <p:nvPr/>
        </p:nvSpPr>
        <p:spPr>
          <a:xfrm>
            <a:off x="736850" y="7236296"/>
            <a:ext cx="5703475" cy="367857"/>
          </a:xfrm>
          <a:prstGeom prst="roundRect">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tabLst>
                <a:tab pos="174625" algn="l"/>
              </a:tabLst>
            </a:pPr>
            <a:r>
              <a:rPr lang="en-US" altLang="ja-JP" sz="1200" b="1" dirty="0" smtClean="0">
                <a:solidFill>
                  <a:srgbClr val="FF0000"/>
                </a:solidFill>
                <a:latin typeface="Helvetica"/>
                <a:cs typeface="Helvetica"/>
              </a:rPr>
              <a:t>P4</a:t>
            </a:r>
            <a:r>
              <a:rPr lang="en-US" altLang="ja-JP" sz="1200" b="1" dirty="0" smtClean="0">
                <a:solidFill>
                  <a:srgbClr val="000000"/>
                </a:solidFill>
                <a:latin typeface="Helvetica"/>
                <a:cs typeface="Helvetica"/>
              </a:rPr>
              <a:t>-specific </a:t>
            </a:r>
            <a:r>
              <a:rPr lang="en-US" altLang="ja-JP" sz="1200" b="1" dirty="0">
                <a:solidFill>
                  <a:srgbClr val="000000"/>
                </a:solidFill>
                <a:latin typeface="Helvetica"/>
                <a:cs typeface="Helvetica"/>
              </a:rPr>
              <a:t>heterozygous</a:t>
            </a:r>
            <a:r>
              <a:rPr lang="ja-JP" altLang="en-US" sz="1200" b="1" dirty="0">
                <a:solidFill>
                  <a:srgbClr val="000000"/>
                </a:solidFill>
                <a:latin typeface="Helvetica"/>
                <a:cs typeface="Helvetica"/>
              </a:rPr>
              <a:t> </a:t>
            </a:r>
            <a:r>
              <a:rPr lang="en-US" altLang="ja-JP" sz="1200" b="1" dirty="0" smtClean="0">
                <a:solidFill>
                  <a:srgbClr val="000000"/>
                </a:solidFill>
                <a:latin typeface="Helvetica"/>
                <a:cs typeface="Helvetica"/>
              </a:rPr>
              <a:t>SNPs</a:t>
            </a:r>
            <a:endParaRPr lang="ja-JP" altLang="en-US" sz="1200" b="1" dirty="0">
              <a:solidFill>
                <a:srgbClr val="000000"/>
              </a:solidFill>
              <a:latin typeface="Helvetica"/>
              <a:cs typeface="Helvetica"/>
            </a:endParaRPr>
          </a:p>
        </p:txBody>
      </p:sp>
      <p:sp>
        <p:nvSpPr>
          <p:cNvPr id="147" name="正方形/長方形 77"/>
          <p:cNvSpPr/>
          <p:nvPr/>
        </p:nvSpPr>
        <p:spPr>
          <a:xfrm>
            <a:off x="1048431" y="277942"/>
            <a:ext cx="5502588" cy="261610"/>
          </a:xfrm>
          <a:prstGeom prst="rect">
            <a:avLst/>
          </a:prstGeom>
          <a:ln>
            <a:solidFill>
              <a:schemeClr val="tx1"/>
            </a:solidFill>
          </a:ln>
        </p:spPr>
        <p:txBody>
          <a:bodyPr wrap="square">
            <a:spAutoFit/>
          </a:bodyPr>
          <a:lstStyle/>
          <a:p>
            <a:pPr algn="ctr"/>
            <a:r>
              <a:rPr lang="en-US" altLang="ja-JP" sz="1100" b="1" dirty="0" smtClean="0">
                <a:solidFill>
                  <a:srgbClr val="000000"/>
                </a:solidFill>
                <a:latin typeface="Helvetica"/>
                <a:cs typeface="Helvetica"/>
              </a:rPr>
              <a:t>Identifying </a:t>
            </a:r>
            <a:r>
              <a:rPr lang="en-US" altLang="ja-JP" sz="1100" b="1" dirty="0" smtClean="0">
                <a:solidFill>
                  <a:srgbClr val="3366FF"/>
                </a:solidFill>
                <a:latin typeface="Helvetica"/>
                <a:cs typeface="Helvetica"/>
              </a:rPr>
              <a:t>P3</a:t>
            </a:r>
            <a:r>
              <a:rPr lang="en-US" altLang="ja-JP" sz="1100" b="1" dirty="0" smtClean="0">
                <a:solidFill>
                  <a:srgbClr val="000000"/>
                </a:solidFill>
                <a:latin typeface="Helvetica"/>
                <a:cs typeface="Helvetica"/>
              </a:rPr>
              <a:t> and </a:t>
            </a:r>
            <a:r>
              <a:rPr lang="en-US" altLang="ja-JP" sz="1100" b="1" dirty="0" smtClean="0">
                <a:solidFill>
                  <a:srgbClr val="FF0000"/>
                </a:solidFill>
                <a:latin typeface="Helvetica"/>
                <a:cs typeface="Helvetica"/>
              </a:rPr>
              <a:t>P4</a:t>
            </a:r>
            <a:r>
              <a:rPr lang="en-US" altLang="ja-JP" sz="1100" b="1" dirty="0" smtClean="0">
                <a:solidFill>
                  <a:srgbClr val="000000"/>
                </a:solidFill>
                <a:latin typeface="Helvetica"/>
                <a:cs typeface="Helvetica"/>
              </a:rPr>
              <a:t>-specific heterozygous positions </a:t>
            </a:r>
          </a:p>
        </p:txBody>
      </p:sp>
      <p:sp>
        <p:nvSpPr>
          <p:cNvPr id="150" name="テキスト ボックス 130"/>
          <p:cNvSpPr txBox="1">
            <a:spLocks noChangeArrowheads="1"/>
          </p:cNvSpPr>
          <p:nvPr/>
        </p:nvSpPr>
        <p:spPr bwMode="auto">
          <a:xfrm>
            <a:off x="3101477" y="5513089"/>
            <a:ext cx="97905" cy="731506"/>
          </a:xfrm>
          <a:prstGeom prst="rect">
            <a:avLst/>
          </a:prstGeom>
          <a:solidFill>
            <a:srgbClr val="FFFFFF"/>
          </a:solidFill>
          <a:ln w="9525">
            <a:noFill/>
            <a:miter lim="800000"/>
            <a:headEnd/>
            <a:tailEnd/>
          </a:ln>
        </p:spPr>
        <p:txBody>
          <a:bodyPr vert="wordArtVertRtl" wrap="square" lIns="0" tIns="0" rIns="0" bIns="0" anchor="ctr" anchorCtr="1">
            <a:prstTxWarp prst="textNoShape">
              <a:avLst/>
            </a:prstTxWarp>
            <a:noAutofit/>
          </a:bodyPr>
          <a:lstStyle/>
          <a:p>
            <a:pPr algn="ctr">
              <a:lnSpc>
                <a:spcPts val="800"/>
              </a:lnSpc>
            </a:pPr>
            <a:r>
              <a:rPr lang="en-US" altLang="ja-JP" sz="500" kern="0" spc="-40" dirty="0" smtClean="0">
                <a:latin typeface="Helvetica"/>
                <a:cs typeface="Helvetica"/>
              </a:rPr>
              <a:t>AA</a:t>
            </a:r>
            <a:r>
              <a:rPr lang="en-US" altLang="ja-JP" sz="500" kern="0" spc="-40" dirty="0" smtClean="0">
                <a:solidFill>
                  <a:srgbClr val="FF0000"/>
                </a:solidFill>
                <a:latin typeface="Helvetica"/>
                <a:cs typeface="Helvetica"/>
              </a:rPr>
              <a:t>GGG</a:t>
            </a:r>
            <a:r>
              <a:rPr lang="en-US" altLang="ja-JP" sz="500" kern="0" spc="-40" dirty="0" smtClean="0">
                <a:solidFill>
                  <a:srgbClr val="000000"/>
                </a:solidFill>
                <a:latin typeface="Helvetica"/>
                <a:cs typeface="Helvetica"/>
              </a:rPr>
              <a:t>AA</a:t>
            </a:r>
            <a:r>
              <a:rPr lang="en-US" altLang="ja-JP" sz="500" kern="0" spc="-40" dirty="0" smtClean="0">
                <a:solidFill>
                  <a:srgbClr val="FF0000"/>
                </a:solidFill>
                <a:latin typeface="Helvetica"/>
                <a:cs typeface="Helvetica"/>
              </a:rPr>
              <a:t>G</a:t>
            </a:r>
            <a:endParaRPr lang="en-US" altLang="ja-JP" sz="500" kern="0" spc="-40" dirty="0" smtClean="0">
              <a:solidFill>
                <a:srgbClr val="E46C0A"/>
              </a:solidFill>
              <a:latin typeface="Helvetica"/>
              <a:cs typeface="Helvetica"/>
            </a:endParaRPr>
          </a:p>
        </p:txBody>
      </p:sp>
      <p:sp>
        <p:nvSpPr>
          <p:cNvPr id="152" name="テキスト ボックス 130"/>
          <p:cNvSpPr txBox="1">
            <a:spLocks noChangeArrowheads="1"/>
          </p:cNvSpPr>
          <p:nvPr/>
        </p:nvSpPr>
        <p:spPr bwMode="auto">
          <a:xfrm>
            <a:off x="3097212" y="4739769"/>
            <a:ext cx="80007" cy="735051"/>
          </a:xfrm>
          <a:prstGeom prst="rect">
            <a:avLst/>
          </a:prstGeom>
          <a:solidFill>
            <a:srgbClr val="FFFFFF"/>
          </a:solidFill>
          <a:ln w="9525">
            <a:noFill/>
            <a:miter lim="800000"/>
            <a:headEnd/>
            <a:tailEnd/>
          </a:ln>
        </p:spPr>
        <p:txBody>
          <a:bodyPr vert="wordArtVertRtl" wrap="square" lIns="0" tIns="0" rIns="0" bIns="0" anchor="ctr" anchorCtr="1">
            <a:prstTxWarp prst="textNoShape">
              <a:avLst/>
            </a:prstTxWarp>
            <a:noAutofit/>
          </a:bodyPr>
          <a:lstStyle/>
          <a:p>
            <a:pPr algn="ctr">
              <a:lnSpc>
                <a:spcPts val="800"/>
              </a:lnSpc>
            </a:pPr>
            <a:r>
              <a:rPr lang="en-US" altLang="ja-JP" sz="500" kern="0" spc="-40" dirty="0" smtClean="0">
                <a:latin typeface="Helvetica"/>
                <a:cs typeface="Helvetica"/>
              </a:rPr>
              <a:t>AAAAAA</a:t>
            </a:r>
            <a:r>
              <a:rPr lang="en-US" altLang="ja-JP" sz="500" kern="0" spc="-40" dirty="0" smtClean="0">
                <a:solidFill>
                  <a:srgbClr val="000000"/>
                </a:solidFill>
                <a:latin typeface="Helvetica"/>
                <a:cs typeface="Helvetica"/>
              </a:rPr>
              <a:t>AA</a:t>
            </a:r>
            <a:endParaRPr lang="en-US" altLang="ja-JP" sz="500" kern="0" spc="-40" dirty="0" smtClean="0">
              <a:solidFill>
                <a:srgbClr val="E46C0A"/>
              </a:solidFill>
              <a:latin typeface="Helvetica"/>
              <a:cs typeface="Helvetica"/>
            </a:endParaRPr>
          </a:p>
        </p:txBody>
      </p:sp>
      <p:sp>
        <p:nvSpPr>
          <p:cNvPr id="155" name="テキスト ボックス 130"/>
          <p:cNvSpPr txBox="1">
            <a:spLocks noChangeArrowheads="1"/>
          </p:cNvSpPr>
          <p:nvPr/>
        </p:nvSpPr>
        <p:spPr bwMode="auto">
          <a:xfrm>
            <a:off x="4327959" y="5505538"/>
            <a:ext cx="97905" cy="731506"/>
          </a:xfrm>
          <a:prstGeom prst="rect">
            <a:avLst/>
          </a:prstGeom>
          <a:solidFill>
            <a:srgbClr val="FFFFFF"/>
          </a:solidFill>
          <a:ln w="9525">
            <a:noFill/>
            <a:miter lim="800000"/>
            <a:headEnd/>
            <a:tailEnd/>
          </a:ln>
        </p:spPr>
        <p:txBody>
          <a:bodyPr vert="wordArtVertRtl" wrap="square" lIns="0" tIns="0" rIns="0" bIns="0" anchor="ctr" anchorCtr="1">
            <a:prstTxWarp prst="textNoShape">
              <a:avLst/>
            </a:prstTxWarp>
            <a:noAutofit/>
          </a:bodyPr>
          <a:lstStyle/>
          <a:p>
            <a:pPr algn="ctr">
              <a:lnSpc>
                <a:spcPts val="800"/>
              </a:lnSpc>
            </a:pPr>
            <a:r>
              <a:rPr lang="en-US" altLang="ja-JP" sz="500" kern="0" spc="-40" dirty="0" smtClean="0">
                <a:solidFill>
                  <a:srgbClr val="FF0000"/>
                </a:solidFill>
                <a:latin typeface="Helvetica"/>
                <a:cs typeface="Helvetica"/>
              </a:rPr>
              <a:t>TT</a:t>
            </a:r>
            <a:r>
              <a:rPr lang="en-US" altLang="ja-JP" sz="500" kern="0" spc="-40" dirty="0" smtClean="0">
                <a:latin typeface="Helvetica"/>
                <a:cs typeface="Helvetica"/>
              </a:rPr>
              <a:t>CCC</a:t>
            </a:r>
            <a:r>
              <a:rPr lang="en-US" altLang="ja-JP" sz="500" kern="0" spc="-40" dirty="0" smtClean="0">
                <a:solidFill>
                  <a:srgbClr val="FF0000"/>
                </a:solidFill>
                <a:latin typeface="Helvetica"/>
                <a:cs typeface="Helvetica"/>
              </a:rPr>
              <a:t>TT</a:t>
            </a:r>
            <a:r>
              <a:rPr lang="en-US" altLang="ja-JP" sz="500" kern="0" spc="-40" dirty="0" smtClean="0">
                <a:solidFill>
                  <a:srgbClr val="000000"/>
                </a:solidFill>
                <a:latin typeface="Helvetica"/>
                <a:cs typeface="Helvetica"/>
              </a:rPr>
              <a:t>C</a:t>
            </a:r>
            <a:endParaRPr lang="en-US" altLang="ja-JP" sz="500" kern="0" spc="-40" dirty="0" smtClean="0">
              <a:solidFill>
                <a:srgbClr val="E46C0A"/>
              </a:solidFill>
              <a:latin typeface="Helvetica"/>
              <a:cs typeface="Helvetica"/>
            </a:endParaRPr>
          </a:p>
        </p:txBody>
      </p:sp>
      <p:sp>
        <p:nvSpPr>
          <p:cNvPr id="157" name="テキスト ボックス 130"/>
          <p:cNvSpPr txBox="1">
            <a:spLocks noChangeArrowheads="1"/>
          </p:cNvSpPr>
          <p:nvPr/>
        </p:nvSpPr>
        <p:spPr bwMode="auto">
          <a:xfrm>
            <a:off x="4327960" y="4724011"/>
            <a:ext cx="77272" cy="761781"/>
          </a:xfrm>
          <a:prstGeom prst="rect">
            <a:avLst/>
          </a:prstGeom>
          <a:solidFill>
            <a:srgbClr val="FFFFFF"/>
          </a:solidFill>
          <a:ln w="9525">
            <a:noFill/>
            <a:miter lim="800000"/>
            <a:headEnd/>
            <a:tailEnd/>
          </a:ln>
        </p:spPr>
        <p:txBody>
          <a:bodyPr vert="wordArtVertRtl" wrap="square" lIns="0" tIns="0" rIns="0" bIns="0" anchor="ctr" anchorCtr="1">
            <a:prstTxWarp prst="textNoShape">
              <a:avLst/>
            </a:prstTxWarp>
            <a:noAutofit/>
          </a:bodyPr>
          <a:lstStyle/>
          <a:p>
            <a:pPr algn="ctr">
              <a:lnSpc>
                <a:spcPts val="800"/>
              </a:lnSpc>
            </a:pPr>
            <a:r>
              <a:rPr lang="en-US" altLang="ja-JP" sz="500" kern="0" spc="-40" dirty="0" smtClean="0">
                <a:latin typeface="Helvetica"/>
                <a:cs typeface="Helvetica"/>
              </a:rPr>
              <a:t>CCCCCCCC</a:t>
            </a:r>
            <a:endParaRPr lang="en-US" altLang="ja-JP" sz="500" kern="0" spc="-40" dirty="0" smtClean="0">
              <a:solidFill>
                <a:srgbClr val="E46C0A"/>
              </a:solidFill>
              <a:latin typeface="Helvetica"/>
              <a:cs typeface="Helvetica"/>
            </a:endParaRPr>
          </a:p>
        </p:txBody>
      </p:sp>
      <p:sp>
        <p:nvSpPr>
          <p:cNvPr id="2" name="二等辺三角形 1"/>
          <p:cNvSpPr/>
          <p:nvPr/>
        </p:nvSpPr>
        <p:spPr>
          <a:xfrm rot="10800000">
            <a:off x="3073888" y="4319474"/>
            <a:ext cx="141171" cy="184651"/>
          </a:xfrm>
          <a:prstGeom prst="triangle">
            <a:avLst/>
          </a:pr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61" name="二等辺三角形 160"/>
          <p:cNvSpPr/>
          <p:nvPr/>
        </p:nvSpPr>
        <p:spPr>
          <a:xfrm rot="10800000">
            <a:off x="4287731" y="4319474"/>
            <a:ext cx="141171" cy="184651"/>
          </a:xfrm>
          <a:prstGeom prst="triangle">
            <a:avLst/>
          </a:pr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166" name="カギ線コネクタ 182"/>
          <p:cNvCxnSpPr/>
          <p:nvPr/>
        </p:nvCxnSpPr>
        <p:spPr>
          <a:xfrm flipH="1">
            <a:off x="5610914" y="6245820"/>
            <a:ext cx="1" cy="269767"/>
          </a:xfrm>
          <a:prstGeom prst="straightConnector1">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sp>
        <p:nvSpPr>
          <p:cNvPr id="167" name="テキスト ボックス 130"/>
          <p:cNvSpPr txBox="1">
            <a:spLocks noChangeArrowheads="1"/>
          </p:cNvSpPr>
          <p:nvPr/>
        </p:nvSpPr>
        <p:spPr bwMode="auto">
          <a:xfrm>
            <a:off x="5539709" y="5508106"/>
            <a:ext cx="97905" cy="731506"/>
          </a:xfrm>
          <a:prstGeom prst="rect">
            <a:avLst/>
          </a:prstGeom>
          <a:solidFill>
            <a:srgbClr val="FFFFFF"/>
          </a:solidFill>
          <a:ln w="9525">
            <a:noFill/>
            <a:miter lim="800000"/>
            <a:headEnd/>
            <a:tailEnd/>
          </a:ln>
        </p:spPr>
        <p:txBody>
          <a:bodyPr vert="wordArtVertRtl" wrap="square" lIns="0" tIns="0" rIns="0" bIns="0" anchor="ctr" anchorCtr="1">
            <a:prstTxWarp prst="textNoShape">
              <a:avLst/>
            </a:prstTxWarp>
            <a:noAutofit/>
          </a:bodyPr>
          <a:lstStyle/>
          <a:p>
            <a:pPr algn="ctr">
              <a:lnSpc>
                <a:spcPts val="800"/>
              </a:lnSpc>
            </a:pPr>
            <a:r>
              <a:rPr lang="en-US" altLang="ja-JP" sz="500" kern="0" spc="-40" dirty="0" smtClean="0">
                <a:latin typeface="Helvetica"/>
                <a:cs typeface="Helvetica"/>
              </a:rPr>
              <a:t>AA</a:t>
            </a:r>
            <a:r>
              <a:rPr lang="en-US" altLang="ja-JP" sz="500" kern="0" spc="-40" dirty="0" smtClean="0">
                <a:solidFill>
                  <a:srgbClr val="FF0000"/>
                </a:solidFill>
                <a:latin typeface="Helvetica"/>
                <a:cs typeface="Helvetica"/>
              </a:rPr>
              <a:t>GGG</a:t>
            </a:r>
            <a:r>
              <a:rPr lang="en-US" altLang="ja-JP" sz="500" kern="0" spc="-40" dirty="0" smtClean="0">
                <a:solidFill>
                  <a:srgbClr val="000000"/>
                </a:solidFill>
                <a:latin typeface="Helvetica"/>
                <a:cs typeface="Helvetica"/>
              </a:rPr>
              <a:t>AA</a:t>
            </a:r>
            <a:r>
              <a:rPr lang="en-US" altLang="ja-JP" sz="500" kern="0" spc="-40" dirty="0" smtClean="0">
                <a:solidFill>
                  <a:srgbClr val="FF0000"/>
                </a:solidFill>
                <a:latin typeface="Helvetica"/>
                <a:cs typeface="Helvetica"/>
              </a:rPr>
              <a:t>G</a:t>
            </a:r>
            <a:endParaRPr lang="en-US" altLang="ja-JP" sz="500" kern="0" spc="-40" dirty="0" smtClean="0">
              <a:solidFill>
                <a:srgbClr val="E46C0A"/>
              </a:solidFill>
              <a:latin typeface="Helvetica"/>
              <a:cs typeface="Helvetica"/>
            </a:endParaRPr>
          </a:p>
        </p:txBody>
      </p:sp>
      <p:sp>
        <p:nvSpPr>
          <p:cNvPr id="168" name="テキスト ボックス 130"/>
          <p:cNvSpPr txBox="1">
            <a:spLocks noChangeArrowheads="1"/>
          </p:cNvSpPr>
          <p:nvPr/>
        </p:nvSpPr>
        <p:spPr bwMode="auto">
          <a:xfrm>
            <a:off x="5543850" y="4718813"/>
            <a:ext cx="93764" cy="764174"/>
          </a:xfrm>
          <a:prstGeom prst="rect">
            <a:avLst/>
          </a:prstGeom>
          <a:solidFill>
            <a:srgbClr val="FFFFFF"/>
          </a:solidFill>
          <a:ln w="9525">
            <a:noFill/>
            <a:miter lim="800000"/>
            <a:headEnd/>
            <a:tailEnd/>
          </a:ln>
        </p:spPr>
        <p:txBody>
          <a:bodyPr vert="wordArtVertRtl" wrap="square" lIns="0" tIns="0" rIns="0" bIns="0" anchor="ctr" anchorCtr="1">
            <a:prstTxWarp prst="textNoShape">
              <a:avLst/>
            </a:prstTxWarp>
            <a:noAutofit/>
          </a:bodyPr>
          <a:lstStyle/>
          <a:p>
            <a:pPr algn="ctr">
              <a:lnSpc>
                <a:spcPts val="800"/>
              </a:lnSpc>
            </a:pPr>
            <a:r>
              <a:rPr lang="en-US" altLang="ja-JP" sz="500" kern="0" spc="-40" dirty="0" smtClean="0">
                <a:latin typeface="Helvetica"/>
                <a:cs typeface="Helvetica"/>
              </a:rPr>
              <a:t>AAAAAA</a:t>
            </a:r>
            <a:r>
              <a:rPr lang="en-US" altLang="ja-JP" sz="500" kern="0" spc="-40" dirty="0" smtClean="0">
                <a:solidFill>
                  <a:srgbClr val="000000"/>
                </a:solidFill>
                <a:latin typeface="Helvetica"/>
                <a:cs typeface="Helvetica"/>
              </a:rPr>
              <a:t>AA</a:t>
            </a:r>
            <a:endParaRPr lang="en-US" altLang="ja-JP" sz="500" kern="0" spc="-40" dirty="0" smtClean="0">
              <a:solidFill>
                <a:srgbClr val="E46C0A"/>
              </a:solidFill>
              <a:latin typeface="Helvetica"/>
              <a:cs typeface="Helvetica"/>
            </a:endParaRPr>
          </a:p>
        </p:txBody>
      </p:sp>
      <p:sp>
        <p:nvSpPr>
          <p:cNvPr id="169" name="二等辺三角形 168"/>
          <p:cNvSpPr/>
          <p:nvPr/>
        </p:nvSpPr>
        <p:spPr>
          <a:xfrm rot="10800000">
            <a:off x="5501610" y="4298759"/>
            <a:ext cx="141171" cy="184651"/>
          </a:xfrm>
          <a:prstGeom prst="triangle">
            <a:avLst/>
          </a:pr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b="1"/>
          </a:p>
        </p:txBody>
      </p:sp>
      <p:cxnSp>
        <p:nvCxnSpPr>
          <p:cNvPr id="151" name="カギ線コネクタ 182"/>
          <p:cNvCxnSpPr/>
          <p:nvPr/>
        </p:nvCxnSpPr>
        <p:spPr>
          <a:xfrm flipH="1">
            <a:off x="5618305" y="6908234"/>
            <a:ext cx="1" cy="269767"/>
          </a:xfrm>
          <a:prstGeom prst="straightConnector1">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sp>
        <p:nvSpPr>
          <p:cNvPr id="170" name="テキスト ボックス 103"/>
          <p:cNvSpPr txBox="1">
            <a:spLocks noChangeArrowheads="1"/>
          </p:cNvSpPr>
          <p:nvPr/>
        </p:nvSpPr>
        <p:spPr bwMode="auto">
          <a:xfrm>
            <a:off x="908572" y="4572002"/>
            <a:ext cx="5756648" cy="122192"/>
          </a:xfrm>
          <a:prstGeom prst="rect">
            <a:avLst/>
          </a:prstGeom>
          <a:solidFill>
            <a:srgbClr val="3366FF">
              <a:alpha val="20000"/>
            </a:srgbClr>
          </a:solidFill>
          <a:ln w="9525">
            <a:noFill/>
            <a:miter lim="800000"/>
            <a:headEnd/>
            <a:tailEnd/>
          </a:ln>
        </p:spPr>
        <p:txBody>
          <a:bodyPr wrap="square" lIns="0" tIns="0" rIns="0" bIns="0">
            <a:prstTxWarp prst="textNoShape">
              <a:avLst/>
            </a:prstTxWarp>
            <a:spAutoFit/>
          </a:bodyPr>
          <a:lstStyle/>
          <a:p>
            <a:r>
              <a:rPr lang="en-US" altLang="ja-JP" sz="800" dirty="0" smtClean="0">
                <a:solidFill>
                  <a:srgbClr val="FF0000"/>
                </a:solidFill>
                <a:latin typeface="Helvetica"/>
                <a:cs typeface="Helvetica"/>
              </a:rPr>
              <a:t>  </a:t>
            </a:r>
            <a:r>
              <a:rPr lang="en-US" altLang="ja-JP" sz="800" dirty="0" smtClean="0">
                <a:latin typeface="Helvetica"/>
                <a:cs typeface="Helvetica"/>
              </a:rPr>
              <a:t>GCCACTGGTGCAACCGGTTTAGTCTGGCAA</a:t>
            </a:r>
            <a:r>
              <a:rPr lang="en-US" altLang="ja-JP" sz="800" dirty="0" smtClean="0">
                <a:solidFill>
                  <a:srgbClr val="FF0000"/>
                </a:solidFill>
                <a:latin typeface="Helvetica"/>
                <a:cs typeface="Helvetica"/>
              </a:rPr>
              <a:t>A</a:t>
            </a:r>
            <a:r>
              <a:rPr lang="en-US" altLang="ja-JP" sz="800" dirty="0" smtClean="0">
                <a:latin typeface="Helvetica"/>
                <a:cs typeface="Helvetica"/>
              </a:rPr>
              <a:t>CAAGAACGCCACTGGT</a:t>
            </a:r>
            <a:r>
              <a:rPr lang="en-US" altLang="ja-JP" sz="800" dirty="0" smtClean="0">
                <a:solidFill>
                  <a:srgbClr val="FF0000"/>
                </a:solidFill>
                <a:latin typeface="Helvetica"/>
                <a:cs typeface="Helvetica"/>
              </a:rPr>
              <a:t>C</a:t>
            </a:r>
            <a:r>
              <a:rPr lang="en-US" altLang="ja-JP" sz="800" dirty="0" smtClean="0">
                <a:latin typeface="Helvetica"/>
                <a:cs typeface="Helvetica"/>
              </a:rPr>
              <a:t>CAACCGGTGTAGTCTG</a:t>
            </a:r>
            <a:r>
              <a:rPr lang="en-US" altLang="ja-JP" sz="800" dirty="0" smtClean="0">
                <a:solidFill>
                  <a:srgbClr val="FF0000"/>
                </a:solidFill>
                <a:latin typeface="Helvetica"/>
                <a:cs typeface="Helvetica"/>
              </a:rPr>
              <a:t>A</a:t>
            </a:r>
            <a:r>
              <a:rPr lang="en-US" altLang="ja-JP" sz="800" dirty="0" smtClean="0">
                <a:solidFill>
                  <a:srgbClr val="000000"/>
                </a:solidFill>
                <a:latin typeface="Helvetica"/>
                <a:cs typeface="Helvetica"/>
              </a:rPr>
              <a:t>C</a:t>
            </a:r>
            <a:r>
              <a:rPr lang="en-US" altLang="ja-JP" sz="800" dirty="0" smtClean="0">
                <a:latin typeface="Helvetica"/>
                <a:cs typeface="Helvetica"/>
              </a:rPr>
              <a:t>AAACGTGAA</a:t>
            </a:r>
            <a:endParaRPr lang="ja-JP" altLang="en-US" sz="800" dirty="0">
              <a:latin typeface="Helvetica"/>
              <a:cs typeface="Helvetica"/>
            </a:endParaRPr>
          </a:p>
        </p:txBody>
      </p:sp>
      <p:sp>
        <p:nvSpPr>
          <p:cNvPr id="171" name="テキスト ボックス 181"/>
          <p:cNvSpPr txBox="1"/>
          <p:nvPr/>
        </p:nvSpPr>
        <p:spPr>
          <a:xfrm>
            <a:off x="699355" y="6516216"/>
            <a:ext cx="5707341" cy="153888"/>
          </a:xfrm>
          <a:prstGeom prst="rect">
            <a:avLst/>
          </a:prstGeom>
          <a:noFill/>
        </p:spPr>
        <p:txBody>
          <a:bodyPr wrap="square" lIns="0" tIns="0" rIns="0" bIns="0" rtlCol="0" anchor="ctr">
            <a:spAutoFit/>
          </a:bodyPr>
          <a:lstStyle/>
          <a:p>
            <a:pPr marL="0" marR="0" lvl="0" indent="0" defTabSz="914400" eaLnBrk="1" fontAlgn="auto" latinLnBrk="0" hangingPunct="1">
              <a:lnSpc>
                <a:spcPct val="100000"/>
              </a:lnSpc>
              <a:spcBef>
                <a:spcPts val="0"/>
              </a:spcBef>
              <a:spcAft>
                <a:spcPts val="0"/>
              </a:spcAft>
              <a:buClrTx/>
              <a:buSzTx/>
              <a:buFontTx/>
              <a:buNone/>
              <a:tabLst>
                <a:tab pos="1463675" algn="ctr"/>
                <a:tab pos="2487613" algn="ctr"/>
                <a:tab pos="2870200" algn="ctr"/>
                <a:tab pos="4948238" algn="ctr"/>
              </a:tabLst>
              <a:defRPr/>
            </a:pPr>
            <a:r>
              <a:rPr kumimoji="1" lang="en-US" altLang="ja-JP" sz="1000" b="0" i="0" u="none" strike="noStrike" kern="0" cap="none" spc="0" normalizeH="0" baseline="0" noProof="0" dirty="0" smtClean="0">
                <a:ln>
                  <a:noFill/>
                </a:ln>
                <a:solidFill>
                  <a:sysClr val="windowText" lastClr="000000"/>
                </a:solidFill>
                <a:effectLst/>
                <a:uLnTx/>
                <a:uFillTx/>
                <a:latin typeface="Helvetica"/>
                <a:ea typeface="Osaka"/>
                <a:cs typeface="Helvetica"/>
              </a:rPr>
              <a:t>SNP-index in </a:t>
            </a:r>
            <a:r>
              <a:rPr kumimoji="1" lang="en-US" altLang="ja-JP" sz="1000" b="1" i="0" u="none" strike="noStrike" kern="0" cap="none" spc="0" normalizeH="0" baseline="0" noProof="0" dirty="0" smtClean="0">
                <a:ln>
                  <a:noFill/>
                </a:ln>
                <a:solidFill>
                  <a:srgbClr val="3366FF"/>
                </a:solidFill>
                <a:effectLst/>
                <a:uLnTx/>
                <a:uFillTx/>
                <a:latin typeface="Helvetica"/>
                <a:ea typeface="Osaka"/>
                <a:cs typeface="Helvetica"/>
              </a:rPr>
              <a:t>P3</a:t>
            </a:r>
            <a:r>
              <a:rPr kumimoji="1" lang="en-US" altLang="ja-JP" sz="1000" b="0" i="0" u="none" strike="noStrike" kern="0" cap="none" spc="0" normalizeH="0" baseline="0" noProof="0" dirty="0" smtClean="0">
                <a:ln>
                  <a:noFill/>
                </a:ln>
                <a:solidFill>
                  <a:sysClr val="windowText" lastClr="000000"/>
                </a:solidFill>
                <a:effectLst/>
                <a:uLnTx/>
                <a:uFillTx/>
                <a:latin typeface="Helvetica"/>
                <a:ea typeface="Osaka"/>
                <a:cs typeface="Helvetica"/>
              </a:rPr>
              <a:t> alignment</a:t>
            </a:r>
            <a:r>
              <a:rPr lang="en-US" altLang="en-US" sz="1000" kern="0" dirty="0" smtClean="0">
                <a:solidFill>
                  <a:sysClr val="windowText" lastClr="000000"/>
                </a:solidFill>
                <a:latin typeface="Helvetica"/>
                <a:ea typeface="Osaka"/>
                <a:cs typeface="Helvetica"/>
              </a:rPr>
              <a:t>	0	                                0	0	</a:t>
            </a:r>
            <a:endParaRPr kumimoji="1" lang="ja-JP" altLang="en-US" sz="1000" b="0"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164" name="二等辺三角形 163"/>
          <p:cNvSpPr/>
          <p:nvPr/>
        </p:nvSpPr>
        <p:spPr>
          <a:xfrm rot="10800000">
            <a:off x="2259270" y="7771726"/>
            <a:ext cx="141171" cy="184651"/>
          </a:xfrm>
          <a:prstGeom prst="triangle">
            <a:avLst/>
          </a:pr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b="1"/>
          </a:p>
        </p:txBody>
      </p:sp>
      <p:sp>
        <p:nvSpPr>
          <p:cNvPr id="165" name="テキスト ボックス 164"/>
          <p:cNvSpPr txBox="1">
            <a:spLocks noChangeArrowheads="1"/>
          </p:cNvSpPr>
          <p:nvPr/>
        </p:nvSpPr>
        <p:spPr bwMode="auto">
          <a:xfrm>
            <a:off x="2362025" y="7710156"/>
            <a:ext cx="3673886" cy="246221"/>
          </a:xfrm>
          <a:prstGeom prst="rect">
            <a:avLst/>
          </a:prstGeom>
          <a:noFill/>
          <a:ln w="9525">
            <a:noFill/>
            <a:miter lim="800000"/>
            <a:headEnd/>
            <a:tailEnd/>
          </a:ln>
        </p:spPr>
        <p:txBody>
          <a:bodyPr wrap="square">
            <a:prstTxWarp prst="textNoShape">
              <a:avLst/>
            </a:prstTxWarp>
            <a:spAutoFit/>
          </a:bodyPr>
          <a:lstStyle/>
          <a:p>
            <a:r>
              <a:rPr lang="en-US" altLang="ja-JP" sz="1000" dirty="0" smtClean="0">
                <a:latin typeface="Helvetica"/>
                <a:cs typeface="Helvetica"/>
              </a:rPr>
              <a:t>The </a:t>
            </a:r>
            <a:r>
              <a:rPr lang="en-US" altLang="ja-JP" sz="1000" b="1" dirty="0" smtClean="0">
                <a:solidFill>
                  <a:srgbClr val="FF0000"/>
                </a:solidFill>
                <a:latin typeface="Helvetica"/>
                <a:cs typeface="Helvetica"/>
              </a:rPr>
              <a:t>P4</a:t>
            </a:r>
            <a:r>
              <a:rPr lang="en-US" altLang="ja-JP" sz="1000" b="1" dirty="0" smtClean="0">
                <a:latin typeface="Helvetica"/>
                <a:cs typeface="Helvetica"/>
              </a:rPr>
              <a:t>-</a:t>
            </a:r>
            <a:r>
              <a:rPr lang="en-US" altLang="ja-JP" sz="1000" dirty="0" smtClean="0">
                <a:latin typeface="Helvetica"/>
                <a:cs typeface="Helvetica"/>
              </a:rPr>
              <a:t>specific heterozygous SNPs detected</a:t>
            </a:r>
            <a:endParaRPr lang="ja-JP" altLang="en-US" sz="1000" dirty="0">
              <a:latin typeface="Helvetica"/>
              <a:cs typeface="Helvetica"/>
            </a:endParaRPr>
          </a:p>
        </p:txBody>
      </p:sp>
      <p:sp>
        <p:nvSpPr>
          <p:cNvPr id="149" name="テキスト ボックス 148"/>
          <p:cNvSpPr txBox="1"/>
          <p:nvPr/>
        </p:nvSpPr>
        <p:spPr>
          <a:xfrm>
            <a:off x="663418" y="221846"/>
            <a:ext cx="435927" cy="307777"/>
          </a:xfrm>
          <a:prstGeom prst="rect">
            <a:avLst/>
          </a:prstGeom>
          <a:noFill/>
        </p:spPr>
        <p:txBody>
          <a:bodyPr wrap="square" rtlCol="0">
            <a:spAutoFit/>
          </a:bodyPr>
          <a:lstStyle/>
          <a:p>
            <a:pPr algn="ctr"/>
            <a:r>
              <a:rPr kumimoji="1" lang="en-US" altLang="ja-JP" sz="1400" b="1" dirty="0" smtClean="0">
                <a:latin typeface="Helvetica"/>
                <a:cs typeface="Helvetica"/>
              </a:rPr>
              <a:t>(</a:t>
            </a:r>
            <a:r>
              <a:rPr lang="en-US" altLang="ja-JP" sz="1400" b="1" dirty="0" smtClean="0">
                <a:latin typeface="Helvetica"/>
                <a:cs typeface="Helvetica"/>
              </a:rPr>
              <a:t>ii</a:t>
            </a:r>
            <a:r>
              <a:rPr kumimoji="1" lang="en-US" altLang="ja-JP" sz="1400" b="1" dirty="0" smtClean="0">
                <a:latin typeface="Helvetica"/>
                <a:cs typeface="Helvetica"/>
              </a:rPr>
              <a:t>)</a:t>
            </a:r>
            <a:endParaRPr kumimoji="1" lang="ja-JP" altLang="en-US" sz="1400" b="1" dirty="0">
              <a:latin typeface="Helvetica"/>
              <a:cs typeface="Helvetica"/>
            </a:endParaRPr>
          </a:p>
        </p:txBody>
      </p:sp>
      <p:sp>
        <p:nvSpPr>
          <p:cNvPr id="163" name="正方形/長方形 77"/>
          <p:cNvSpPr/>
          <p:nvPr/>
        </p:nvSpPr>
        <p:spPr>
          <a:xfrm>
            <a:off x="224338" y="8440687"/>
            <a:ext cx="3712872" cy="276999"/>
          </a:xfrm>
          <a:prstGeom prst="rect">
            <a:avLst/>
          </a:prstGeom>
          <a:ln>
            <a:noFill/>
          </a:ln>
        </p:spPr>
        <p:txBody>
          <a:bodyPr wrap="square">
            <a:spAutoFit/>
          </a:bodyPr>
          <a:lstStyle/>
          <a:p>
            <a:pPr algn="just"/>
            <a:r>
              <a:rPr lang="en-US" altLang="ja-JP" sz="1200" b="1" dirty="0" smtClean="0">
                <a:solidFill>
                  <a:srgbClr val="000000"/>
                </a:solidFill>
                <a:latin typeface="Times New Roman"/>
                <a:cs typeface="Times New Roman"/>
              </a:rPr>
              <a:t>Figure S17. </a:t>
            </a:r>
            <a:r>
              <a:rPr lang="en-US" altLang="ja-JP" sz="1200" dirty="0" smtClean="0">
                <a:solidFill>
                  <a:srgbClr val="000000"/>
                </a:solidFill>
                <a:latin typeface="Times New Roman"/>
                <a:cs typeface="Times New Roman"/>
              </a:rPr>
              <a:t>(Continued…)</a:t>
            </a:r>
            <a:r>
              <a:rPr lang="en-US" altLang="ja-JP" sz="1200" b="1" dirty="0" smtClean="0">
                <a:solidFill>
                  <a:srgbClr val="000000"/>
                </a:solidFill>
                <a:latin typeface="Times New Roman"/>
                <a:cs typeface="Times New Roman"/>
              </a:rPr>
              <a:t> </a:t>
            </a:r>
            <a:endParaRPr lang="en-US" altLang="ja-JP" sz="1200" dirty="0" smtClean="0">
              <a:solidFill>
                <a:srgbClr val="000000"/>
              </a:solidFill>
              <a:latin typeface="Times New Roman"/>
              <a:cs typeface="Times New Roman"/>
            </a:endParaRPr>
          </a:p>
        </p:txBody>
      </p:sp>
    </p:spTree>
    <p:extLst>
      <p:ext uri="{BB962C8B-B14F-4D97-AF65-F5344CB8AC3E}">
        <p14:creationId xmlns:p14="http://schemas.microsoft.com/office/powerpoint/2010/main" val="40557215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7" name="図形グループ 246"/>
          <p:cNvGrpSpPr/>
          <p:nvPr/>
        </p:nvGrpSpPr>
        <p:grpSpPr>
          <a:xfrm>
            <a:off x="4945576" y="2846288"/>
            <a:ext cx="1845785" cy="1794864"/>
            <a:chOff x="-999811" y="7749068"/>
            <a:chExt cx="1800200" cy="1209607"/>
          </a:xfrm>
        </p:grpSpPr>
        <p:graphicFrame>
          <p:nvGraphicFramePr>
            <p:cNvPr id="248" name="グラフ 247"/>
            <p:cNvGraphicFramePr>
              <a:graphicFrameLocks/>
            </p:cNvGraphicFramePr>
            <p:nvPr>
              <p:extLst>
                <p:ext uri="{D42A27DB-BD31-4B8C-83A1-F6EECF244321}">
                  <p14:modId xmlns:p14="http://schemas.microsoft.com/office/powerpoint/2010/main" val="4248720830"/>
                </p:ext>
              </p:extLst>
            </p:nvPr>
          </p:nvGraphicFramePr>
          <p:xfrm>
            <a:off x="-999811" y="7749068"/>
            <a:ext cx="1800200" cy="120960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49" name="グラフ 248"/>
            <p:cNvGraphicFramePr>
              <a:graphicFrameLocks/>
            </p:cNvGraphicFramePr>
            <p:nvPr>
              <p:extLst>
                <p:ext uri="{D42A27DB-BD31-4B8C-83A1-F6EECF244321}">
                  <p14:modId xmlns:p14="http://schemas.microsoft.com/office/powerpoint/2010/main" val="278179535"/>
                </p:ext>
              </p:extLst>
            </p:nvPr>
          </p:nvGraphicFramePr>
          <p:xfrm>
            <a:off x="-780723" y="7804612"/>
            <a:ext cx="1472502" cy="1005755"/>
          </p:xfrm>
          <a:graphic>
            <a:graphicData uri="http://schemas.openxmlformats.org/drawingml/2006/chart">
              <c:chart xmlns:c="http://schemas.openxmlformats.org/drawingml/2006/chart" xmlns:r="http://schemas.openxmlformats.org/officeDocument/2006/relationships" r:id="rId3"/>
            </a:graphicData>
          </a:graphic>
        </p:graphicFrame>
      </p:grpSp>
      <p:sp>
        <p:nvSpPr>
          <p:cNvPr id="48" name="テキスト ボックス 194"/>
          <p:cNvSpPr txBox="1"/>
          <p:nvPr/>
        </p:nvSpPr>
        <p:spPr>
          <a:xfrm rot="16200000">
            <a:off x="485229" y="6254884"/>
            <a:ext cx="793377" cy="400110"/>
          </a:xfrm>
          <a:prstGeom prst="rect">
            <a:avLst/>
          </a:prstGeom>
          <a:solidFill>
            <a:srgbClr val="FFFFFF"/>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1000" kern="0" noProof="0" dirty="0" smtClean="0">
                <a:solidFill>
                  <a:sysClr val="windowText" lastClr="000000"/>
                </a:solidFill>
                <a:latin typeface="Helvetica"/>
                <a:ea typeface="Osaka"/>
                <a:cs typeface="Helvetica"/>
              </a:rPr>
              <a:t>Male bulk reads</a:t>
            </a:r>
            <a:endParaRPr kumimoji="1" lang="ja-JP" altLang="en-US" sz="1000" b="0" i="0" u="none" strike="noStrike" kern="0" cap="none" spc="0" normalizeH="0" baseline="0" noProof="0" dirty="0">
              <a:ln>
                <a:noFill/>
              </a:ln>
              <a:solidFill>
                <a:sysClr val="windowText" lastClr="000000"/>
              </a:solidFill>
              <a:effectLst/>
              <a:uLnTx/>
              <a:uFillTx/>
              <a:latin typeface="Helvetica"/>
              <a:ea typeface="Osaka"/>
              <a:cs typeface="Helvetica"/>
            </a:endParaRPr>
          </a:p>
        </p:txBody>
      </p:sp>
      <p:cxnSp>
        <p:nvCxnSpPr>
          <p:cNvPr id="49" name="直線コネクタ 137"/>
          <p:cNvCxnSpPr>
            <a:cxnSpLocks noChangeShapeType="1"/>
          </p:cNvCxnSpPr>
          <p:nvPr/>
        </p:nvCxnSpPr>
        <p:spPr bwMode="auto">
          <a:xfrm flipV="1">
            <a:off x="1715436" y="6761888"/>
            <a:ext cx="1009500" cy="0"/>
          </a:xfrm>
          <a:prstGeom prst="line">
            <a:avLst/>
          </a:prstGeom>
          <a:noFill/>
          <a:ln w="25400" cap="flat" cmpd="sng" algn="ctr">
            <a:solidFill>
              <a:schemeClr val="tx1"/>
            </a:solidFill>
            <a:prstDash val="solid"/>
            <a:round/>
            <a:headEnd type="none" w="med" len="med"/>
            <a:tailEnd type="none" w="med" len="med"/>
          </a:ln>
        </p:spPr>
      </p:cxnSp>
      <p:cxnSp>
        <p:nvCxnSpPr>
          <p:cNvPr id="50" name="直線コネクタ 138"/>
          <p:cNvCxnSpPr>
            <a:cxnSpLocks noChangeShapeType="1"/>
          </p:cNvCxnSpPr>
          <p:nvPr/>
        </p:nvCxnSpPr>
        <p:spPr bwMode="auto">
          <a:xfrm flipV="1">
            <a:off x="1191295" y="6604514"/>
            <a:ext cx="1009500" cy="0"/>
          </a:xfrm>
          <a:prstGeom prst="line">
            <a:avLst/>
          </a:prstGeom>
          <a:noFill/>
          <a:ln w="25400" cap="flat" cmpd="sng" algn="ctr">
            <a:solidFill>
              <a:schemeClr val="tx1"/>
            </a:solidFill>
            <a:prstDash val="solid"/>
            <a:round/>
            <a:headEnd type="none" w="med" len="med"/>
            <a:tailEnd type="none" w="med" len="med"/>
          </a:ln>
        </p:spPr>
      </p:cxnSp>
      <p:cxnSp>
        <p:nvCxnSpPr>
          <p:cNvPr id="51" name="直線コネクタ 139"/>
          <p:cNvCxnSpPr>
            <a:cxnSpLocks noChangeShapeType="1"/>
          </p:cNvCxnSpPr>
          <p:nvPr/>
        </p:nvCxnSpPr>
        <p:spPr bwMode="auto">
          <a:xfrm flipV="1">
            <a:off x="1649343" y="6514473"/>
            <a:ext cx="1009500" cy="0"/>
          </a:xfrm>
          <a:prstGeom prst="line">
            <a:avLst/>
          </a:prstGeom>
          <a:noFill/>
          <a:ln w="25400" cap="flat" cmpd="sng" algn="ctr">
            <a:solidFill>
              <a:schemeClr val="tx1"/>
            </a:solidFill>
            <a:prstDash val="solid"/>
            <a:round/>
            <a:headEnd type="none" w="med" len="med"/>
            <a:tailEnd type="none" w="med" len="med"/>
          </a:ln>
        </p:spPr>
      </p:cxnSp>
      <p:cxnSp>
        <p:nvCxnSpPr>
          <p:cNvPr id="52" name="直線コネクタ 140"/>
          <p:cNvCxnSpPr>
            <a:cxnSpLocks noChangeShapeType="1"/>
          </p:cNvCxnSpPr>
          <p:nvPr/>
        </p:nvCxnSpPr>
        <p:spPr bwMode="auto">
          <a:xfrm flipV="1">
            <a:off x="1505327" y="6442997"/>
            <a:ext cx="1009500" cy="0"/>
          </a:xfrm>
          <a:prstGeom prst="line">
            <a:avLst/>
          </a:prstGeom>
          <a:noFill/>
          <a:ln w="25400" cap="flat" cmpd="sng" algn="ctr">
            <a:solidFill>
              <a:schemeClr val="tx1"/>
            </a:solidFill>
            <a:prstDash val="solid"/>
            <a:round/>
            <a:headEnd type="none" w="med" len="med"/>
            <a:tailEnd type="none" w="med" len="med"/>
          </a:ln>
        </p:spPr>
      </p:cxnSp>
      <p:cxnSp>
        <p:nvCxnSpPr>
          <p:cNvPr id="53" name="直線コネクタ 141"/>
          <p:cNvCxnSpPr>
            <a:cxnSpLocks noChangeShapeType="1"/>
          </p:cNvCxnSpPr>
          <p:nvPr/>
        </p:nvCxnSpPr>
        <p:spPr bwMode="auto">
          <a:xfrm flipV="1">
            <a:off x="1383289" y="6360932"/>
            <a:ext cx="1009500" cy="0"/>
          </a:xfrm>
          <a:prstGeom prst="line">
            <a:avLst/>
          </a:prstGeom>
          <a:noFill/>
          <a:ln w="25400" cap="flat" cmpd="sng" algn="ctr">
            <a:solidFill>
              <a:schemeClr val="tx1"/>
            </a:solidFill>
            <a:prstDash val="solid"/>
            <a:round/>
            <a:headEnd type="none" w="med" len="med"/>
            <a:tailEnd type="none" w="med" len="med"/>
          </a:ln>
        </p:spPr>
      </p:cxnSp>
      <p:cxnSp>
        <p:nvCxnSpPr>
          <p:cNvPr id="54" name="直線コネクタ 142"/>
          <p:cNvCxnSpPr>
            <a:cxnSpLocks noChangeShapeType="1"/>
          </p:cNvCxnSpPr>
          <p:nvPr/>
        </p:nvCxnSpPr>
        <p:spPr bwMode="auto">
          <a:xfrm flipV="1">
            <a:off x="1361311" y="6276224"/>
            <a:ext cx="1009500" cy="0"/>
          </a:xfrm>
          <a:prstGeom prst="line">
            <a:avLst/>
          </a:prstGeom>
          <a:noFill/>
          <a:ln w="25400" cap="flat" cmpd="sng" algn="ctr">
            <a:solidFill>
              <a:schemeClr val="tx1"/>
            </a:solidFill>
            <a:prstDash val="solid"/>
            <a:round/>
            <a:headEnd type="none" w="med" len="med"/>
            <a:tailEnd type="none" w="med" len="med"/>
          </a:ln>
        </p:spPr>
      </p:cxnSp>
      <p:cxnSp>
        <p:nvCxnSpPr>
          <p:cNvPr id="55" name="直線コネクタ 143"/>
          <p:cNvCxnSpPr>
            <a:cxnSpLocks noChangeShapeType="1"/>
          </p:cNvCxnSpPr>
          <p:nvPr/>
        </p:nvCxnSpPr>
        <p:spPr bwMode="auto">
          <a:xfrm flipV="1">
            <a:off x="1175085" y="6204216"/>
            <a:ext cx="1009500" cy="0"/>
          </a:xfrm>
          <a:prstGeom prst="line">
            <a:avLst/>
          </a:prstGeom>
          <a:noFill/>
          <a:ln w="25400" cap="flat" cmpd="sng" algn="ctr">
            <a:solidFill>
              <a:schemeClr val="tx1"/>
            </a:solidFill>
            <a:prstDash val="solid"/>
            <a:round/>
            <a:headEnd type="none" w="med" len="med"/>
            <a:tailEnd type="none" w="med" len="med"/>
          </a:ln>
        </p:spPr>
      </p:cxnSp>
      <p:cxnSp>
        <p:nvCxnSpPr>
          <p:cNvPr id="56" name="直線コネクタ 137"/>
          <p:cNvCxnSpPr>
            <a:cxnSpLocks noChangeShapeType="1"/>
          </p:cNvCxnSpPr>
          <p:nvPr/>
        </p:nvCxnSpPr>
        <p:spPr bwMode="auto">
          <a:xfrm flipV="1">
            <a:off x="1617091" y="6679697"/>
            <a:ext cx="1009500" cy="0"/>
          </a:xfrm>
          <a:prstGeom prst="line">
            <a:avLst/>
          </a:prstGeom>
          <a:noFill/>
          <a:ln w="25400" cap="flat" cmpd="sng" algn="ctr">
            <a:solidFill>
              <a:schemeClr val="tx1"/>
            </a:solidFill>
            <a:prstDash val="solid"/>
            <a:round/>
            <a:headEnd type="none" w="med" len="med"/>
            <a:tailEnd type="none" w="med" len="med"/>
          </a:ln>
        </p:spPr>
      </p:cxnSp>
      <p:cxnSp>
        <p:nvCxnSpPr>
          <p:cNvPr id="57" name="直線コネクタ 137"/>
          <p:cNvCxnSpPr>
            <a:cxnSpLocks noChangeShapeType="1"/>
          </p:cNvCxnSpPr>
          <p:nvPr/>
        </p:nvCxnSpPr>
        <p:spPr bwMode="auto">
          <a:xfrm flipV="1">
            <a:off x="5176347" y="6761888"/>
            <a:ext cx="1009500" cy="0"/>
          </a:xfrm>
          <a:prstGeom prst="line">
            <a:avLst/>
          </a:prstGeom>
          <a:noFill/>
          <a:ln w="25400" cap="flat" cmpd="sng" algn="ctr">
            <a:solidFill>
              <a:schemeClr val="tx1"/>
            </a:solidFill>
            <a:prstDash val="solid"/>
            <a:round/>
            <a:headEnd type="none" w="med" len="med"/>
            <a:tailEnd type="none" w="med" len="med"/>
          </a:ln>
        </p:spPr>
      </p:cxnSp>
      <p:cxnSp>
        <p:nvCxnSpPr>
          <p:cNvPr id="58" name="直線コネクタ 138"/>
          <p:cNvCxnSpPr>
            <a:cxnSpLocks noChangeShapeType="1"/>
          </p:cNvCxnSpPr>
          <p:nvPr/>
        </p:nvCxnSpPr>
        <p:spPr bwMode="auto">
          <a:xfrm flipV="1">
            <a:off x="4742911" y="6604514"/>
            <a:ext cx="1009500" cy="0"/>
          </a:xfrm>
          <a:prstGeom prst="line">
            <a:avLst/>
          </a:prstGeom>
          <a:noFill/>
          <a:ln w="25400" cap="flat" cmpd="sng" algn="ctr">
            <a:solidFill>
              <a:schemeClr val="tx1"/>
            </a:solidFill>
            <a:prstDash val="solid"/>
            <a:round/>
            <a:headEnd type="none" w="med" len="med"/>
            <a:tailEnd type="none" w="med" len="med"/>
          </a:ln>
        </p:spPr>
      </p:cxnSp>
      <p:cxnSp>
        <p:nvCxnSpPr>
          <p:cNvPr id="59" name="直線コネクタ 139"/>
          <p:cNvCxnSpPr>
            <a:cxnSpLocks noChangeShapeType="1"/>
          </p:cNvCxnSpPr>
          <p:nvPr/>
        </p:nvCxnSpPr>
        <p:spPr bwMode="auto">
          <a:xfrm flipV="1">
            <a:off x="5032331" y="6514473"/>
            <a:ext cx="1009500" cy="0"/>
          </a:xfrm>
          <a:prstGeom prst="line">
            <a:avLst/>
          </a:prstGeom>
          <a:noFill/>
          <a:ln w="25400" cap="flat" cmpd="sng" algn="ctr">
            <a:solidFill>
              <a:schemeClr val="tx1"/>
            </a:solidFill>
            <a:prstDash val="solid"/>
            <a:round/>
            <a:headEnd type="none" w="med" len="med"/>
            <a:tailEnd type="none" w="med" len="med"/>
          </a:ln>
        </p:spPr>
      </p:cxnSp>
      <p:cxnSp>
        <p:nvCxnSpPr>
          <p:cNvPr id="60" name="直線コネクタ 140"/>
          <p:cNvCxnSpPr>
            <a:cxnSpLocks noChangeShapeType="1"/>
          </p:cNvCxnSpPr>
          <p:nvPr/>
        </p:nvCxnSpPr>
        <p:spPr bwMode="auto">
          <a:xfrm flipV="1">
            <a:off x="4888315" y="6442997"/>
            <a:ext cx="1009500" cy="0"/>
          </a:xfrm>
          <a:prstGeom prst="line">
            <a:avLst/>
          </a:prstGeom>
          <a:noFill/>
          <a:ln w="25400" cap="flat" cmpd="sng" algn="ctr">
            <a:solidFill>
              <a:schemeClr val="tx1"/>
            </a:solidFill>
            <a:prstDash val="solid"/>
            <a:round/>
            <a:headEnd type="none" w="med" len="med"/>
            <a:tailEnd type="none" w="med" len="med"/>
          </a:ln>
        </p:spPr>
      </p:cxnSp>
      <p:cxnSp>
        <p:nvCxnSpPr>
          <p:cNvPr id="61" name="直線コネクタ 141"/>
          <p:cNvCxnSpPr>
            <a:cxnSpLocks noChangeShapeType="1"/>
          </p:cNvCxnSpPr>
          <p:nvPr/>
        </p:nvCxnSpPr>
        <p:spPr bwMode="auto">
          <a:xfrm flipV="1">
            <a:off x="4958935" y="6360932"/>
            <a:ext cx="1009500" cy="0"/>
          </a:xfrm>
          <a:prstGeom prst="line">
            <a:avLst/>
          </a:prstGeom>
          <a:noFill/>
          <a:ln w="25400" cap="flat" cmpd="sng" algn="ctr">
            <a:solidFill>
              <a:schemeClr val="tx1"/>
            </a:solidFill>
            <a:prstDash val="solid"/>
            <a:round/>
            <a:headEnd type="none" w="med" len="med"/>
            <a:tailEnd type="none" w="med" len="med"/>
          </a:ln>
        </p:spPr>
      </p:cxnSp>
      <p:cxnSp>
        <p:nvCxnSpPr>
          <p:cNvPr id="62" name="直線コネクタ 142"/>
          <p:cNvCxnSpPr>
            <a:cxnSpLocks noChangeShapeType="1"/>
          </p:cNvCxnSpPr>
          <p:nvPr/>
        </p:nvCxnSpPr>
        <p:spPr bwMode="auto">
          <a:xfrm flipV="1">
            <a:off x="5032331" y="6276224"/>
            <a:ext cx="1009500" cy="0"/>
          </a:xfrm>
          <a:prstGeom prst="line">
            <a:avLst/>
          </a:prstGeom>
          <a:noFill/>
          <a:ln w="25400" cap="flat" cmpd="sng" algn="ctr">
            <a:solidFill>
              <a:schemeClr val="tx1"/>
            </a:solidFill>
            <a:prstDash val="solid"/>
            <a:round/>
            <a:headEnd type="none" w="med" len="med"/>
            <a:tailEnd type="none" w="med" len="med"/>
          </a:ln>
        </p:spPr>
      </p:cxnSp>
      <p:cxnSp>
        <p:nvCxnSpPr>
          <p:cNvPr id="63" name="直線コネクタ 143"/>
          <p:cNvCxnSpPr>
            <a:cxnSpLocks noChangeShapeType="1"/>
          </p:cNvCxnSpPr>
          <p:nvPr/>
        </p:nvCxnSpPr>
        <p:spPr bwMode="auto">
          <a:xfrm flipV="1">
            <a:off x="4958935" y="6204216"/>
            <a:ext cx="1009500" cy="0"/>
          </a:xfrm>
          <a:prstGeom prst="line">
            <a:avLst/>
          </a:prstGeom>
          <a:noFill/>
          <a:ln w="25400" cap="flat" cmpd="sng" algn="ctr">
            <a:solidFill>
              <a:schemeClr val="tx1"/>
            </a:solidFill>
            <a:prstDash val="solid"/>
            <a:round/>
            <a:headEnd type="none" w="med" len="med"/>
            <a:tailEnd type="none" w="med" len="med"/>
          </a:ln>
        </p:spPr>
      </p:cxnSp>
      <p:cxnSp>
        <p:nvCxnSpPr>
          <p:cNvPr id="64" name="直線コネクタ 137"/>
          <p:cNvCxnSpPr>
            <a:cxnSpLocks noChangeShapeType="1"/>
          </p:cNvCxnSpPr>
          <p:nvPr/>
        </p:nvCxnSpPr>
        <p:spPr bwMode="auto">
          <a:xfrm flipV="1">
            <a:off x="5104339" y="6679697"/>
            <a:ext cx="1009500" cy="0"/>
          </a:xfrm>
          <a:prstGeom prst="line">
            <a:avLst/>
          </a:prstGeom>
          <a:noFill/>
          <a:ln w="25400" cap="flat" cmpd="sng" algn="ctr">
            <a:solidFill>
              <a:schemeClr val="tx1"/>
            </a:solidFill>
            <a:prstDash val="solid"/>
            <a:round/>
            <a:headEnd type="none" w="med" len="med"/>
            <a:tailEnd type="none" w="med" len="med"/>
          </a:ln>
        </p:spPr>
      </p:cxnSp>
      <p:cxnSp>
        <p:nvCxnSpPr>
          <p:cNvPr id="65" name="直線コネクタ 137"/>
          <p:cNvCxnSpPr>
            <a:cxnSpLocks noChangeShapeType="1"/>
          </p:cNvCxnSpPr>
          <p:nvPr/>
        </p:nvCxnSpPr>
        <p:spPr bwMode="auto">
          <a:xfrm flipV="1">
            <a:off x="2872091" y="6761888"/>
            <a:ext cx="1009500" cy="0"/>
          </a:xfrm>
          <a:prstGeom prst="line">
            <a:avLst/>
          </a:prstGeom>
          <a:noFill/>
          <a:ln w="25400" cap="flat" cmpd="sng" algn="ctr">
            <a:solidFill>
              <a:schemeClr val="tx1"/>
            </a:solidFill>
            <a:prstDash val="solid"/>
            <a:round/>
            <a:headEnd type="none" w="med" len="med"/>
            <a:tailEnd type="none" w="med" len="med"/>
          </a:ln>
        </p:spPr>
      </p:cxnSp>
      <p:cxnSp>
        <p:nvCxnSpPr>
          <p:cNvPr id="66" name="直線コネクタ 138"/>
          <p:cNvCxnSpPr>
            <a:cxnSpLocks noChangeShapeType="1"/>
          </p:cNvCxnSpPr>
          <p:nvPr/>
        </p:nvCxnSpPr>
        <p:spPr bwMode="auto">
          <a:xfrm flipV="1">
            <a:off x="2369423" y="6604514"/>
            <a:ext cx="1009500" cy="0"/>
          </a:xfrm>
          <a:prstGeom prst="line">
            <a:avLst/>
          </a:prstGeom>
          <a:noFill/>
          <a:ln w="25400" cap="flat" cmpd="sng" algn="ctr">
            <a:solidFill>
              <a:schemeClr val="tx1"/>
            </a:solidFill>
            <a:prstDash val="solid"/>
            <a:round/>
            <a:headEnd type="none" w="med" len="med"/>
            <a:tailEnd type="none" w="med" len="med"/>
          </a:ln>
        </p:spPr>
      </p:cxnSp>
      <p:cxnSp>
        <p:nvCxnSpPr>
          <p:cNvPr id="67" name="直線コネクタ 139"/>
          <p:cNvCxnSpPr>
            <a:cxnSpLocks noChangeShapeType="1"/>
          </p:cNvCxnSpPr>
          <p:nvPr/>
        </p:nvCxnSpPr>
        <p:spPr bwMode="auto">
          <a:xfrm flipV="1">
            <a:off x="2798332" y="6514473"/>
            <a:ext cx="1009500" cy="0"/>
          </a:xfrm>
          <a:prstGeom prst="line">
            <a:avLst/>
          </a:prstGeom>
          <a:noFill/>
          <a:ln w="25400" cap="flat" cmpd="sng" algn="ctr">
            <a:solidFill>
              <a:schemeClr val="tx1"/>
            </a:solidFill>
            <a:prstDash val="solid"/>
            <a:round/>
            <a:headEnd type="none" w="med" len="med"/>
            <a:tailEnd type="none" w="med" len="med"/>
          </a:ln>
        </p:spPr>
      </p:cxnSp>
      <p:cxnSp>
        <p:nvCxnSpPr>
          <p:cNvPr id="68" name="直線コネクタ 140"/>
          <p:cNvCxnSpPr>
            <a:cxnSpLocks noChangeShapeType="1"/>
          </p:cNvCxnSpPr>
          <p:nvPr/>
        </p:nvCxnSpPr>
        <p:spPr bwMode="auto">
          <a:xfrm flipV="1">
            <a:off x="2654316" y="6442997"/>
            <a:ext cx="1009500" cy="0"/>
          </a:xfrm>
          <a:prstGeom prst="line">
            <a:avLst/>
          </a:prstGeom>
          <a:noFill/>
          <a:ln w="25400" cap="flat" cmpd="sng" algn="ctr">
            <a:solidFill>
              <a:schemeClr val="tx1"/>
            </a:solidFill>
            <a:prstDash val="solid"/>
            <a:round/>
            <a:headEnd type="none" w="med" len="med"/>
            <a:tailEnd type="none" w="med" len="med"/>
          </a:ln>
        </p:spPr>
      </p:cxnSp>
      <p:cxnSp>
        <p:nvCxnSpPr>
          <p:cNvPr id="69" name="直線コネクタ 141"/>
          <p:cNvCxnSpPr>
            <a:cxnSpLocks noChangeShapeType="1"/>
          </p:cNvCxnSpPr>
          <p:nvPr/>
        </p:nvCxnSpPr>
        <p:spPr bwMode="auto">
          <a:xfrm flipV="1">
            <a:off x="2585447" y="6360932"/>
            <a:ext cx="1009500" cy="0"/>
          </a:xfrm>
          <a:prstGeom prst="line">
            <a:avLst/>
          </a:prstGeom>
          <a:noFill/>
          <a:ln w="25400" cap="flat" cmpd="sng" algn="ctr">
            <a:solidFill>
              <a:schemeClr val="tx1"/>
            </a:solidFill>
            <a:prstDash val="solid"/>
            <a:round/>
            <a:headEnd type="none" w="med" len="med"/>
            <a:tailEnd type="none" w="med" len="med"/>
          </a:ln>
        </p:spPr>
      </p:cxnSp>
      <p:cxnSp>
        <p:nvCxnSpPr>
          <p:cNvPr id="70" name="直線コネクタ 142"/>
          <p:cNvCxnSpPr>
            <a:cxnSpLocks noChangeShapeType="1"/>
          </p:cNvCxnSpPr>
          <p:nvPr/>
        </p:nvCxnSpPr>
        <p:spPr bwMode="auto">
          <a:xfrm flipV="1">
            <a:off x="2441431" y="6276224"/>
            <a:ext cx="1009500" cy="0"/>
          </a:xfrm>
          <a:prstGeom prst="line">
            <a:avLst/>
          </a:prstGeom>
          <a:noFill/>
          <a:ln w="25400" cap="flat" cmpd="sng" algn="ctr">
            <a:solidFill>
              <a:schemeClr val="tx1"/>
            </a:solidFill>
            <a:prstDash val="solid"/>
            <a:round/>
            <a:headEnd type="none" w="med" len="med"/>
            <a:tailEnd type="none" w="med" len="med"/>
          </a:ln>
        </p:spPr>
      </p:cxnSp>
      <p:cxnSp>
        <p:nvCxnSpPr>
          <p:cNvPr id="71" name="直線コネクタ 143"/>
          <p:cNvCxnSpPr>
            <a:cxnSpLocks noChangeShapeType="1"/>
          </p:cNvCxnSpPr>
          <p:nvPr/>
        </p:nvCxnSpPr>
        <p:spPr bwMode="auto">
          <a:xfrm flipV="1">
            <a:off x="2724936" y="6204216"/>
            <a:ext cx="1009500" cy="0"/>
          </a:xfrm>
          <a:prstGeom prst="line">
            <a:avLst/>
          </a:prstGeom>
          <a:noFill/>
          <a:ln w="25400" cap="flat" cmpd="sng" algn="ctr">
            <a:solidFill>
              <a:schemeClr val="tx1"/>
            </a:solidFill>
            <a:prstDash val="solid"/>
            <a:round/>
            <a:headEnd type="none" w="med" len="med"/>
            <a:tailEnd type="none" w="med" len="med"/>
          </a:ln>
        </p:spPr>
      </p:cxnSp>
      <p:cxnSp>
        <p:nvCxnSpPr>
          <p:cNvPr id="72" name="直線コネクタ 137"/>
          <p:cNvCxnSpPr>
            <a:cxnSpLocks noChangeShapeType="1"/>
          </p:cNvCxnSpPr>
          <p:nvPr/>
        </p:nvCxnSpPr>
        <p:spPr bwMode="auto">
          <a:xfrm flipV="1">
            <a:off x="2872091" y="6679697"/>
            <a:ext cx="1009500" cy="0"/>
          </a:xfrm>
          <a:prstGeom prst="line">
            <a:avLst/>
          </a:prstGeom>
          <a:noFill/>
          <a:ln w="25400" cap="flat" cmpd="sng" algn="ctr">
            <a:solidFill>
              <a:schemeClr val="tx1"/>
            </a:solidFill>
            <a:prstDash val="solid"/>
            <a:round/>
            <a:headEnd type="none" w="med" len="med"/>
            <a:tailEnd type="none" w="med" len="med"/>
          </a:ln>
        </p:spPr>
      </p:cxnSp>
      <p:cxnSp>
        <p:nvCxnSpPr>
          <p:cNvPr id="74" name="直線コネクタ 137"/>
          <p:cNvCxnSpPr>
            <a:cxnSpLocks noChangeShapeType="1"/>
          </p:cNvCxnSpPr>
          <p:nvPr/>
        </p:nvCxnSpPr>
        <p:spPr bwMode="auto">
          <a:xfrm flipV="1">
            <a:off x="3953599" y="6761888"/>
            <a:ext cx="1009500" cy="0"/>
          </a:xfrm>
          <a:prstGeom prst="line">
            <a:avLst/>
          </a:prstGeom>
          <a:noFill/>
          <a:ln w="25400" cap="flat" cmpd="sng" algn="ctr">
            <a:solidFill>
              <a:schemeClr val="tx1"/>
            </a:solidFill>
            <a:prstDash val="solid"/>
            <a:round/>
            <a:headEnd type="none" w="med" len="med"/>
            <a:tailEnd type="none" w="med" len="med"/>
          </a:ln>
        </p:spPr>
      </p:cxnSp>
      <p:cxnSp>
        <p:nvCxnSpPr>
          <p:cNvPr id="75" name="直線コネクタ 138"/>
          <p:cNvCxnSpPr>
            <a:cxnSpLocks noChangeShapeType="1"/>
          </p:cNvCxnSpPr>
          <p:nvPr/>
        </p:nvCxnSpPr>
        <p:spPr bwMode="auto">
          <a:xfrm flipV="1">
            <a:off x="3521551" y="6604514"/>
            <a:ext cx="1009500" cy="0"/>
          </a:xfrm>
          <a:prstGeom prst="line">
            <a:avLst/>
          </a:prstGeom>
          <a:noFill/>
          <a:ln w="25400" cap="flat" cmpd="sng" algn="ctr">
            <a:solidFill>
              <a:schemeClr val="tx1"/>
            </a:solidFill>
            <a:prstDash val="solid"/>
            <a:round/>
            <a:headEnd type="none" w="med" len="med"/>
            <a:tailEnd type="none" w="med" len="med"/>
          </a:ln>
        </p:spPr>
      </p:cxnSp>
      <p:cxnSp>
        <p:nvCxnSpPr>
          <p:cNvPr id="76" name="直線コネクタ 139"/>
          <p:cNvCxnSpPr>
            <a:cxnSpLocks noChangeShapeType="1"/>
          </p:cNvCxnSpPr>
          <p:nvPr/>
        </p:nvCxnSpPr>
        <p:spPr bwMode="auto">
          <a:xfrm flipV="1">
            <a:off x="3881591" y="6514473"/>
            <a:ext cx="1009500" cy="0"/>
          </a:xfrm>
          <a:prstGeom prst="line">
            <a:avLst/>
          </a:prstGeom>
          <a:noFill/>
          <a:ln w="25400" cap="flat" cmpd="sng" algn="ctr">
            <a:solidFill>
              <a:schemeClr val="tx1"/>
            </a:solidFill>
            <a:prstDash val="solid"/>
            <a:round/>
            <a:headEnd type="none" w="med" len="med"/>
            <a:tailEnd type="none" w="med" len="med"/>
          </a:ln>
        </p:spPr>
      </p:cxnSp>
      <p:cxnSp>
        <p:nvCxnSpPr>
          <p:cNvPr id="77" name="直線コネクタ 140"/>
          <p:cNvCxnSpPr>
            <a:cxnSpLocks noChangeShapeType="1"/>
          </p:cNvCxnSpPr>
          <p:nvPr/>
        </p:nvCxnSpPr>
        <p:spPr bwMode="auto">
          <a:xfrm flipV="1">
            <a:off x="3737575" y="6442997"/>
            <a:ext cx="1009500" cy="0"/>
          </a:xfrm>
          <a:prstGeom prst="line">
            <a:avLst/>
          </a:prstGeom>
          <a:noFill/>
          <a:ln w="25400" cap="flat" cmpd="sng" algn="ctr">
            <a:solidFill>
              <a:schemeClr val="tx1"/>
            </a:solidFill>
            <a:prstDash val="solid"/>
            <a:round/>
            <a:headEnd type="none" w="med" len="med"/>
            <a:tailEnd type="none" w="med" len="med"/>
          </a:ln>
        </p:spPr>
      </p:cxnSp>
      <p:cxnSp>
        <p:nvCxnSpPr>
          <p:cNvPr id="78" name="直線コネクタ 141"/>
          <p:cNvCxnSpPr>
            <a:cxnSpLocks noChangeShapeType="1"/>
          </p:cNvCxnSpPr>
          <p:nvPr/>
        </p:nvCxnSpPr>
        <p:spPr bwMode="auto">
          <a:xfrm flipV="1">
            <a:off x="3737575" y="6360932"/>
            <a:ext cx="1009500" cy="0"/>
          </a:xfrm>
          <a:prstGeom prst="line">
            <a:avLst/>
          </a:prstGeom>
          <a:noFill/>
          <a:ln w="25400" cap="flat" cmpd="sng" algn="ctr">
            <a:solidFill>
              <a:schemeClr val="tx1"/>
            </a:solidFill>
            <a:prstDash val="solid"/>
            <a:round/>
            <a:headEnd type="none" w="med" len="med"/>
            <a:tailEnd type="none" w="med" len="med"/>
          </a:ln>
        </p:spPr>
      </p:cxnSp>
      <p:cxnSp>
        <p:nvCxnSpPr>
          <p:cNvPr id="79" name="直線コネクタ 142"/>
          <p:cNvCxnSpPr>
            <a:cxnSpLocks noChangeShapeType="1"/>
          </p:cNvCxnSpPr>
          <p:nvPr/>
        </p:nvCxnSpPr>
        <p:spPr bwMode="auto">
          <a:xfrm flipV="1">
            <a:off x="3736187" y="6276224"/>
            <a:ext cx="1009500" cy="0"/>
          </a:xfrm>
          <a:prstGeom prst="line">
            <a:avLst/>
          </a:prstGeom>
          <a:noFill/>
          <a:ln w="25400" cap="flat" cmpd="sng" algn="ctr">
            <a:solidFill>
              <a:schemeClr val="tx1"/>
            </a:solidFill>
            <a:prstDash val="solid"/>
            <a:round/>
            <a:headEnd type="none" w="med" len="med"/>
            <a:tailEnd type="none" w="med" len="med"/>
          </a:ln>
        </p:spPr>
      </p:cxnSp>
      <p:cxnSp>
        <p:nvCxnSpPr>
          <p:cNvPr id="80" name="直線コネクタ 143"/>
          <p:cNvCxnSpPr>
            <a:cxnSpLocks noChangeShapeType="1"/>
          </p:cNvCxnSpPr>
          <p:nvPr/>
        </p:nvCxnSpPr>
        <p:spPr bwMode="auto">
          <a:xfrm flipV="1">
            <a:off x="3809583" y="6204216"/>
            <a:ext cx="1009500" cy="0"/>
          </a:xfrm>
          <a:prstGeom prst="line">
            <a:avLst/>
          </a:prstGeom>
          <a:noFill/>
          <a:ln w="25400" cap="flat" cmpd="sng" algn="ctr">
            <a:solidFill>
              <a:schemeClr val="tx1"/>
            </a:solidFill>
            <a:prstDash val="solid"/>
            <a:round/>
            <a:headEnd type="none" w="med" len="med"/>
            <a:tailEnd type="none" w="med" len="med"/>
          </a:ln>
        </p:spPr>
      </p:cxnSp>
      <p:cxnSp>
        <p:nvCxnSpPr>
          <p:cNvPr id="81" name="直線コネクタ 137"/>
          <p:cNvCxnSpPr>
            <a:cxnSpLocks noChangeShapeType="1"/>
          </p:cNvCxnSpPr>
          <p:nvPr/>
        </p:nvCxnSpPr>
        <p:spPr bwMode="auto">
          <a:xfrm flipV="1">
            <a:off x="3953599" y="6679697"/>
            <a:ext cx="1009500" cy="0"/>
          </a:xfrm>
          <a:prstGeom prst="line">
            <a:avLst/>
          </a:prstGeom>
          <a:noFill/>
          <a:ln w="25400" cap="flat" cmpd="sng" algn="ctr">
            <a:solidFill>
              <a:schemeClr val="tx1"/>
            </a:solidFill>
            <a:prstDash val="solid"/>
            <a:round/>
            <a:headEnd type="none" w="med" len="med"/>
            <a:tailEnd type="none" w="med" len="med"/>
          </a:ln>
        </p:spPr>
      </p:cxnSp>
      <p:sp>
        <p:nvSpPr>
          <p:cNvPr id="84" name="正方形/長方形 83"/>
          <p:cNvSpPr/>
          <p:nvPr/>
        </p:nvSpPr>
        <p:spPr>
          <a:xfrm>
            <a:off x="654413" y="6135942"/>
            <a:ext cx="5666662" cy="698516"/>
          </a:xfrm>
          <a:prstGeom prst="rect">
            <a:avLst/>
          </a:prstGeom>
          <a:solidFill>
            <a:srgbClr val="008000">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5" name="テキスト ボックス 194"/>
          <p:cNvSpPr txBox="1"/>
          <p:nvPr/>
        </p:nvSpPr>
        <p:spPr>
          <a:xfrm rot="16200000">
            <a:off x="492686" y="7143747"/>
            <a:ext cx="774917" cy="400110"/>
          </a:xfrm>
          <a:prstGeom prst="rect">
            <a:avLst/>
          </a:prstGeom>
          <a:solidFill>
            <a:srgbClr val="FFFFFF"/>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1000" kern="0" noProof="0" dirty="0" smtClean="0">
                <a:solidFill>
                  <a:sysClr val="windowText" lastClr="000000"/>
                </a:solidFill>
                <a:latin typeface="Helvetica"/>
                <a:ea typeface="Osaka"/>
                <a:cs typeface="Helvetica"/>
              </a:rPr>
              <a:t>Female bulk reads</a:t>
            </a:r>
            <a:endParaRPr kumimoji="1" lang="ja-JP" altLang="en-US" sz="1000" b="0" i="0" u="none" strike="noStrike" kern="0" cap="none" spc="0" normalizeH="0" baseline="0" noProof="0" dirty="0">
              <a:ln>
                <a:noFill/>
              </a:ln>
              <a:solidFill>
                <a:sysClr val="windowText" lastClr="000000"/>
              </a:solidFill>
              <a:effectLst/>
              <a:uLnTx/>
              <a:uFillTx/>
              <a:latin typeface="Helvetica"/>
              <a:ea typeface="Osaka"/>
              <a:cs typeface="Helvetica"/>
            </a:endParaRPr>
          </a:p>
        </p:txBody>
      </p:sp>
      <p:cxnSp>
        <p:nvCxnSpPr>
          <p:cNvPr id="86" name="直線コネクタ 137"/>
          <p:cNvCxnSpPr>
            <a:cxnSpLocks noChangeShapeType="1"/>
          </p:cNvCxnSpPr>
          <p:nvPr/>
        </p:nvCxnSpPr>
        <p:spPr bwMode="auto">
          <a:xfrm flipV="1">
            <a:off x="1713662" y="7582289"/>
            <a:ext cx="1009500" cy="0"/>
          </a:xfrm>
          <a:prstGeom prst="line">
            <a:avLst/>
          </a:prstGeom>
          <a:noFill/>
          <a:ln w="25400" cap="flat" cmpd="sng" algn="ctr">
            <a:solidFill>
              <a:schemeClr val="tx1"/>
            </a:solidFill>
            <a:prstDash val="solid"/>
            <a:round/>
            <a:headEnd type="none" w="med" len="med"/>
            <a:tailEnd type="none" w="med" len="med"/>
          </a:ln>
        </p:spPr>
      </p:cxnSp>
      <p:cxnSp>
        <p:nvCxnSpPr>
          <p:cNvPr id="87" name="直線コネクタ 138"/>
          <p:cNvCxnSpPr>
            <a:cxnSpLocks noChangeShapeType="1"/>
          </p:cNvCxnSpPr>
          <p:nvPr/>
        </p:nvCxnSpPr>
        <p:spPr bwMode="auto">
          <a:xfrm flipV="1">
            <a:off x="1189521" y="7424915"/>
            <a:ext cx="1009500" cy="0"/>
          </a:xfrm>
          <a:prstGeom prst="line">
            <a:avLst/>
          </a:prstGeom>
          <a:noFill/>
          <a:ln w="25400" cap="flat" cmpd="sng" algn="ctr">
            <a:solidFill>
              <a:schemeClr val="tx1"/>
            </a:solidFill>
            <a:prstDash val="solid"/>
            <a:round/>
            <a:headEnd type="none" w="med" len="med"/>
            <a:tailEnd type="none" w="med" len="med"/>
          </a:ln>
        </p:spPr>
      </p:cxnSp>
      <p:cxnSp>
        <p:nvCxnSpPr>
          <p:cNvPr id="88" name="直線コネクタ 139"/>
          <p:cNvCxnSpPr>
            <a:cxnSpLocks noChangeShapeType="1"/>
          </p:cNvCxnSpPr>
          <p:nvPr/>
        </p:nvCxnSpPr>
        <p:spPr bwMode="auto">
          <a:xfrm flipV="1">
            <a:off x="1647569" y="7334874"/>
            <a:ext cx="1009500" cy="0"/>
          </a:xfrm>
          <a:prstGeom prst="line">
            <a:avLst/>
          </a:prstGeom>
          <a:noFill/>
          <a:ln w="25400" cap="flat" cmpd="sng" algn="ctr">
            <a:solidFill>
              <a:schemeClr val="tx1"/>
            </a:solidFill>
            <a:prstDash val="solid"/>
            <a:round/>
            <a:headEnd type="none" w="med" len="med"/>
            <a:tailEnd type="none" w="med" len="med"/>
          </a:ln>
        </p:spPr>
      </p:cxnSp>
      <p:cxnSp>
        <p:nvCxnSpPr>
          <p:cNvPr id="89" name="直線コネクタ 140"/>
          <p:cNvCxnSpPr>
            <a:cxnSpLocks noChangeShapeType="1"/>
          </p:cNvCxnSpPr>
          <p:nvPr/>
        </p:nvCxnSpPr>
        <p:spPr bwMode="auto">
          <a:xfrm flipV="1">
            <a:off x="1503553" y="7263398"/>
            <a:ext cx="1009500" cy="0"/>
          </a:xfrm>
          <a:prstGeom prst="line">
            <a:avLst/>
          </a:prstGeom>
          <a:noFill/>
          <a:ln w="25400" cap="flat" cmpd="sng" algn="ctr">
            <a:solidFill>
              <a:schemeClr val="tx1"/>
            </a:solidFill>
            <a:prstDash val="solid"/>
            <a:round/>
            <a:headEnd type="none" w="med" len="med"/>
            <a:tailEnd type="none" w="med" len="med"/>
          </a:ln>
        </p:spPr>
      </p:cxnSp>
      <p:cxnSp>
        <p:nvCxnSpPr>
          <p:cNvPr id="90" name="直線コネクタ 141"/>
          <p:cNvCxnSpPr>
            <a:cxnSpLocks noChangeShapeType="1"/>
          </p:cNvCxnSpPr>
          <p:nvPr/>
        </p:nvCxnSpPr>
        <p:spPr bwMode="auto">
          <a:xfrm flipV="1">
            <a:off x="1381515" y="7181333"/>
            <a:ext cx="1009500" cy="0"/>
          </a:xfrm>
          <a:prstGeom prst="line">
            <a:avLst/>
          </a:prstGeom>
          <a:noFill/>
          <a:ln w="25400" cap="flat" cmpd="sng" algn="ctr">
            <a:solidFill>
              <a:schemeClr val="tx1"/>
            </a:solidFill>
            <a:prstDash val="solid"/>
            <a:round/>
            <a:headEnd type="none" w="med" len="med"/>
            <a:tailEnd type="none" w="med" len="med"/>
          </a:ln>
        </p:spPr>
      </p:cxnSp>
      <p:cxnSp>
        <p:nvCxnSpPr>
          <p:cNvPr id="91" name="直線コネクタ 142"/>
          <p:cNvCxnSpPr>
            <a:cxnSpLocks noChangeShapeType="1"/>
          </p:cNvCxnSpPr>
          <p:nvPr/>
        </p:nvCxnSpPr>
        <p:spPr bwMode="auto">
          <a:xfrm flipV="1">
            <a:off x="1359537" y="7096625"/>
            <a:ext cx="1009500" cy="0"/>
          </a:xfrm>
          <a:prstGeom prst="line">
            <a:avLst/>
          </a:prstGeom>
          <a:noFill/>
          <a:ln w="25400" cap="flat" cmpd="sng" algn="ctr">
            <a:solidFill>
              <a:schemeClr val="tx1"/>
            </a:solidFill>
            <a:prstDash val="solid"/>
            <a:round/>
            <a:headEnd type="none" w="med" len="med"/>
            <a:tailEnd type="none" w="med" len="med"/>
          </a:ln>
        </p:spPr>
      </p:cxnSp>
      <p:cxnSp>
        <p:nvCxnSpPr>
          <p:cNvPr id="92" name="直線コネクタ 143"/>
          <p:cNvCxnSpPr>
            <a:cxnSpLocks noChangeShapeType="1"/>
          </p:cNvCxnSpPr>
          <p:nvPr/>
        </p:nvCxnSpPr>
        <p:spPr bwMode="auto">
          <a:xfrm flipV="1">
            <a:off x="1173311" y="7024617"/>
            <a:ext cx="1009500" cy="0"/>
          </a:xfrm>
          <a:prstGeom prst="line">
            <a:avLst/>
          </a:prstGeom>
          <a:noFill/>
          <a:ln w="25400" cap="flat" cmpd="sng" algn="ctr">
            <a:solidFill>
              <a:schemeClr val="tx1"/>
            </a:solidFill>
            <a:prstDash val="solid"/>
            <a:round/>
            <a:headEnd type="none" w="med" len="med"/>
            <a:tailEnd type="none" w="med" len="med"/>
          </a:ln>
        </p:spPr>
      </p:cxnSp>
      <p:cxnSp>
        <p:nvCxnSpPr>
          <p:cNvPr id="93" name="直線コネクタ 137"/>
          <p:cNvCxnSpPr>
            <a:cxnSpLocks noChangeShapeType="1"/>
          </p:cNvCxnSpPr>
          <p:nvPr/>
        </p:nvCxnSpPr>
        <p:spPr bwMode="auto">
          <a:xfrm flipV="1">
            <a:off x="1615317" y="7500098"/>
            <a:ext cx="1009500" cy="0"/>
          </a:xfrm>
          <a:prstGeom prst="line">
            <a:avLst/>
          </a:prstGeom>
          <a:noFill/>
          <a:ln w="25400" cap="flat" cmpd="sng" algn="ctr">
            <a:solidFill>
              <a:schemeClr val="tx1"/>
            </a:solidFill>
            <a:prstDash val="solid"/>
            <a:round/>
            <a:headEnd type="none" w="med" len="med"/>
            <a:tailEnd type="none" w="med" len="med"/>
          </a:ln>
        </p:spPr>
      </p:cxnSp>
      <p:cxnSp>
        <p:nvCxnSpPr>
          <p:cNvPr id="94" name="直線コネクタ 137"/>
          <p:cNvCxnSpPr>
            <a:cxnSpLocks noChangeShapeType="1"/>
          </p:cNvCxnSpPr>
          <p:nvPr/>
        </p:nvCxnSpPr>
        <p:spPr bwMode="auto">
          <a:xfrm flipV="1">
            <a:off x="5174573" y="7582289"/>
            <a:ext cx="1009500" cy="0"/>
          </a:xfrm>
          <a:prstGeom prst="line">
            <a:avLst/>
          </a:prstGeom>
          <a:noFill/>
          <a:ln w="25400" cap="flat" cmpd="sng" algn="ctr">
            <a:solidFill>
              <a:schemeClr val="tx1"/>
            </a:solidFill>
            <a:prstDash val="solid"/>
            <a:round/>
            <a:headEnd type="none" w="med" len="med"/>
            <a:tailEnd type="none" w="med" len="med"/>
          </a:ln>
        </p:spPr>
      </p:cxnSp>
      <p:cxnSp>
        <p:nvCxnSpPr>
          <p:cNvPr id="95" name="直線コネクタ 138"/>
          <p:cNvCxnSpPr>
            <a:cxnSpLocks noChangeShapeType="1"/>
          </p:cNvCxnSpPr>
          <p:nvPr/>
        </p:nvCxnSpPr>
        <p:spPr bwMode="auto">
          <a:xfrm flipV="1">
            <a:off x="4741137" y="7424915"/>
            <a:ext cx="1009500" cy="0"/>
          </a:xfrm>
          <a:prstGeom prst="line">
            <a:avLst/>
          </a:prstGeom>
          <a:noFill/>
          <a:ln w="25400" cap="flat" cmpd="sng" algn="ctr">
            <a:solidFill>
              <a:schemeClr val="tx1"/>
            </a:solidFill>
            <a:prstDash val="solid"/>
            <a:round/>
            <a:headEnd type="none" w="med" len="med"/>
            <a:tailEnd type="none" w="med" len="med"/>
          </a:ln>
        </p:spPr>
      </p:cxnSp>
      <p:cxnSp>
        <p:nvCxnSpPr>
          <p:cNvPr id="96" name="直線コネクタ 139"/>
          <p:cNvCxnSpPr>
            <a:cxnSpLocks noChangeShapeType="1"/>
          </p:cNvCxnSpPr>
          <p:nvPr/>
        </p:nvCxnSpPr>
        <p:spPr bwMode="auto">
          <a:xfrm flipV="1">
            <a:off x="5030557" y="7334874"/>
            <a:ext cx="1009500" cy="0"/>
          </a:xfrm>
          <a:prstGeom prst="line">
            <a:avLst/>
          </a:prstGeom>
          <a:noFill/>
          <a:ln w="25400" cap="flat" cmpd="sng" algn="ctr">
            <a:solidFill>
              <a:schemeClr val="tx1"/>
            </a:solidFill>
            <a:prstDash val="solid"/>
            <a:round/>
            <a:headEnd type="none" w="med" len="med"/>
            <a:tailEnd type="none" w="med" len="med"/>
          </a:ln>
        </p:spPr>
      </p:cxnSp>
      <p:cxnSp>
        <p:nvCxnSpPr>
          <p:cNvPr id="97" name="直線コネクタ 140"/>
          <p:cNvCxnSpPr>
            <a:cxnSpLocks noChangeShapeType="1"/>
          </p:cNvCxnSpPr>
          <p:nvPr/>
        </p:nvCxnSpPr>
        <p:spPr bwMode="auto">
          <a:xfrm flipV="1">
            <a:off x="4886541" y="7263398"/>
            <a:ext cx="1009500" cy="0"/>
          </a:xfrm>
          <a:prstGeom prst="line">
            <a:avLst/>
          </a:prstGeom>
          <a:noFill/>
          <a:ln w="25400" cap="flat" cmpd="sng" algn="ctr">
            <a:solidFill>
              <a:schemeClr val="tx1"/>
            </a:solidFill>
            <a:prstDash val="solid"/>
            <a:round/>
            <a:headEnd type="none" w="med" len="med"/>
            <a:tailEnd type="none" w="med" len="med"/>
          </a:ln>
        </p:spPr>
      </p:cxnSp>
      <p:cxnSp>
        <p:nvCxnSpPr>
          <p:cNvPr id="98" name="直線コネクタ 141"/>
          <p:cNvCxnSpPr>
            <a:cxnSpLocks noChangeShapeType="1"/>
          </p:cNvCxnSpPr>
          <p:nvPr/>
        </p:nvCxnSpPr>
        <p:spPr bwMode="auto">
          <a:xfrm flipV="1">
            <a:off x="4957161" y="7181333"/>
            <a:ext cx="1009500" cy="0"/>
          </a:xfrm>
          <a:prstGeom prst="line">
            <a:avLst/>
          </a:prstGeom>
          <a:noFill/>
          <a:ln w="25400" cap="flat" cmpd="sng" algn="ctr">
            <a:solidFill>
              <a:schemeClr val="tx1"/>
            </a:solidFill>
            <a:prstDash val="solid"/>
            <a:round/>
            <a:headEnd type="none" w="med" len="med"/>
            <a:tailEnd type="none" w="med" len="med"/>
          </a:ln>
        </p:spPr>
      </p:cxnSp>
      <p:cxnSp>
        <p:nvCxnSpPr>
          <p:cNvPr id="99" name="直線コネクタ 142"/>
          <p:cNvCxnSpPr>
            <a:cxnSpLocks noChangeShapeType="1"/>
          </p:cNvCxnSpPr>
          <p:nvPr/>
        </p:nvCxnSpPr>
        <p:spPr bwMode="auto">
          <a:xfrm flipV="1">
            <a:off x="5030557" y="7096625"/>
            <a:ext cx="1009500" cy="0"/>
          </a:xfrm>
          <a:prstGeom prst="line">
            <a:avLst/>
          </a:prstGeom>
          <a:noFill/>
          <a:ln w="25400" cap="flat" cmpd="sng" algn="ctr">
            <a:solidFill>
              <a:schemeClr val="tx1"/>
            </a:solidFill>
            <a:prstDash val="solid"/>
            <a:round/>
            <a:headEnd type="none" w="med" len="med"/>
            <a:tailEnd type="none" w="med" len="med"/>
          </a:ln>
        </p:spPr>
      </p:cxnSp>
      <p:cxnSp>
        <p:nvCxnSpPr>
          <p:cNvPr id="100" name="直線コネクタ 143"/>
          <p:cNvCxnSpPr>
            <a:cxnSpLocks noChangeShapeType="1"/>
          </p:cNvCxnSpPr>
          <p:nvPr/>
        </p:nvCxnSpPr>
        <p:spPr bwMode="auto">
          <a:xfrm flipV="1">
            <a:off x="4957161" y="7024617"/>
            <a:ext cx="1009500" cy="0"/>
          </a:xfrm>
          <a:prstGeom prst="line">
            <a:avLst/>
          </a:prstGeom>
          <a:noFill/>
          <a:ln w="25400" cap="flat" cmpd="sng" algn="ctr">
            <a:solidFill>
              <a:schemeClr val="tx1"/>
            </a:solidFill>
            <a:prstDash val="solid"/>
            <a:round/>
            <a:headEnd type="none" w="med" len="med"/>
            <a:tailEnd type="none" w="med" len="med"/>
          </a:ln>
        </p:spPr>
      </p:cxnSp>
      <p:cxnSp>
        <p:nvCxnSpPr>
          <p:cNvPr id="101" name="直線コネクタ 137"/>
          <p:cNvCxnSpPr>
            <a:cxnSpLocks noChangeShapeType="1"/>
          </p:cNvCxnSpPr>
          <p:nvPr/>
        </p:nvCxnSpPr>
        <p:spPr bwMode="auto">
          <a:xfrm flipV="1">
            <a:off x="5102565" y="7500098"/>
            <a:ext cx="1009500" cy="0"/>
          </a:xfrm>
          <a:prstGeom prst="line">
            <a:avLst/>
          </a:prstGeom>
          <a:noFill/>
          <a:ln w="25400" cap="flat" cmpd="sng" algn="ctr">
            <a:solidFill>
              <a:schemeClr val="tx1"/>
            </a:solidFill>
            <a:prstDash val="solid"/>
            <a:round/>
            <a:headEnd type="none" w="med" len="med"/>
            <a:tailEnd type="none" w="med" len="med"/>
          </a:ln>
        </p:spPr>
      </p:cxnSp>
      <p:cxnSp>
        <p:nvCxnSpPr>
          <p:cNvPr id="102" name="直線コネクタ 137"/>
          <p:cNvCxnSpPr>
            <a:cxnSpLocks noChangeShapeType="1"/>
          </p:cNvCxnSpPr>
          <p:nvPr/>
        </p:nvCxnSpPr>
        <p:spPr bwMode="auto">
          <a:xfrm flipV="1">
            <a:off x="2870317" y="7582289"/>
            <a:ext cx="1009500" cy="0"/>
          </a:xfrm>
          <a:prstGeom prst="line">
            <a:avLst/>
          </a:prstGeom>
          <a:noFill/>
          <a:ln w="25400" cap="flat" cmpd="sng" algn="ctr">
            <a:solidFill>
              <a:schemeClr val="tx1"/>
            </a:solidFill>
            <a:prstDash val="solid"/>
            <a:round/>
            <a:headEnd type="none" w="med" len="med"/>
            <a:tailEnd type="none" w="med" len="med"/>
          </a:ln>
        </p:spPr>
      </p:cxnSp>
      <p:cxnSp>
        <p:nvCxnSpPr>
          <p:cNvPr id="103" name="直線コネクタ 138"/>
          <p:cNvCxnSpPr>
            <a:cxnSpLocks noChangeShapeType="1"/>
          </p:cNvCxnSpPr>
          <p:nvPr/>
        </p:nvCxnSpPr>
        <p:spPr bwMode="auto">
          <a:xfrm flipV="1">
            <a:off x="2367649" y="7424915"/>
            <a:ext cx="1009500" cy="0"/>
          </a:xfrm>
          <a:prstGeom prst="line">
            <a:avLst/>
          </a:prstGeom>
          <a:noFill/>
          <a:ln w="25400" cap="flat" cmpd="sng" algn="ctr">
            <a:solidFill>
              <a:schemeClr val="tx1"/>
            </a:solidFill>
            <a:prstDash val="solid"/>
            <a:round/>
            <a:headEnd type="none" w="med" len="med"/>
            <a:tailEnd type="none" w="med" len="med"/>
          </a:ln>
        </p:spPr>
      </p:cxnSp>
      <p:cxnSp>
        <p:nvCxnSpPr>
          <p:cNvPr id="104" name="直線コネクタ 139"/>
          <p:cNvCxnSpPr>
            <a:cxnSpLocks noChangeShapeType="1"/>
          </p:cNvCxnSpPr>
          <p:nvPr/>
        </p:nvCxnSpPr>
        <p:spPr bwMode="auto">
          <a:xfrm flipV="1">
            <a:off x="2796558" y="7334874"/>
            <a:ext cx="1009500" cy="0"/>
          </a:xfrm>
          <a:prstGeom prst="line">
            <a:avLst/>
          </a:prstGeom>
          <a:noFill/>
          <a:ln w="25400" cap="flat" cmpd="sng" algn="ctr">
            <a:solidFill>
              <a:schemeClr val="tx1"/>
            </a:solidFill>
            <a:prstDash val="solid"/>
            <a:round/>
            <a:headEnd type="none" w="med" len="med"/>
            <a:tailEnd type="none" w="med" len="med"/>
          </a:ln>
        </p:spPr>
      </p:cxnSp>
      <p:cxnSp>
        <p:nvCxnSpPr>
          <p:cNvPr id="105" name="直線コネクタ 140"/>
          <p:cNvCxnSpPr>
            <a:cxnSpLocks noChangeShapeType="1"/>
          </p:cNvCxnSpPr>
          <p:nvPr/>
        </p:nvCxnSpPr>
        <p:spPr bwMode="auto">
          <a:xfrm flipV="1">
            <a:off x="2652542" y="7263398"/>
            <a:ext cx="1009500" cy="0"/>
          </a:xfrm>
          <a:prstGeom prst="line">
            <a:avLst/>
          </a:prstGeom>
          <a:noFill/>
          <a:ln w="25400" cap="flat" cmpd="sng" algn="ctr">
            <a:solidFill>
              <a:schemeClr val="tx1"/>
            </a:solidFill>
            <a:prstDash val="solid"/>
            <a:round/>
            <a:headEnd type="none" w="med" len="med"/>
            <a:tailEnd type="none" w="med" len="med"/>
          </a:ln>
        </p:spPr>
      </p:cxnSp>
      <p:cxnSp>
        <p:nvCxnSpPr>
          <p:cNvPr id="106" name="直線コネクタ 141"/>
          <p:cNvCxnSpPr>
            <a:cxnSpLocks noChangeShapeType="1"/>
          </p:cNvCxnSpPr>
          <p:nvPr/>
        </p:nvCxnSpPr>
        <p:spPr bwMode="auto">
          <a:xfrm flipV="1">
            <a:off x="2583673" y="7181333"/>
            <a:ext cx="1009500" cy="0"/>
          </a:xfrm>
          <a:prstGeom prst="line">
            <a:avLst/>
          </a:prstGeom>
          <a:noFill/>
          <a:ln w="25400" cap="flat" cmpd="sng" algn="ctr">
            <a:solidFill>
              <a:schemeClr val="tx1"/>
            </a:solidFill>
            <a:prstDash val="solid"/>
            <a:round/>
            <a:headEnd type="none" w="med" len="med"/>
            <a:tailEnd type="none" w="med" len="med"/>
          </a:ln>
        </p:spPr>
      </p:cxnSp>
      <p:cxnSp>
        <p:nvCxnSpPr>
          <p:cNvPr id="107" name="直線コネクタ 142"/>
          <p:cNvCxnSpPr>
            <a:cxnSpLocks noChangeShapeType="1"/>
          </p:cNvCxnSpPr>
          <p:nvPr/>
        </p:nvCxnSpPr>
        <p:spPr bwMode="auto">
          <a:xfrm flipV="1">
            <a:off x="2439657" y="7096625"/>
            <a:ext cx="1009500" cy="0"/>
          </a:xfrm>
          <a:prstGeom prst="line">
            <a:avLst/>
          </a:prstGeom>
          <a:noFill/>
          <a:ln w="25400" cap="flat" cmpd="sng" algn="ctr">
            <a:solidFill>
              <a:schemeClr val="tx1"/>
            </a:solidFill>
            <a:prstDash val="solid"/>
            <a:round/>
            <a:headEnd type="none" w="med" len="med"/>
            <a:tailEnd type="none" w="med" len="med"/>
          </a:ln>
        </p:spPr>
      </p:cxnSp>
      <p:cxnSp>
        <p:nvCxnSpPr>
          <p:cNvPr id="108" name="直線コネクタ 143"/>
          <p:cNvCxnSpPr>
            <a:cxnSpLocks noChangeShapeType="1"/>
          </p:cNvCxnSpPr>
          <p:nvPr/>
        </p:nvCxnSpPr>
        <p:spPr bwMode="auto">
          <a:xfrm flipV="1">
            <a:off x="2723162" y="7024617"/>
            <a:ext cx="1009500" cy="0"/>
          </a:xfrm>
          <a:prstGeom prst="line">
            <a:avLst/>
          </a:prstGeom>
          <a:noFill/>
          <a:ln w="25400" cap="flat" cmpd="sng" algn="ctr">
            <a:solidFill>
              <a:schemeClr val="tx1"/>
            </a:solidFill>
            <a:prstDash val="solid"/>
            <a:round/>
            <a:headEnd type="none" w="med" len="med"/>
            <a:tailEnd type="none" w="med" len="med"/>
          </a:ln>
        </p:spPr>
      </p:cxnSp>
      <p:cxnSp>
        <p:nvCxnSpPr>
          <p:cNvPr id="109" name="直線コネクタ 137"/>
          <p:cNvCxnSpPr>
            <a:cxnSpLocks noChangeShapeType="1"/>
          </p:cNvCxnSpPr>
          <p:nvPr/>
        </p:nvCxnSpPr>
        <p:spPr bwMode="auto">
          <a:xfrm flipV="1">
            <a:off x="2870317" y="7500098"/>
            <a:ext cx="1009500" cy="0"/>
          </a:xfrm>
          <a:prstGeom prst="line">
            <a:avLst/>
          </a:prstGeom>
          <a:noFill/>
          <a:ln w="25400" cap="flat" cmpd="sng" algn="ctr">
            <a:solidFill>
              <a:schemeClr val="tx1"/>
            </a:solidFill>
            <a:prstDash val="solid"/>
            <a:round/>
            <a:headEnd type="none" w="med" len="med"/>
            <a:tailEnd type="none" w="med" len="med"/>
          </a:ln>
        </p:spPr>
      </p:cxnSp>
      <p:cxnSp>
        <p:nvCxnSpPr>
          <p:cNvPr id="110" name="直線コネクタ 137"/>
          <p:cNvCxnSpPr>
            <a:cxnSpLocks noChangeShapeType="1"/>
          </p:cNvCxnSpPr>
          <p:nvPr/>
        </p:nvCxnSpPr>
        <p:spPr bwMode="auto">
          <a:xfrm flipV="1">
            <a:off x="3951825" y="7582289"/>
            <a:ext cx="1009500" cy="0"/>
          </a:xfrm>
          <a:prstGeom prst="line">
            <a:avLst/>
          </a:prstGeom>
          <a:noFill/>
          <a:ln w="25400" cap="flat" cmpd="sng" algn="ctr">
            <a:solidFill>
              <a:schemeClr val="tx1"/>
            </a:solidFill>
            <a:prstDash val="solid"/>
            <a:round/>
            <a:headEnd type="none" w="med" len="med"/>
            <a:tailEnd type="none" w="med" len="med"/>
          </a:ln>
        </p:spPr>
      </p:cxnSp>
      <p:cxnSp>
        <p:nvCxnSpPr>
          <p:cNvPr id="111" name="直線コネクタ 138"/>
          <p:cNvCxnSpPr>
            <a:cxnSpLocks noChangeShapeType="1"/>
          </p:cNvCxnSpPr>
          <p:nvPr/>
        </p:nvCxnSpPr>
        <p:spPr bwMode="auto">
          <a:xfrm flipV="1">
            <a:off x="3519777" y="7424915"/>
            <a:ext cx="1009500" cy="0"/>
          </a:xfrm>
          <a:prstGeom prst="line">
            <a:avLst/>
          </a:prstGeom>
          <a:noFill/>
          <a:ln w="25400" cap="flat" cmpd="sng" algn="ctr">
            <a:solidFill>
              <a:schemeClr val="tx1"/>
            </a:solidFill>
            <a:prstDash val="solid"/>
            <a:round/>
            <a:headEnd type="none" w="med" len="med"/>
            <a:tailEnd type="none" w="med" len="med"/>
          </a:ln>
        </p:spPr>
      </p:cxnSp>
      <p:cxnSp>
        <p:nvCxnSpPr>
          <p:cNvPr id="112" name="直線コネクタ 139"/>
          <p:cNvCxnSpPr>
            <a:cxnSpLocks noChangeShapeType="1"/>
          </p:cNvCxnSpPr>
          <p:nvPr/>
        </p:nvCxnSpPr>
        <p:spPr bwMode="auto">
          <a:xfrm flipV="1">
            <a:off x="3879817" y="7334874"/>
            <a:ext cx="1009500" cy="0"/>
          </a:xfrm>
          <a:prstGeom prst="line">
            <a:avLst/>
          </a:prstGeom>
          <a:noFill/>
          <a:ln w="25400" cap="flat" cmpd="sng" algn="ctr">
            <a:solidFill>
              <a:schemeClr val="tx1"/>
            </a:solidFill>
            <a:prstDash val="solid"/>
            <a:round/>
            <a:headEnd type="none" w="med" len="med"/>
            <a:tailEnd type="none" w="med" len="med"/>
          </a:ln>
        </p:spPr>
      </p:cxnSp>
      <p:cxnSp>
        <p:nvCxnSpPr>
          <p:cNvPr id="113" name="直線コネクタ 140"/>
          <p:cNvCxnSpPr>
            <a:cxnSpLocks noChangeShapeType="1"/>
          </p:cNvCxnSpPr>
          <p:nvPr/>
        </p:nvCxnSpPr>
        <p:spPr bwMode="auto">
          <a:xfrm flipV="1">
            <a:off x="3735801" y="7263398"/>
            <a:ext cx="1009500" cy="0"/>
          </a:xfrm>
          <a:prstGeom prst="line">
            <a:avLst/>
          </a:prstGeom>
          <a:noFill/>
          <a:ln w="25400" cap="flat" cmpd="sng" algn="ctr">
            <a:solidFill>
              <a:schemeClr val="tx1"/>
            </a:solidFill>
            <a:prstDash val="solid"/>
            <a:round/>
            <a:headEnd type="none" w="med" len="med"/>
            <a:tailEnd type="none" w="med" len="med"/>
          </a:ln>
        </p:spPr>
      </p:cxnSp>
      <p:cxnSp>
        <p:nvCxnSpPr>
          <p:cNvPr id="114" name="直線コネクタ 141"/>
          <p:cNvCxnSpPr>
            <a:cxnSpLocks noChangeShapeType="1"/>
          </p:cNvCxnSpPr>
          <p:nvPr/>
        </p:nvCxnSpPr>
        <p:spPr bwMode="auto">
          <a:xfrm flipV="1">
            <a:off x="3735801" y="7181333"/>
            <a:ext cx="1009500" cy="0"/>
          </a:xfrm>
          <a:prstGeom prst="line">
            <a:avLst/>
          </a:prstGeom>
          <a:noFill/>
          <a:ln w="25400" cap="flat" cmpd="sng" algn="ctr">
            <a:solidFill>
              <a:schemeClr val="tx1"/>
            </a:solidFill>
            <a:prstDash val="solid"/>
            <a:round/>
            <a:headEnd type="none" w="med" len="med"/>
            <a:tailEnd type="none" w="med" len="med"/>
          </a:ln>
        </p:spPr>
      </p:cxnSp>
      <p:cxnSp>
        <p:nvCxnSpPr>
          <p:cNvPr id="115" name="直線コネクタ 142"/>
          <p:cNvCxnSpPr>
            <a:cxnSpLocks noChangeShapeType="1"/>
          </p:cNvCxnSpPr>
          <p:nvPr/>
        </p:nvCxnSpPr>
        <p:spPr bwMode="auto">
          <a:xfrm flipV="1">
            <a:off x="3734413" y="7096625"/>
            <a:ext cx="1009500" cy="0"/>
          </a:xfrm>
          <a:prstGeom prst="line">
            <a:avLst/>
          </a:prstGeom>
          <a:noFill/>
          <a:ln w="25400" cap="flat" cmpd="sng" algn="ctr">
            <a:solidFill>
              <a:schemeClr val="tx1"/>
            </a:solidFill>
            <a:prstDash val="solid"/>
            <a:round/>
            <a:headEnd type="none" w="med" len="med"/>
            <a:tailEnd type="none" w="med" len="med"/>
          </a:ln>
        </p:spPr>
      </p:cxnSp>
      <p:cxnSp>
        <p:nvCxnSpPr>
          <p:cNvPr id="116" name="直線コネクタ 143"/>
          <p:cNvCxnSpPr>
            <a:cxnSpLocks noChangeShapeType="1"/>
          </p:cNvCxnSpPr>
          <p:nvPr/>
        </p:nvCxnSpPr>
        <p:spPr bwMode="auto">
          <a:xfrm flipV="1">
            <a:off x="3807809" y="7024617"/>
            <a:ext cx="1009500" cy="0"/>
          </a:xfrm>
          <a:prstGeom prst="line">
            <a:avLst/>
          </a:prstGeom>
          <a:noFill/>
          <a:ln w="25400" cap="flat" cmpd="sng" algn="ctr">
            <a:solidFill>
              <a:schemeClr val="tx1"/>
            </a:solidFill>
            <a:prstDash val="solid"/>
            <a:round/>
            <a:headEnd type="none" w="med" len="med"/>
            <a:tailEnd type="none" w="med" len="med"/>
          </a:ln>
        </p:spPr>
      </p:cxnSp>
      <p:cxnSp>
        <p:nvCxnSpPr>
          <p:cNvPr id="117" name="直線コネクタ 137"/>
          <p:cNvCxnSpPr>
            <a:cxnSpLocks noChangeShapeType="1"/>
          </p:cNvCxnSpPr>
          <p:nvPr/>
        </p:nvCxnSpPr>
        <p:spPr bwMode="auto">
          <a:xfrm flipV="1">
            <a:off x="3951825" y="7500098"/>
            <a:ext cx="1009500" cy="0"/>
          </a:xfrm>
          <a:prstGeom prst="line">
            <a:avLst/>
          </a:prstGeom>
          <a:noFill/>
          <a:ln w="25400" cap="flat" cmpd="sng" algn="ctr">
            <a:solidFill>
              <a:schemeClr val="tx1"/>
            </a:solidFill>
            <a:prstDash val="solid"/>
            <a:round/>
            <a:headEnd type="none" w="med" len="med"/>
            <a:tailEnd type="none" w="med" len="med"/>
          </a:ln>
        </p:spPr>
      </p:cxnSp>
      <p:sp>
        <p:nvSpPr>
          <p:cNvPr id="118" name="正方形/長方形 117"/>
          <p:cNvSpPr/>
          <p:nvPr/>
        </p:nvSpPr>
        <p:spPr>
          <a:xfrm>
            <a:off x="652639" y="6956343"/>
            <a:ext cx="5666662" cy="698516"/>
          </a:xfrm>
          <a:prstGeom prst="rect">
            <a:avLst/>
          </a:prstGeom>
          <a:solidFill>
            <a:srgbClr val="FFCC66">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nvGrpSpPr>
          <p:cNvPr id="122" name="図形グループ 70"/>
          <p:cNvGrpSpPr/>
          <p:nvPr/>
        </p:nvGrpSpPr>
        <p:grpSpPr>
          <a:xfrm>
            <a:off x="3867786" y="1012436"/>
            <a:ext cx="700074" cy="821237"/>
            <a:chOff x="1628800" y="2710185"/>
            <a:chExt cx="700074" cy="821237"/>
          </a:xfrm>
        </p:grpSpPr>
        <p:cxnSp>
          <p:nvCxnSpPr>
            <p:cNvPr id="123" name="直線コネクタ 71"/>
            <p:cNvCxnSpPr/>
            <p:nvPr/>
          </p:nvCxnSpPr>
          <p:spPr>
            <a:xfrm>
              <a:off x="2204864" y="2710185"/>
              <a:ext cx="0" cy="468534"/>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4" name="直線コネクタ 72"/>
            <p:cNvCxnSpPr/>
            <p:nvPr/>
          </p:nvCxnSpPr>
          <p:spPr>
            <a:xfrm>
              <a:off x="1772816" y="2710185"/>
              <a:ext cx="0" cy="821237"/>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5" name="直線コネクタ 73"/>
            <p:cNvCxnSpPr/>
            <p:nvPr/>
          </p:nvCxnSpPr>
          <p:spPr>
            <a:xfrm>
              <a:off x="1916832"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6" name="直線コネクタ 74"/>
            <p:cNvCxnSpPr/>
            <p:nvPr/>
          </p:nvCxnSpPr>
          <p:spPr>
            <a:xfrm>
              <a:off x="2060848" y="2710185"/>
              <a:ext cx="0" cy="569306"/>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7" name="直線コネクタ 75"/>
            <p:cNvCxnSpPr/>
            <p:nvPr/>
          </p:nvCxnSpPr>
          <p:spPr>
            <a:xfrm>
              <a:off x="1628800"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8" name="直線コネクタ 76"/>
            <p:cNvCxnSpPr/>
            <p:nvPr/>
          </p:nvCxnSpPr>
          <p:spPr>
            <a:xfrm flipH="1">
              <a:off x="2327770" y="2710185"/>
              <a:ext cx="1104" cy="675600"/>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129" name="正方形/長方形 77"/>
          <p:cNvSpPr/>
          <p:nvPr/>
        </p:nvSpPr>
        <p:spPr>
          <a:xfrm>
            <a:off x="3459097" y="684524"/>
            <a:ext cx="1592711" cy="246221"/>
          </a:xfrm>
          <a:prstGeom prst="rect">
            <a:avLst/>
          </a:prstGeom>
        </p:spPr>
        <p:txBody>
          <a:bodyPr wrap="square">
            <a:spAutoFit/>
          </a:bodyPr>
          <a:lstStyle/>
          <a:p>
            <a:pPr algn="ctr"/>
            <a:r>
              <a:rPr lang="en-US" altLang="ja-JP" sz="1000" b="1" dirty="0" smtClean="0">
                <a:solidFill>
                  <a:srgbClr val="FF0000"/>
                </a:solidFill>
                <a:latin typeface="Helvetica"/>
                <a:cs typeface="Helvetica"/>
              </a:rPr>
              <a:t>P4</a:t>
            </a:r>
            <a:r>
              <a:rPr lang="en-US" altLang="ja-JP" sz="1000" dirty="0" smtClean="0">
                <a:solidFill>
                  <a:srgbClr val="000000"/>
                </a:solidFill>
                <a:latin typeface="Helvetica"/>
                <a:cs typeface="Helvetica"/>
              </a:rPr>
              <a:t> ‘reference</a:t>
            </a:r>
            <a:r>
              <a:rPr lang="ja-JP" altLang="en-US" sz="1000" dirty="0" smtClean="0">
                <a:solidFill>
                  <a:srgbClr val="000000"/>
                </a:solidFill>
                <a:latin typeface="Helvetica"/>
                <a:cs typeface="Helvetica"/>
              </a:rPr>
              <a:t> </a:t>
            </a:r>
            <a:r>
              <a:rPr lang="en-US" altLang="ja-JP" sz="1000" dirty="0" smtClean="0">
                <a:solidFill>
                  <a:srgbClr val="000000"/>
                </a:solidFill>
                <a:latin typeface="Helvetica"/>
                <a:cs typeface="Helvetica"/>
              </a:rPr>
              <a:t>sequence’</a:t>
            </a:r>
          </a:p>
        </p:txBody>
      </p:sp>
      <p:sp>
        <p:nvSpPr>
          <p:cNvPr id="130" name="角丸四角形 6"/>
          <p:cNvSpPr/>
          <p:nvPr/>
        </p:nvSpPr>
        <p:spPr>
          <a:xfrm>
            <a:off x="3666113" y="963558"/>
            <a:ext cx="1152129" cy="936000"/>
          </a:xfrm>
          <a:prstGeom prst="roundRect">
            <a:avLst/>
          </a:prstGeom>
          <a:solidFill>
            <a:srgbClr val="FF0000">
              <a:alpha val="12000"/>
            </a:srgbClr>
          </a:solidFill>
          <a:ln w="19050" cmpd="sng">
            <a:no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endParaRPr kumimoji="1" lang="ja-JP" altLang="en-US" sz="1000" b="1" dirty="0">
              <a:solidFill>
                <a:srgbClr val="000000"/>
              </a:solidFill>
              <a:latin typeface="Helvetica"/>
              <a:cs typeface="Helvetica"/>
            </a:endParaRPr>
          </a:p>
        </p:txBody>
      </p:sp>
      <p:sp>
        <p:nvSpPr>
          <p:cNvPr id="131" name="正方形/長方形 130"/>
          <p:cNvSpPr/>
          <p:nvPr/>
        </p:nvSpPr>
        <p:spPr>
          <a:xfrm>
            <a:off x="3646063" y="1556655"/>
            <a:ext cx="499933" cy="37097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135" name="直線コネクタ 72"/>
          <p:cNvCxnSpPr/>
          <p:nvPr/>
        </p:nvCxnSpPr>
        <p:spPr>
          <a:xfrm flipH="1">
            <a:off x="3443343" y="693455"/>
            <a:ext cx="7589" cy="3874222"/>
          </a:xfrm>
          <a:prstGeom prst="line">
            <a:avLst/>
          </a:prstGeom>
          <a:ln w="19050"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142" name="テキスト ボックス 199"/>
          <p:cNvSpPr txBox="1"/>
          <p:nvPr/>
        </p:nvSpPr>
        <p:spPr>
          <a:xfrm rot="16200000">
            <a:off x="4587099" y="3498157"/>
            <a:ext cx="1071628" cy="21544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ΔSNP-index</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146" name="テキスト ボックス 201"/>
          <p:cNvSpPr txBox="1"/>
          <p:nvPr/>
        </p:nvSpPr>
        <p:spPr>
          <a:xfrm>
            <a:off x="5357751" y="4339051"/>
            <a:ext cx="1137045" cy="215444"/>
          </a:xfrm>
          <a:prstGeom prst="rect">
            <a:avLst/>
          </a:prstGeom>
          <a:noFill/>
        </p:spPr>
        <p:txBody>
          <a:bodyPr wrap="square" rtlCol="0">
            <a:spAutoFit/>
          </a:bodyPr>
          <a:lstStyle/>
          <a:p>
            <a:pPr algn="ctr"/>
            <a:r>
              <a:rPr kumimoji="1" lang="en-US" altLang="ja-JP" sz="800" b="1" dirty="0" smtClean="0">
                <a:latin typeface="Helvetica"/>
                <a:cs typeface="Helvetica"/>
              </a:rPr>
              <a:t>Chr. position</a:t>
            </a:r>
            <a:endParaRPr kumimoji="1" lang="ja-JP" altLang="en-US" sz="800" b="1" dirty="0">
              <a:latin typeface="Helvetica"/>
              <a:cs typeface="Helvetica"/>
            </a:endParaRPr>
          </a:p>
        </p:txBody>
      </p:sp>
      <p:sp>
        <p:nvSpPr>
          <p:cNvPr id="147" name="右矢印 215"/>
          <p:cNvSpPr/>
          <p:nvPr/>
        </p:nvSpPr>
        <p:spPr>
          <a:xfrm>
            <a:off x="4889514" y="3675083"/>
            <a:ext cx="98451" cy="103636"/>
          </a:xfrm>
          <a:prstGeom prst="rightArrow">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800"/>
          </a:p>
        </p:txBody>
      </p:sp>
      <p:sp>
        <p:nvSpPr>
          <p:cNvPr id="148" name="テキスト ボックス 200"/>
          <p:cNvSpPr txBox="1"/>
          <p:nvPr/>
        </p:nvSpPr>
        <p:spPr>
          <a:xfrm>
            <a:off x="5350237" y="2753763"/>
            <a:ext cx="1376098" cy="215444"/>
          </a:xfrm>
          <a:prstGeom prst="rect">
            <a:avLst/>
          </a:prstGeom>
          <a:noFill/>
        </p:spPr>
        <p:txBody>
          <a:bodyPr wrap="square" rtlCol="0">
            <a:spAutoFit/>
          </a:bodyPr>
          <a:lstStyle/>
          <a:p>
            <a:r>
              <a:rPr lang="en-US" altLang="ja-JP" sz="800" b="1" dirty="0" smtClean="0">
                <a:solidFill>
                  <a:srgbClr val="008000"/>
                </a:solidFill>
                <a:latin typeface="Helvetica"/>
                <a:cs typeface="Helvetica"/>
              </a:rPr>
              <a:t>Male-bulk </a:t>
            </a:r>
            <a:r>
              <a:rPr kumimoji="1" lang="en-US" altLang="ja-JP" sz="800" b="1" dirty="0" smtClean="0">
                <a:latin typeface="Helvetica"/>
                <a:cs typeface="Helvetica"/>
              </a:rPr>
              <a:t>–</a:t>
            </a:r>
            <a:r>
              <a:rPr kumimoji="1" lang="en-US" altLang="ja-JP" sz="800" b="1" dirty="0" smtClean="0">
                <a:solidFill>
                  <a:srgbClr val="008000"/>
                </a:solidFill>
                <a:latin typeface="Helvetica"/>
                <a:cs typeface="Helvetica"/>
              </a:rPr>
              <a:t> </a:t>
            </a:r>
            <a:r>
              <a:rPr lang="en-US" altLang="ja-JP" sz="800" b="1" dirty="0" smtClean="0">
                <a:solidFill>
                  <a:schemeClr val="accent6">
                    <a:lumMod val="75000"/>
                  </a:schemeClr>
                </a:solidFill>
                <a:latin typeface="Helvetica"/>
                <a:cs typeface="Helvetica"/>
              </a:rPr>
              <a:t>Female-bulk</a:t>
            </a:r>
            <a:endParaRPr lang="ja-JP" altLang="en-US" sz="800" b="1" dirty="0">
              <a:solidFill>
                <a:schemeClr val="accent6">
                  <a:lumMod val="75000"/>
                </a:schemeClr>
              </a:solidFill>
              <a:latin typeface="Helvetica"/>
              <a:cs typeface="Helvetica"/>
            </a:endParaRPr>
          </a:p>
        </p:txBody>
      </p:sp>
      <p:sp>
        <p:nvSpPr>
          <p:cNvPr id="150" name="テキスト ボックス 201"/>
          <p:cNvSpPr txBox="1"/>
          <p:nvPr/>
        </p:nvSpPr>
        <p:spPr>
          <a:xfrm>
            <a:off x="348865" y="3653091"/>
            <a:ext cx="782338" cy="215444"/>
          </a:xfrm>
          <a:prstGeom prst="rect">
            <a:avLst/>
          </a:prstGeom>
          <a:noFill/>
        </p:spPr>
        <p:txBody>
          <a:bodyPr wrap="square" rtlCol="0">
            <a:spAutoFit/>
          </a:bodyPr>
          <a:lstStyle/>
          <a:p>
            <a:r>
              <a:rPr lang="en-US" altLang="ja-JP" sz="800" b="1" dirty="0" smtClean="0">
                <a:solidFill>
                  <a:schemeClr val="accent6">
                    <a:lumMod val="75000"/>
                  </a:schemeClr>
                </a:solidFill>
                <a:latin typeface="Helvetica"/>
                <a:cs typeface="Helvetica"/>
              </a:rPr>
              <a:t>Female bulk</a:t>
            </a:r>
            <a:endParaRPr kumimoji="1" lang="ja-JP" altLang="en-US" sz="800" b="1" dirty="0">
              <a:solidFill>
                <a:schemeClr val="accent6">
                  <a:lumMod val="75000"/>
                </a:schemeClr>
              </a:solidFill>
              <a:latin typeface="Helvetica"/>
              <a:cs typeface="Helvetica"/>
            </a:endParaRPr>
          </a:p>
        </p:txBody>
      </p:sp>
      <p:sp>
        <p:nvSpPr>
          <p:cNvPr id="151" name="テキスト ボックス 200"/>
          <p:cNvSpPr txBox="1"/>
          <p:nvPr/>
        </p:nvSpPr>
        <p:spPr>
          <a:xfrm>
            <a:off x="359375" y="2734356"/>
            <a:ext cx="888260" cy="215444"/>
          </a:xfrm>
          <a:prstGeom prst="rect">
            <a:avLst/>
          </a:prstGeom>
          <a:noFill/>
        </p:spPr>
        <p:txBody>
          <a:bodyPr wrap="square" rtlCol="0">
            <a:spAutoFit/>
          </a:bodyPr>
          <a:lstStyle/>
          <a:p>
            <a:r>
              <a:rPr lang="en-US" altLang="ja-JP" sz="800" b="1" dirty="0" smtClean="0">
                <a:solidFill>
                  <a:srgbClr val="008000"/>
                </a:solidFill>
                <a:latin typeface="Helvetica"/>
                <a:cs typeface="Helvetica"/>
              </a:rPr>
              <a:t>Male bulk</a:t>
            </a:r>
            <a:endParaRPr kumimoji="1" lang="ja-JP" altLang="en-US" sz="800" b="1" dirty="0">
              <a:solidFill>
                <a:srgbClr val="008000"/>
              </a:solidFill>
              <a:latin typeface="Helvetica"/>
              <a:cs typeface="Helvetica"/>
            </a:endParaRPr>
          </a:p>
        </p:txBody>
      </p:sp>
      <p:sp>
        <p:nvSpPr>
          <p:cNvPr id="155" name="テキスト ボックス 201"/>
          <p:cNvSpPr txBox="1"/>
          <p:nvPr/>
        </p:nvSpPr>
        <p:spPr>
          <a:xfrm>
            <a:off x="1932464" y="4308333"/>
            <a:ext cx="1137045" cy="215444"/>
          </a:xfrm>
          <a:prstGeom prst="rect">
            <a:avLst/>
          </a:prstGeom>
          <a:noFill/>
        </p:spPr>
        <p:txBody>
          <a:bodyPr wrap="square" rtlCol="0">
            <a:spAutoFit/>
          </a:bodyPr>
          <a:lstStyle/>
          <a:p>
            <a:pPr algn="ctr"/>
            <a:r>
              <a:rPr kumimoji="1" lang="en-US" altLang="ja-JP" sz="800" b="1" dirty="0" smtClean="0">
                <a:latin typeface="Helvetica"/>
                <a:cs typeface="Helvetica"/>
              </a:rPr>
              <a:t>Chr. position</a:t>
            </a:r>
            <a:endParaRPr kumimoji="1" lang="ja-JP" altLang="en-US" sz="800" b="1" dirty="0">
              <a:latin typeface="Helvetica"/>
              <a:cs typeface="Helvetica"/>
            </a:endParaRPr>
          </a:p>
        </p:txBody>
      </p:sp>
      <p:sp>
        <p:nvSpPr>
          <p:cNvPr id="157" name="テキスト ボックス 200"/>
          <p:cNvSpPr txBox="1"/>
          <p:nvPr/>
        </p:nvSpPr>
        <p:spPr>
          <a:xfrm>
            <a:off x="1946107" y="2758139"/>
            <a:ext cx="1337942" cy="338554"/>
          </a:xfrm>
          <a:prstGeom prst="rect">
            <a:avLst/>
          </a:prstGeom>
          <a:noFill/>
        </p:spPr>
        <p:txBody>
          <a:bodyPr wrap="square" rtlCol="0">
            <a:spAutoFit/>
          </a:bodyPr>
          <a:lstStyle/>
          <a:p>
            <a:r>
              <a:rPr lang="en-US" altLang="ja-JP" sz="800" b="1" dirty="0" smtClean="0">
                <a:solidFill>
                  <a:srgbClr val="008000"/>
                </a:solidFill>
                <a:latin typeface="Helvetica"/>
                <a:cs typeface="Helvetica"/>
              </a:rPr>
              <a:t>Male bulk</a:t>
            </a:r>
            <a:r>
              <a:rPr kumimoji="1" lang="en-US" altLang="ja-JP" sz="800" b="1" dirty="0" smtClean="0">
                <a:solidFill>
                  <a:srgbClr val="008000"/>
                </a:solidFill>
                <a:latin typeface="Helvetica"/>
                <a:cs typeface="Helvetica"/>
              </a:rPr>
              <a:t>- </a:t>
            </a:r>
            <a:r>
              <a:rPr lang="en-US" altLang="ja-JP" sz="800" b="1" dirty="0" smtClean="0">
                <a:solidFill>
                  <a:schemeClr val="accent6">
                    <a:lumMod val="75000"/>
                  </a:schemeClr>
                </a:solidFill>
                <a:latin typeface="Helvetica"/>
                <a:cs typeface="Helvetica"/>
              </a:rPr>
              <a:t>Female bulk</a:t>
            </a:r>
            <a:endParaRPr lang="ja-JP" altLang="en-US" sz="800" b="1" dirty="0">
              <a:solidFill>
                <a:schemeClr val="accent6">
                  <a:lumMod val="75000"/>
                </a:schemeClr>
              </a:solidFill>
              <a:latin typeface="Helvetica"/>
              <a:cs typeface="Helvetica"/>
            </a:endParaRPr>
          </a:p>
          <a:p>
            <a:endParaRPr kumimoji="1" lang="ja-JP" altLang="en-US" sz="800" b="1" dirty="0">
              <a:solidFill>
                <a:srgbClr val="008000"/>
              </a:solidFill>
              <a:latin typeface="Helvetica"/>
              <a:cs typeface="Helvetica"/>
            </a:endParaRPr>
          </a:p>
        </p:txBody>
      </p:sp>
      <p:sp>
        <p:nvSpPr>
          <p:cNvPr id="162" name="テキスト ボックス 201"/>
          <p:cNvSpPr txBox="1"/>
          <p:nvPr/>
        </p:nvSpPr>
        <p:spPr>
          <a:xfrm>
            <a:off x="362770" y="4310150"/>
            <a:ext cx="1137045" cy="215444"/>
          </a:xfrm>
          <a:prstGeom prst="rect">
            <a:avLst/>
          </a:prstGeom>
          <a:noFill/>
        </p:spPr>
        <p:txBody>
          <a:bodyPr wrap="square" rtlCol="0">
            <a:spAutoFit/>
          </a:bodyPr>
          <a:lstStyle/>
          <a:p>
            <a:pPr algn="ctr"/>
            <a:r>
              <a:rPr kumimoji="1" lang="en-US" altLang="ja-JP" sz="800" b="1" dirty="0" smtClean="0">
                <a:latin typeface="Helvetica"/>
                <a:cs typeface="Helvetica"/>
              </a:rPr>
              <a:t>Chr. position</a:t>
            </a:r>
            <a:endParaRPr kumimoji="1" lang="ja-JP" altLang="en-US" sz="800" b="1" dirty="0">
              <a:latin typeface="Helvetica"/>
              <a:cs typeface="Helvetica"/>
            </a:endParaRPr>
          </a:p>
        </p:txBody>
      </p:sp>
      <p:grpSp>
        <p:nvGrpSpPr>
          <p:cNvPr id="163" name="図形グループ 70"/>
          <p:cNvGrpSpPr/>
          <p:nvPr/>
        </p:nvGrpSpPr>
        <p:grpSpPr>
          <a:xfrm>
            <a:off x="581200" y="1023909"/>
            <a:ext cx="700074" cy="821237"/>
            <a:chOff x="1628800" y="2710185"/>
            <a:chExt cx="700074" cy="821237"/>
          </a:xfrm>
        </p:grpSpPr>
        <p:cxnSp>
          <p:nvCxnSpPr>
            <p:cNvPr id="164" name="直線コネクタ 71"/>
            <p:cNvCxnSpPr/>
            <p:nvPr/>
          </p:nvCxnSpPr>
          <p:spPr>
            <a:xfrm>
              <a:off x="2204864" y="2710185"/>
              <a:ext cx="0" cy="468534"/>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5" name="直線コネクタ 72"/>
            <p:cNvCxnSpPr/>
            <p:nvPr/>
          </p:nvCxnSpPr>
          <p:spPr>
            <a:xfrm>
              <a:off x="1772816" y="2710185"/>
              <a:ext cx="0" cy="821237"/>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6" name="直線コネクタ 73"/>
            <p:cNvCxnSpPr/>
            <p:nvPr/>
          </p:nvCxnSpPr>
          <p:spPr>
            <a:xfrm>
              <a:off x="1916832"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7" name="直線コネクタ 74"/>
            <p:cNvCxnSpPr/>
            <p:nvPr/>
          </p:nvCxnSpPr>
          <p:spPr>
            <a:xfrm>
              <a:off x="2060848" y="2710185"/>
              <a:ext cx="0" cy="569306"/>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8" name="直線コネクタ 75"/>
            <p:cNvCxnSpPr/>
            <p:nvPr/>
          </p:nvCxnSpPr>
          <p:spPr>
            <a:xfrm>
              <a:off x="1628800" y="2710185"/>
              <a:ext cx="0" cy="720465"/>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9" name="直線コネクタ 76"/>
            <p:cNvCxnSpPr/>
            <p:nvPr/>
          </p:nvCxnSpPr>
          <p:spPr>
            <a:xfrm flipH="1">
              <a:off x="2327770" y="2710185"/>
              <a:ext cx="1104" cy="675600"/>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170" name="正方形/長方形 77"/>
          <p:cNvSpPr/>
          <p:nvPr/>
        </p:nvSpPr>
        <p:spPr>
          <a:xfrm>
            <a:off x="120731" y="687243"/>
            <a:ext cx="1592711" cy="246221"/>
          </a:xfrm>
          <a:prstGeom prst="rect">
            <a:avLst/>
          </a:prstGeom>
        </p:spPr>
        <p:txBody>
          <a:bodyPr wrap="square">
            <a:spAutoFit/>
          </a:bodyPr>
          <a:lstStyle/>
          <a:p>
            <a:pPr algn="ctr"/>
            <a:r>
              <a:rPr lang="en-US" altLang="ja-JP" sz="1000" b="1" dirty="0" smtClean="0">
                <a:solidFill>
                  <a:srgbClr val="0080FF"/>
                </a:solidFill>
                <a:latin typeface="Helvetica"/>
                <a:cs typeface="Helvetica"/>
              </a:rPr>
              <a:t>P3</a:t>
            </a:r>
            <a:r>
              <a:rPr lang="en-US" altLang="ja-JP" sz="1000" dirty="0" smtClean="0">
                <a:solidFill>
                  <a:srgbClr val="000000"/>
                </a:solidFill>
                <a:latin typeface="Helvetica"/>
                <a:cs typeface="Helvetica"/>
              </a:rPr>
              <a:t> </a:t>
            </a:r>
            <a:r>
              <a:rPr lang="en-US" altLang="ja-JP" sz="1000" dirty="0">
                <a:solidFill>
                  <a:srgbClr val="000000"/>
                </a:solidFill>
                <a:latin typeface="Helvetica"/>
                <a:cs typeface="Helvetica"/>
              </a:rPr>
              <a:t>‘reference</a:t>
            </a:r>
            <a:r>
              <a:rPr lang="ja-JP" altLang="en-US" sz="1000" dirty="0">
                <a:solidFill>
                  <a:srgbClr val="000000"/>
                </a:solidFill>
                <a:latin typeface="Helvetica"/>
                <a:cs typeface="Helvetica"/>
              </a:rPr>
              <a:t> </a:t>
            </a:r>
            <a:r>
              <a:rPr lang="en-US" altLang="ja-JP" sz="1000" dirty="0">
                <a:solidFill>
                  <a:srgbClr val="000000"/>
                </a:solidFill>
                <a:latin typeface="Helvetica"/>
                <a:cs typeface="Helvetica"/>
              </a:rPr>
              <a:t>sequence’</a:t>
            </a:r>
            <a:endParaRPr lang="en-US" altLang="ja-JP" sz="1000" dirty="0" smtClean="0">
              <a:solidFill>
                <a:srgbClr val="000000"/>
              </a:solidFill>
              <a:latin typeface="Helvetica"/>
              <a:cs typeface="Helvetica"/>
            </a:endParaRPr>
          </a:p>
        </p:txBody>
      </p:sp>
      <p:sp>
        <p:nvSpPr>
          <p:cNvPr id="171" name="角丸四角形 6"/>
          <p:cNvSpPr/>
          <p:nvPr/>
        </p:nvSpPr>
        <p:spPr>
          <a:xfrm>
            <a:off x="367547" y="964632"/>
            <a:ext cx="1152129" cy="936000"/>
          </a:xfrm>
          <a:prstGeom prst="roundRect">
            <a:avLst/>
          </a:prstGeom>
          <a:solidFill>
            <a:srgbClr val="0080FF">
              <a:alpha val="12000"/>
            </a:srgbClr>
          </a:solidFill>
          <a:ln w="19050" cmpd="sng">
            <a:no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endParaRPr kumimoji="1" lang="ja-JP" altLang="en-US" sz="1000" b="1" dirty="0">
              <a:solidFill>
                <a:srgbClr val="000000"/>
              </a:solidFill>
              <a:latin typeface="Helvetica"/>
              <a:cs typeface="Helvetica"/>
            </a:endParaRPr>
          </a:p>
        </p:txBody>
      </p:sp>
      <p:sp>
        <p:nvSpPr>
          <p:cNvPr id="176" name="正方形/長方形 175"/>
          <p:cNvSpPr/>
          <p:nvPr/>
        </p:nvSpPr>
        <p:spPr>
          <a:xfrm>
            <a:off x="4181740" y="1697371"/>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77" name="正方形/長方形 176"/>
          <p:cNvSpPr/>
          <p:nvPr/>
        </p:nvSpPr>
        <p:spPr>
          <a:xfrm>
            <a:off x="376083" y="1186147"/>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78" name="正方形/長方形 177"/>
          <p:cNvSpPr/>
          <p:nvPr/>
        </p:nvSpPr>
        <p:spPr>
          <a:xfrm>
            <a:off x="376083" y="1618195"/>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3" name="右矢印 38"/>
          <p:cNvSpPr/>
          <p:nvPr/>
        </p:nvSpPr>
        <p:spPr>
          <a:xfrm rot="16200000" flipH="1">
            <a:off x="1518523" y="2631611"/>
            <a:ext cx="183704" cy="281548"/>
          </a:xfrm>
          <a:prstGeom prst="rightArrow">
            <a:avLst>
              <a:gd name="adj1" fmla="val 50000"/>
              <a:gd name="adj2" fmla="val 47270"/>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4" name="右矢印 38"/>
          <p:cNvSpPr/>
          <p:nvPr/>
        </p:nvSpPr>
        <p:spPr>
          <a:xfrm rot="16200000" flipH="1">
            <a:off x="4804459" y="2690679"/>
            <a:ext cx="172650" cy="194358"/>
          </a:xfrm>
          <a:prstGeom prst="rightArrow">
            <a:avLst>
              <a:gd name="adj1" fmla="val 50000"/>
              <a:gd name="adj2" fmla="val 47270"/>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5" name="角丸四角形 4"/>
          <p:cNvSpPr/>
          <p:nvPr/>
        </p:nvSpPr>
        <p:spPr>
          <a:xfrm>
            <a:off x="3830137" y="2207504"/>
            <a:ext cx="2718663" cy="454782"/>
          </a:xfrm>
          <a:prstGeom prst="roundRect">
            <a:avLst/>
          </a:prstGeom>
          <a:solidFill>
            <a:srgbClr val="FFFFFF"/>
          </a:solidFill>
          <a:ln w="19050" cmpd="sng">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tabLst>
                <a:tab pos="174625" algn="l"/>
              </a:tabLst>
            </a:pPr>
            <a:endParaRPr kumimoji="1" lang="ja-JP" altLang="en-US" sz="1000" dirty="0">
              <a:solidFill>
                <a:srgbClr val="000000"/>
              </a:solidFill>
              <a:latin typeface="Helvetica"/>
              <a:cs typeface="Helvetica"/>
            </a:endParaRPr>
          </a:p>
        </p:txBody>
      </p:sp>
      <p:sp>
        <p:nvSpPr>
          <p:cNvPr id="187" name="正方形/長方形 186"/>
          <p:cNvSpPr/>
          <p:nvPr/>
        </p:nvSpPr>
        <p:spPr>
          <a:xfrm>
            <a:off x="4178122" y="1117358"/>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8" name="正方形/長方形 187"/>
          <p:cNvSpPr/>
          <p:nvPr/>
        </p:nvSpPr>
        <p:spPr>
          <a:xfrm>
            <a:off x="383667" y="1038182"/>
            <a:ext cx="616451" cy="28408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9" name="角丸四角形 4"/>
          <p:cNvSpPr/>
          <p:nvPr/>
        </p:nvSpPr>
        <p:spPr>
          <a:xfrm>
            <a:off x="3585026" y="2207504"/>
            <a:ext cx="2963775" cy="454782"/>
          </a:xfrm>
          <a:prstGeom prst="roundRect">
            <a:avLst>
              <a:gd name="adj" fmla="val 12902"/>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just">
              <a:tabLst>
                <a:tab pos="174625" algn="l"/>
              </a:tabLst>
            </a:pPr>
            <a:r>
              <a:rPr lang="en-US" altLang="ja-JP" sz="1100" dirty="0" smtClean="0">
                <a:solidFill>
                  <a:srgbClr val="000000"/>
                </a:solidFill>
                <a:latin typeface="Helvetica"/>
                <a:cs typeface="Helvetica"/>
              </a:rPr>
              <a:t>Calculating </a:t>
            </a:r>
            <a:r>
              <a:rPr lang="ja-JP" altLang="ja-JP" sz="1100" dirty="0" smtClean="0">
                <a:solidFill>
                  <a:srgbClr val="000000"/>
                </a:solidFill>
                <a:latin typeface="Helvetica"/>
                <a:cs typeface="Helvetica"/>
              </a:rPr>
              <a:t>S</a:t>
            </a:r>
            <a:r>
              <a:rPr lang="en-US" altLang="ja-JP" sz="1100" dirty="0" smtClean="0">
                <a:solidFill>
                  <a:srgbClr val="000000"/>
                </a:solidFill>
                <a:latin typeface="Helvetica"/>
                <a:cs typeface="Helvetica"/>
              </a:rPr>
              <a:t>NP</a:t>
            </a:r>
            <a:r>
              <a:rPr lang="en-US" altLang="ja-JP" sz="1100" dirty="0">
                <a:solidFill>
                  <a:srgbClr val="000000"/>
                </a:solidFill>
                <a:latin typeface="Helvetica"/>
                <a:cs typeface="Helvetica"/>
              </a:rPr>
              <a:t>-index</a:t>
            </a:r>
            <a:r>
              <a:rPr lang="ja-JP" altLang="en-US" sz="1100" dirty="0">
                <a:solidFill>
                  <a:srgbClr val="000000"/>
                </a:solidFill>
                <a:latin typeface="Helvetica"/>
                <a:cs typeface="Helvetica"/>
              </a:rPr>
              <a:t> </a:t>
            </a:r>
            <a:r>
              <a:rPr lang="en-US" altLang="ja-JP" sz="1100" dirty="0">
                <a:solidFill>
                  <a:srgbClr val="000000"/>
                </a:solidFill>
                <a:latin typeface="Helvetica"/>
                <a:cs typeface="Helvetica"/>
              </a:rPr>
              <a:t>and</a:t>
            </a:r>
            <a:r>
              <a:rPr lang="ja-JP" altLang="en-US" sz="1100" dirty="0">
                <a:solidFill>
                  <a:srgbClr val="000000"/>
                </a:solidFill>
                <a:latin typeface="Helvetica"/>
                <a:cs typeface="Helvetica"/>
              </a:rPr>
              <a:t> </a:t>
            </a:r>
            <a:r>
              <a:rPr lang="en-US" altLang="ja-JP" sz="1100" dirty="0">
                <a:solidFill>
                  <a:srgbClr val="000000"/>
                </a:solidFill>
                <a:latin typeface="Helvetica"/>
                <a:cs typeface="Helvetica"/>
              </a:rPr>
              <a:t>ΔSNP-index at </a:t>
            </a:r>
            <a:r>
              <a:rPr lang="en-US" altLang="ja-JP" sz="1100" b="1" dirty="0" smtClean="0">
                <a:solidFill>
                  <a:srgbClr val="0080FF"/>
                </a:solidFill>
                <a:latin typeface="Helvetica"/>
                <a:cs typeface="Helvetica"/>
              </a:rPr>
              <a:t>P3</a:t>
            </a:r>
            <a:r>
              <a:rPr lang="en-US" altLang="ja-JP" sz="1100" dirty="0" smtClean="0">
                <a:solidFill>
                  <a:srgbClr val="000000"/>
                </a:solidFill>
                <a:latin typeface="Helvetica"/>
                <a:cs typeface="Helvetica"/>
              </a:rPr>
              <a:t>-specific </a:t>
            </a:r>
            <a:r>
              <a:rPr lang="en-US" altLang="ja-JP" sz="1100" dirty="0">
                <a:solidFill>
                  <a:srgbClr val="000000"/>
                </a:solidFill>
                <a:latin typeface="Helvetica"/>
                <a:cs typeface="Helvetica"/>
              </a:rPr>
              <a:t>heterozygous</a:t>
            </a:r>
            <a:r>
              <a:rPr lang="ja-JP" altLang="en-US" sz="1100" dirty="0">
                <a:solidFill>
                  <a:srgbClr val="000000"/>
                </a:solidFill>
                <a:latin typeface="Helvetica"/>
                <a:cs typeface="Helvetica"/>
              </a:rPr>
              <a:t> </a:t>
            </a:r>
            <a:r>
              <a:rPr lang="en-US" altLang="ja-JP" sz="1100" dirty="0" smtClean="0">
                <a:solidFill>
                  <a:srgbClr val="000000"/>
                </a:solidFill>
                <a:latin typeface="Helvetica"/>
                <a:cs typeface="Helvetica"/>
              </a:rPr>
              <a:t>SNPs</a:t>
            </a:r>
            <a:endParaRPr lang="ja-JP" altLang="en-US" sz="1100" dirty="0">
              <a:solidFill>
                <a:srgbClr val="000000"/>
              </a:solidFill>
              <a:latin typeface="Helvetica"/>
              <a:cs typeface="Helvetica"/>
            </a:endParaRPr>
          </a:p>
        </p:txBody>
      </p:sp>
      <p:cxnSp>
        <p:nvCxnSpPr>
          <p:cNvPr id="193" name="カギ線コネクタ 261"/>
          <p:cNvCxnSpPr/>
          <p:nvPr/>
        </p:nvCxnSpPr>
        <p:spPr>
          <a:xfrm flipH="1">
            <a:off x="4830464" y="1632643"/>
            <a:ext cx="251816" cy="0"/>
          </a:xfrm>
          <a:prstGeom prst="straightConnector1">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194" name="カギ線コネクタ 261"/>
          <p:cNvCxnSpPr/>
          <p:nvPr/>
        </p:nvCxnSpPr>
        <p:spPr>
          <a:xfrm flipH="1">
            <a:off x="4808155" y="1261373"/>
            <a:ext cx="251816" cy="0"/>
          </a:xfrm>
          <a:prstGeom prst="straightConnector1">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199" name="カギ線コネクタ 261"/>
          <p:cNvCxnSpPr/>
          <p:nvPr/>
        </p:nvCxnSpPr>
        <p:spPr>
          <a:xfrm flipH="1">
            <a:off x="1570467" y="1635362"/>
            <a:ext cx="251816" cy="0"/>
          </a:xfrm>
          <a:prstGeom prst="straightConnector1">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200" name="カギ線コネクタ 261"/>
          <p:cNvCxnSpPr/>
          <p:nvPr/>
        </p:nvCxnSpPr>
        <p:spPr>
          <a:xfrm flipH="1">
            <a:off x="1548158" y="1264092"/>
            <a:ext cx="251816" cy="0"/>
          </a:xfrm>
          <a:prstGeom prst="straightConnector1">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sp>
        <p:nvSpPr>
          <p:cNvPr id="202" name="角丸四角形 4"/>
          <p:cNvSpPr/>
          <p:nvPr/>
        </p:nvSpPr>
        <p:spPr>
          <a:xfrm>
            <a:off x="170316" y="2210223"/>
            <a:ext cx="2963775" cy="454782"/>
          </a:xfrm>
          <a:prstGeom prst="roundRect">
            <a:avLst>
              <a:gd name="adj" fmla="val 12902"/>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just">
              <a:tabLst>
                <a:tab pos="174625" algn="l"/>
              </a:tabLst>
            </a:pPr>
            <a:r>
              <a:rPr lang="en-US" altLang="ja-JP" sz="1100" dirty="0" smtClean="0">
                <a:solidFill>
                  <a:srgbClr val="000000"/>
                </a:solidFill>
                <a:latin typeface="Helvetica"/>
                <a:cs typeface="Helvetica"/>
              </a:rPr>
              <a:t>Calculating </a:t>
            </a:r>
            <a:r>
              <a:rPr lang="ja-JP" altLang="ja-JP" sz="1100" dirty="0" smtClean="0">
                <a:solidFill>
                  <a:srgbClr val="000000"/>
                </a:solidFill>
                <a:latin typeface="Helvetica"/>
                <a:cs typeface="Helvetica"/>
              </a:rPr>
              <a:t>S</a:t>
            </a:r>
            <a:r>
              <a:rPr lang="en-US" altLang="ja-JP" sz="1100" dirty="0" smtClean="0">
                <a:solidFill>
                  <a:srgbClr val="000000"/>
                </a:solidFill>
                <a:latin typeface="Helvetica"/>
                <a:cs typeface="Helvetica"/>
              </a:rPr>
              <a:t>NP</a:t>
            </a:r>
            <a:r>
              <a:rPr lang="en-US" altLang="ja-JP" sz="1100" dirty="0">
                <a:solidFill>
                  <a:srgbClr val="000000"/>
                </a:solidFill>
                <a:latin typeface="Helvetica"/>
                <a:cs typeface="Helvetica"/>
              </a:rPr>
              <a:t>-index</a:t>
            </a:r>
            <a:r>
              <a:rPr lang="ja-JP" altLang="en-US" sz="1100" dirty="0">
                <a:solidFill>
                  <a:srgbClr val="000000"/>
                </a:solidFill>
                <a:latin typeface="Helvetica"/>
                <a:cs typeface="Helvetica"/>
              </a:rPr>
              <a:t> </a:t>
            </a:r>
            <a:r>
              <a:rPr lang="en-US" altLang="ja-JP" sz="1100" dirty="0">
                <a:solidFill>
                  <a:srgbClr val="000000"/>
                </a:solidFill>
                <a:latin typeface="Helvetica"/>
                <a:cs typeface="Helvetica"/>
              </a:rPr>
              <a:t>and</a:t>
            </a:r>
            <a:r>
              <a:rPr lang="ja-JP" altLang="en-US" sz="1100" dirty="0">
                <a:solidFill>
                  <a:srgbClr val="000000"/>
                </a:solidFill>
                <a:latin typeface="Helvetica"/>
                <a:cs typeface="Helvetica"/>
              </a:rPr>
              <a:t> </a:t>
            </a:r>
            <a:r>
              <a:rPr lang="en-US" altLang="ja-JP" sz="1100" dirty="0">
                <a:solidFill>
                  <a:srgbClr val="000000"/>
                </a:solidFill>
                <a:latin typeface="Helvetica"/>
                <a:cs typeface="Helvetica"/>
              </a:rPr>
              <a:t>ΔSNP-index at </a:t>
            </a:r>
            <a:r>
              <a:rPr lang="en-US" altLang="ja-JP" sz="1100" b="1" dirty="0" smtClean="0">
                <a:solidFill>
                  <a:srgbClr val="FF0000"/>
                </a:solidFill>
                <a:latin typeface="Helvetica"/>
                <a:cs typeface="Helvetica"/>
              </a:rPr>
              <a:t>P4-</a:t>
            </a:r>
            <a:r>
              <a:rPr lang="en-US" altLang="ja-JP" sz="1100" dirty="0" smtClean="0">
                <a:solidFill>
                  <a:srgbClr val="000000"/>
                </a:solidFill>
                <a:latin typeface="Helvetica"/>
                <a:cs typeface="Helvetica"/>
              </a:rPr>
              <a:t>specific </a:t>
            </a:r>
            <a:r>
              <a:rPr lang="en-US" altLang="ja-JP" sz="1100" dirty="0">
                <a:solidFill>
                  <a:srgbClr val="000000"/>
                </a:solidFill>
                <a:latin typeface="Helvetica"/>
                <a:cs typeface="Helvetica"/>
              </a:rPr>
              <a:t>heterozygous</a:t>
            </a:r>
            <a:r>
              <a:rPr lang="ja-JP" altLang="en-US" sz="1100" dirty="0">
                <a:solidFill>
                  <a:srgbClr val="000000"/>
                </a:solidFill>
                <a:latin typeface="Helvetica"/>
                <a:cs typeface="Helvetica"/>
              </a:rPr>
              <a:t> </a:t>
            </a:r>
            <a:r>
              <a:rPr lang="en-US" altLang="ja-JP" sz="1100" dirty="0" smtClean="0">
                <a:solidFill>
                  <a:srgbClr val="000000"/>
                </a:solidFill>
                <a:latin typeface="Helvetica"/>
                <a:cs typeface="Helvetica"/>
              </a:rPr>
              <a:t>SNPs</a:t>
            </a:r>
            <a:endParaRPr lang="ja-JP" altLang="en-US" sz="1100" dirty="0">
              <a:solidFill>
                <a:srgbClr val="000000"/>
              </a:solidFill>
              <a:latin typeface="Helvetica"/>
              <a:cs typeface="Helvetica"/>
            </a:endParaRPr>
          </a:p>
        </p:txBody>
      </p:sp>
      <p:sp>
        <p:nvSpPr>
          <p:cNvPr id="203" name="角丸四角形 219"/>
          <p:cNvSpPr/>
          <p:nvPr/>
        </p:nvSpPr>
        <p:spPr>
          <a:xfrm>
            <a:off x="295011" y="4788024"/>
            <a:ext cx="6296662" cy="670530"/>
          </a:xfrm>
          <a:prstGeom prst="roundRect">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a:tabLst>
                <a:tab pos="268288" algn="l"/>
                <a:tab pos="361950" algn="l"/>
              </a:tabLst>
            </a:pPr>
            <a:r>
              <a:rPr lang="en-US" altLang="ja-JP" sz="1100" dirty="0">
                <a:solidFill>
                  <a:srgbClr val="000000"/>
                </a:solidFill>
                <a:latin typeface="Helvetica"/>
                <a:cs typeface="Helvetica"/>
              </a:rPr>
              <a:t>SNP-index and ΔSNP-index values </a:t>
            </a:r>
            <a:r>
              <a:rPr lang="en-US" altLang="ja-JP" sz="1100" dirty="0" smtClean="0">
                <a:solidFill>
                  <a:srgbClr val="000000"/>
                </a:solidFill>
                <a:latin typeface="Helvetica"/>
                <a:cs typeface="Helvetica"/>
              </a:rPr>
              <a:t>are calculated </a:t>
            </a:r>
            <a:r>
              <a:rPr lang="en-US" altLang="ja-JP" sz="1100" dirty="0">
                <a:solidFill>
                  <a:srgbClr val="000000"/>
                </a:solidFill>
                <a:latin typeface="Helvetica"/>
                <a:cs typeface="Helvetica"/>
              </a:rPr>
              <a:t>at </a:t>
            </a:r>
            <a:r>
              <a:rPr lang="en-US" altLang="ja-JP" sz="1100" b="1" dirty="0" smtClean="0">
                <a:solidFill>
                  <a:srgbClr val="FF0000"/>
                </a:solidFill>
                <a:latin typeface="Helvetica"/>
                <a:cs typeface="Helvetica"/>
              </a:rPr>
              <a:t>P4</a:t>
            </a:r>
            <a:r>
              <a:rPr lang="en-US" altLang="ja-JP" sz="1100" dirty="0" smtClean="0">
                <a:solidFill>
                  <a:srgbClr val="000000"/>
                </a:solidFill>
                <a:latin typeface="Helvetica"/>
                <a:cs typeface="Helvetica"/>
              </a:rPr>
              <a:t>- and </a:t>
            </a:r>
            <a:r>
              <a:rPr lang="en-US" altLang="ja-JP" sz="1100" b="1" dirty="0" smtClean="0">
                <a:solidFill>
                  <a:srgbClr val="3366FF"/>
                </a:solidFill>
                <a:latin typeface="Helvetica"/>
                <a:cs typeface="Helvetica"/>
              </a:rPr>
              <a:t>P3</a:t>
            </a:r>
            <a:r>
              <a:rPr lang="en-US" altLang="ja-JP" sz="1100" dirty="0" smtClean="0">
                <a:solidFill>
                  <a:srgbClr val="000000"/>
                </a:solidFill>
                <a:latin typeface="Helvetica"/>
                <a:cs typeface="Helvetica"/>
              </a:rPr>
              <a:t>-specific </a:t>
            </a:r>
            <a:r>
              <a:rPr lang="en-US" altLang="ja-JP" sz="1100" dirty="0">
                <a:solidFill>
                  <a:srgbClr val="000000"/>
                </a:solidFill>
                <a:latin typeface="Helvetica"/>
                <a:cs typeface="Helvetica"/>
              </a:rPr>
              <a:t>heterozygous </a:t>
            </a:r>
            <a:r>
              <a:rPr lang="en-US" altLang="ja-JP" sz="1100" dirty="0" smtClean="0">
                <a:solidFill>
                  <a:srgbClr val="000000"/>
                </a:solidFill>
                <a:latin typeface="Helvetica"/>
                <a:cs typeface="Helvetica"/>
              </a:rPr>
              <a:t>SNPs by aligning both the male- and female-bulk </a:t>
            </a:r>
            <a:r>
              <a:rPr lang="en-US" altLang="ja-JP" sz="1100" dirty="0">
                <a:solidFill>
                  <a:srgbClr val="000000"/>
                </a:solidFill>
                <a:latin typeface="Helvetica"/>
                <a:cs typeface="Helvetica"/>
              </a:rPr>
              <a:t>sequence reads to </a:t>
            </a:r>
            <a:r>
              <a:rPr lang="en-US" altLang="ja-JP" sz="1100" b="1" dirty="0" smtClean="0">
                <a:solidFill>
                  <a:srgbClr val="3366FF"/>
                </a:solidFill>
                <a:latin typeface="Helvetica"/>
                <a:cs typeface="Helvetica"/>
              </a:rPr>
              <a:t>P3</a:t>
            </a:r>
            <a:r>
              <a:rPr lang="en-US" altLang="ja-JP" sz="1100" dirty="0" smtClean="0">
                <a:solidFill>
                  <a:srgbClr val="000000"/>
                </a:solidFill>
                <a:latin typeface="Helvetica"/>
                <a:cs typeface="Helvetica"/>
              </a:rPr>
              <a:t> </a:t>
            </a:r>
            <a:r>
              <a:rPr lang="en-US" altLang="ja-JP" sz="1100" dirty="0">
                <a:solidFill>
                  <a:srgbClr val="000000"/>
                </a:solidFill>
                <a:latin typeface="Helvetica"/>
                <a:cs typeface="Helvetica"/>
              </a:rPr>
              <a:t>and </a:t>
            </a:r>
            <a:r>
              <a:rPr lang="en-US" altLang="ja-JP" sz="1100" b="1" dirty="0" smtClean="0">
                <a:solidFill>
                  <a:srgbClr val="FF0000"/>
                </a:solidFill>
                <a:latin typeface="Helvetica"/>
                <a:cs typeface="Helvetica"/>
              </a:rPr>
              <a:t>P4</a:t>
            </a:r>
            <a:r>
              <a:rPr lang="en-US" altLang="ja-JP" sz="1100" dirty="0" smtClean="0">
                <a:solidFill>
                  <a:srgbClr val="000000"/>
                </a:solidFill>
                <a:latin typeface="Helvetica"/>
                <a:cs typeface="Helvetica"/>
              </a:rPr>
              <a:t> </a:t>
            </a:r>
            <a:r>
              <a:rPr lang="en-US" altLang="ja-JP" sz="1100" dirty="0">
                <a:solidFill>
                  <a:srgbClr val="000000"/>
                </a:solidFill>
                <a:latin typeface="Helvetica"/>
                <a:cs typeface="Helvetica"/>
              </a:rPr>
              <a:t>‘reference </a:t>
            </a:r>
            <a:r>
              <a:rPr lang="en-US" altLang="ja-JP" sz="1100" dirty="0" smtClean="0">
                <a:solidFill>
                  <a:srgbClr val="000000"/>
                </a:solidFill>
                <a:latin typeface="Helvetica"/>
                <a:cs typeface="Helvetica"/>
              </a:rPr>
              <a:t>sequences’. </a:t>
            </a:r>
            <a:r>
              <a:rPr lang="en-US" altLang="ja-JP" sz="1100" dirty="0">
                <a:solidFill>
                  <a:srgbClr val="000000"/>
                </a:solidFill>
                <a:latin typeface="Helvetica"/>
                <a:cs typeface="Helvetica"/>
              </a:rPr>
              <a:t>The </a:t>
            </a:r>
            <a:r>
              <a:rPr lang="en-US" altLang="ja-JP" sz="1100" dirty="0" smtClean="0">
                <a:solidFill>
                  <a:srgbClr val="000000"/>
                </a:solidFill>
                <a:latin typeface="Helvetica"/>
                <a:cs typeface="Helvetica"/>
              </a:rPr>
              <a:t>calculation </a:t>
            </a:r>
            <a:r>
              <a:rPr lang="en-US" altLang="ja-JP" sz="1100" dirty="0">
                <a:solidFill>
                  <a:srgbClr val="000000"/>
                </a:solidFill>
                <a:latin typeface="Helvetica"/>
                <a:cs typeface="Helvetica"/>
              </a:rPr>
              <a:t>of </a:t>
            </a:r>
            <a:r>
              <a:rPr lang="en-US" altLang="ja-JP" sz="1100" dirty="0" smtClean="0">
                <a:solidFill>
                  <a:srgbClr val="000000"/>
                </a:solidFill>
                <a:latin typeface="Helvetica"/>
                <a:cs typeface="Helvetica"/>
              </a:rPr>
              <a:t>SNP-index values for both male- and female-bulks at </a:t>
            </a:r>
            <a:r>
              <a:rPr lang="en-US" altLang="ja-JP" sz="1100" b="1" dirty="0" smtClean="0">
                <a:solidFill>
                  <a:srgbClr val="FF0000"/>
                </a:solidFill>
                <a:latin typeface="Helvetica"/>
                <a:cs typeface="Helvetica"/>
              </a:rPr>
              <a:t>P4</a:t>
            </a:r>
            <a:r>
              <a:rPr lang="en-US" altLang="ja-JP" sz="1100" dirty="0" smtClean="0">
                <a:solidFill>
                  <a:srgbClr val="000000"/>
                </a:solidFill>
                <a:latin typeface="Helvetica"/>
                <a:cs typeface="Helvetica"/>
              </a:rPr>
              <a:t>-</a:t>
            </a:r>
            <a:r>
              <a:rPr lang="en-US" altLang="ja-JP" sz="1100" dirty="0">
                <a:solidFill>
                  <a:srgbClr val="000000"/>
                </a:solidFill>
                <a:latin typeface="Helvetica"/>
                <a:cs typeface="Helvetica"/>
              </a:rPr>
              <a:t>specific heterozygous </a:t>
            </a:r>
            <a:r>
              <a:rPr lang="en-US" altLang="ja-JP" sz="1100" dirty="0" smtClean="0">
                <a:solidFill>
                  <a:srgbClr val="000000"/>
                </a:solidFill>
                <a:latin typeface="Helvetica"/>
                <a:cs typeface="Helvetica"/>
              </a:rPr>
              <a:t>positions </a:t>
            </a:r>
            <a:r>
              <a:rPr lang="en-US" altLang="ja-JP" sz="1100" dirty="0">
                <a:solidFill>
                  <a:srgbClr val="000000"/>
                </a:solidFill>
                <a:latin typeface="Helvetica"/>
                <a:cs typeface="Helvetica"/>
              </a:rPr>
              <a:t>is illustrated below. </a:t>
            </a:r>
            <a:endParaRPr lang="ja-JP" altLang="en-US" sz="1100" dirty="0">
              <a:solidFill>
                <a:srgbClr val="000000"/>
              </a:solidFill>
              <a:latin typeface="Helvetica"/>
              <a:cs typeface="Helvetica"/>
            </a:endParaRPr>
          </a:p>
        </p:txBody>
      </p:sp>
      <p:sp>
        <p:nvSpPr>
          <p:cNvPr id="205" name="角丸四角形 219"/>
          <p:cNvSpPr/>
          <p:nvPr/>
        </p:nvSpPr>
        <p:spPr>
          <a:xfrm>
            <a:off x="3014355" y="5935140"/>
            <a:ext cx="206917" cy="1758821"/>
          </a:xfrm>
          <a:prstGeom prst="roundRect">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a:tabLst>
                <a:tab pos="268288" algn="l"/>
                <a:tab pos="361950" algn="l"/>
              </a:tabLst>
            </a:pPr>
            <a:endParaRPr kumimoji="1" lang="ja-JP" altLang="en-US" sz="1000" dirty="0">
              <a:solidFill>
                <a:srgbClr val="000000"/>
              </a:solidFill>
              <a:latin typeface="Helvetica"/>
              <a:cs typeface="Helvetica"/>
            </a:endParaRPr>
          </a:p>
        </p:txBody>
      </p:sp>
      <p:sp>
        <p:nvSpPr>
          <p:cNvPr id="206" name="角丸四角形 219"/>
          <p:cNvSpPr/>
          <p:nvPr/>
        </p:nvSpPr>
        <p:spPr>
          <a:xfrm>
            <a:off x="4233912" y="5931062"/>
            <a:ext cx="217078" cy="1792365"/>
          </a:xfrm>
          <a:prstGeom prst="roundRect">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a:tabLst>
                <a:tab pos="268288" algn="l"/>
                <a:tab pos="361950" algn="l"/>
              </a:tabLst>
            </a:pPr>
            <a:endParaRPr kumimoji="1" lang="ja-JP" altLang="en-US" sz="1000" dirty="0">
              <a:solidFill>
                <a:srgbClr val="000000"/>
              </a:solidFill>
              <a:latin typeface="Helvetica"/>
              <a:cs typeface="Helvetica"/>
            </a:endParaRPr>
          </a:p>
        </p:txBody>
      </p:sp>
      <p:sp>
        <p:nvSpPr>
          <p:cNvPr id="207" name="テキスト ボックス 181"/>
          <p:cNvSpPr txBox="1"/>
          <p:nvPr/>
        </p:nvSpPr>
        <p:spPr>
          <a:xfrm>
            <a:off x="787628" y="7711517"/>
            <a:ext cx="5533448" cy="153888"/>
          </a:xfrm>
          <a:prstGeom prst="rect">
            <a:avLst/>
          </a:prstGeom>
          <a:noFill/>
        </p:spPr>
        <p:txBody>
          <a:bodyPr wrap="square" lIns="0" tIns="0" rIns="0" bIns="0" rtlCol="0" anchor="ctr">
            <a:spAutoFit/>
          </a:bodyPr>
          <a:lstStyle/>
          <a:p>
            <a:pPr marL="0" marR="0" lvl="0" indent="0" defTabSz="914400" eaLnBrk="1" fontAlgn="auto" latinLnBrk="0" hangingPunct="1">
              <a:lnSpc>
                <a:spcPct val="100000"/>
              </a:lnSpc>
              <a:spcBef>
                <a:spcPts val="0"/>
              </a:spcBef>
              <a:spcAft>
                <a:spcPts val="0"/>
              </a:spcAft>
              <a:buClrTx/>
              <a:buSzTx/>
              <a:buFontTx/>
              <a:buNone/>
              <a:tabLst>
                <a:tab pos="2325688" algn="ctr"/>
                <a:tab pos="3551238" algn="ctr"/>
                <a:tab pos="4754563" algn="ctr"/>
              </a:tabLst>
              <a:defRPr/>
            </a:pPr>
            <a:r>
              <a:rPr kumimoji="1" lang="en-US" altLang="ja-JP" sz="1000" b="0" i="0" u="none" strike="noStrike" kern="0" cap="none" spc="0" normalizeH="0" baseline="0" noProof="0" dirty="0" smtClean="0">
                <a:ln>
                  <a:noFill/>
                </a:ln>
                <a:solidFill>
                  <a:sysClr val="windowText" lastClr="000000"/>
                </a:solidFill>
                <a:effectLst/>
                <a:uLnTx/>
                <a:uFillTx/>
                <a:latin typeface="Helvetica"/>
                <a:ea typeface="Osaka"/>
                <a:cs typeface="Helvetica"/>
              </a:rPr>
              <a:t>SNP-index in Male bulk	</a:t>
            </a:r>
            <a:r>
              <a:rPr lang="en-US" altLang="en-US" sz="1000" kern="0" dirty="0" smtClean="0">
                <a:solidFill>
                  <a:sysClr val="windowText" lastClr="000000"/>
                </a:solidFill>
                <a:latin typeface="Helvetica"/>
                <a:ea typeface="Osaka"/>
                <a:cs typeface="Helvetica"/>
              </a:rPr>
              <a:t>0.25	0.5	0.375</a:t>
            </a:r>
            <a:endParaRPr kumimoji="1" lang="ja-JP" altLang="en-US" sz="1000" b="0"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172" name="正方形/長方形 77"/>
          <p:cNvSpPr/>
          <p:nvPr/>
        </p:nvSpPr>
        <p:spPr>
          <a:xfrm>
            <a:off x="1173312" y="162414"/>
            <a:ext cx="5524803" cy="276999"/>
          </a:xfrm>
          <a:prstGeom prst="rect">
            <a:avLst/>
          </a:prstGeom>
          <a:ln>
            <a:solidFill>
              <a:schemeClr val="tx1"/>
            </a:solidFill>
          </a:ln>
        </p:spPr>
        <p:txBody>
          <a:bodyPr wrap="square">
            <a:spAutoFit/>
          </a:bodyPr>
          <a:lstStyle/>
          <a:p>
            <a:pPr algn="ctr"/>
            <a:r>
              <a:rPr lang="en-US" altLang="ja-JP" sz="1200" b="1" dirty="0" smtClean="0">
                <a:solidFill>
                  <a:srgbClr val="000000"/>
                </a:solidFill>
                <a:latin typeface="Helvetica"/>
                <a:cs typeface="Helvetica"/>
              </a:rPr>
              <a:t>Calculating SNP-index values and plotting SNP-index graphs </a:t>
            </a:r>
          </a:p>
        </p:txBody>
      </p:sp>
      <p:sp>
        <p:nvSpPr>
          <p:cNvPr id="175" name="テキスト ボックス 174"/>
          <p:cNvSpPr txBox="1">
            <a:spLocks noChangeArrowheads="1"/>
          </p:cNvSpPr>
          <p:nvPr/>
        </p:nvSpPr>
        <p:spPr bwMode="auto">
          <a:xfrm>
            <a:off x="275609" y="5650016"/>
            <a:ext cx="1708145" cy="261610"/>
          </a:xfrm>
          <a:prstGeom prst="rect">
            <a:avLst/>
          </a:prstGeom>
          <a:noFill/>
          <a:ln w="9525">
            <a:noFill/>
            <a:miter lim="800000"/>
            <a:headEnd/>
            <a:tailEnd/>
          </a:ln>
        </p:spPr>
        <p:txBody>
          <a:bodyPr wrap="square">
            <a:prstTxWarp prst="textNoShape">
              <a:avLst/>
            </a:prstTxWarp>
            <a:spAutoFit/>
          </a:bodyPr>
          <a:lstStyle/>
          <a:p>
            <a:r>
              <a:rPr lang="en-US" altLang="ja-JP" sz="1100" b="1" dirty="0" smtClean="0">
                <a:solidFill>
                  <a:srgbClr val="3366FF"/>
                </a:solidFill>
                <a:latin typeface="Helvetica"/>
                <a:cs typeface="Helvetica"/>
              </a:rPr>
              <a:t>P3</a:t>
            </a:r>
            <a:r>
              <a:rPr lang="en-US" altLang="ja-JP" sz="1100" dirty="0" smtClean="0">
                <a:latin typeface="Helvetica"/>
                <a:cs typeface="Helvetica"/>
              </a:rPr>
              <a:t> ‘reference sequence’</a:t>
            </a:r>
            <a:endParaRPr lang="ja-JP" altLang="en-US" sz="1100" dirty="0">
              <a:latin typeface="Helvetica"/>
              <a:cs typeface="Helvetica"/>
            </a:endParaRPr>
          </a:p>
        </p:txBody>
      </p:sp>
      <p:sp>
        <p:nvSpPr>
          <p:cNvPr id="179" name="二等辺三角形 178"/>
          <p:cNvSpPr/>
          <p:nvPr/>
        </p:nvSpPr>
        <p:spPr>
          <a:xfrm rot="10800000">
            <a:off x="3036323" y="5698298"/>
            <a:ext cx="141171" cy="184651"/>
          </a:xfrm>
          <a:prstGeom prst="triangle">
            <a:avLst/>
          </a:pr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0" name="二等辺三角形 179"/>
          <p:cNvSpPr/>
          <p:nvPr/>
        </p:nvSpPr>
        <p:spPr>
          <a:xfrm rot="10800000">
            <a:off x="4250166" y="5698298"/>
            <a:ext cx="141171" cy="184651"/>
          </a:xfrm>
          <a:prstGeom prst="triangle">
            <a:avLst/>
          </a:pr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1" name="二等辺三角形 180"/>
          <p:cNvSpPr/>
          <p:nvPr/>
        </p:nvSpPr>
        <p:spPr>
          <a:xfrm rot="10800000">
            <a:off x="5464045" y="5677583"/>
            <a:ext cx="141171" cy="184651"/>
          </a:xfrm>
          <a:prstGeom prst="triangle">
            <a:avLst/>
          </a:pr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b="1"/>
          </a:p>
        </p:txBody>
      </p:sp>
      <p:sp>
        <p:nvSpPr>
          <p:cNvPr id="182" name="テキスト ボックス 103"/>
          <p:cNvSpPr txBox="1">
            <a:spLocks noChangeArrowheads="1"/>
          </p:cNvSpPr>
          <p:nvPr/>
        </p:nvSpPr>
        <p:spPr bwMode="auto">
          <a:xfrm>
            <a:off x="743167" y="5945276"/>
            <a:ext cx="5563738" cy="123111"/>
          </a:xfrm>
          <a:prstGeom prst="rect">
            <a:avLst/>
          </a:prstGeom>
          <a:solidFill>
            <a:srgbClr val="3366FF">
              <a:alpha val="20000"/>
            </a:srgbClr>
          </a:solidFill>
          <a:ln w="9525">
            <a:noFill/>
            <a:miter lim="800000"/>
            <a:headEnd/>
            <a:tailEnd/>
          </a:ln>
        </p:spPr>
        <p:txBody>
          <a:bodyPr wrap="square" lIns="0" tIns="0" rIns="0" bIns="0">
            <a:prstTxWarp prst="textNoShape">
              <a:avLst/>
            </a:prstTxWarp>
            <a:spAutoFit/>
          </a:bodyPr>
          <a:lstStyle/>
          <a:p>
            <a:r>
              <a:rPr lang="en-US" altLang="ja-JP" sz="800" dirty="0" smtClean="0">
                <a:solidFill>
                  <a:srgbClr val="FF0000"/>
                </a:solidFill>
                <a:latin typeface="Helvetica"/>
                <a:cs typeface="Helvetica"/>
              </a:rPr>
              <a:t>  </a:t>
            </a:r>
            <a:r>
              <a:rPr lang="en-US" altLang="ja-JP" sz="800" dirty="0" smtClean="0">
                <a:latin typeface="Helvetica"/>
                <a:cs typeface="Helvetica"/>
              </a:rPr>
              <a:t>GCCACTGGTGCAACCGGTATAGTCTGGCAAAC</a:t>
            </a:r>
            <a:r>
              <a:rPr lang="en-US" altLang="ja-JP" sz="800" dirty="0" smtClean="0">
                <a:solidFill>
                  <a:srgbClr val="FF0000"/>
                </a:solidFill>
                <a:latin typeface="Helvetica"/>
                <a:cs typeface="Helvetica"/>
              </a:rPr>
              <a:t>A</a:t>
            </a:r>
            <a:r>
              <a:rPr lang="en-US" altLang="ja-JP" sz="800" dirty="0" smtClean="0">
                <a:latin typeface="Helvetica"/>
                <a:cs typeface="Helvetica"/>
              </a:rPr>
              <a:t>TGAACGCCATGGTTTG</a:t>
            </a:r>
            <a:r>
              <a:rPr lang="en-US" altLang="ja-JP" sz="800" dirty="0" smtClean="0">
                <a:solidFill>
                  <a:srgbClr val="FF0000"/>
                </a:solidFill>
                <a:latin typeface="Helvetica"/>
                <a:cs typeface="Helvetica"/>
              </a:rPr>
              <a:t>C</a:t>
            </a:r>
            <a:r>
              <a:rPr lang="en-US" altLang="ja-JP" sz="800" dirty="0" smtClean="0">
                <a:latin typeface="Helvetica"/>
                <a:cs typeface="Helvetica"/>
              </a:rPr>
              <a:t>AACCGGTGTAGTACTG</a:t>
            </a:r>
            <a:r>
              <a:rPr lang="en-US" altLang="ja-JP" sz="800" dirty="0" smtClean="0">
                <a:solidFill>
                  <a:srgbClr val="FF0000"/>
                </a:solidFill>
                <a:latin typeface="Helvetica"/>
                <a:cs typeface="Helvetica"/>
              </a:rPr>
              <a:t>A</a:t>
            </a:r>
            <a:r>
              <a:rPr lang="en-US" altLang="ja-JP" sz="800" dirty="0" smtClean="0">
                <a:solidFill>
                  <a:srgbClr val="000000"/>
                </a:solidFill>
                <a:latin typeface="Helvetica"/>
                <a:cs typeface="Helvetica"/>
              </a:rPr>
              <a:t>C</a:t>
            </a:r>
            <a:r>
              <a:rPr lang="en-US" altLang="ja-JP" sz="800" dirty="0" smtClean="0">
                <a:latin typeface="Helvetica"/>
                <a:cs typeface="Helvetica"/>
              </a:rPr>
              <a:t>AAACGTGAA</a:t>
            </a:r>
            <a:endParaRPr lang="ja-JP" altLang="en-US" sz="800" dirty="0">
              <a:latin typeface="Helvetica"/>
              <a:cs typeface="Helvetica"/>
            </a:endParaRPr>
          </a:p>
        </p:txBody>
      </p:sp>
      <p:sp>
        <p:nvSpPr>
          <p:cNvPr id="186" name="角丸四角形 219"/>
          <p:cNvSpPr/>
          <p:nvPr/>
        </p:nvSpPr>
        <p:spPr>
          <a:xfrm>
            <a:off x="5435770" y="5931062"/>
            <a:ext cx="229274" cy="1792365"/>
          </a:xfrm>
          <a:prstGeom prst="roundRect">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a:tabLst>
                <a:tab pos="268288" algn="l"/>
                <a:tab pos="361950" algn="l"/>
              </a:tabLst>
            </a:pPr>
            <a:endParaRPr kumimoji="1" lang="ja-JP" altLang="en-US" sz="1000" dirty="0">
              <a:solidFill>
                <a:srgbClr val="000000"/>
              </a:solidFill>
              <a:latin typeface="Helvetica"/>
              <a:cs typeface="Helvetica"/>
            </a:endParaRPr>
          </a:p>
        </p:txBody>
      </p:sp>
      <p:sp>
        <p:nvSpPr>
          <p:cNvPr id="190" name="テキスト ボックス 130"/>
          <p:cNvSpPr txBox="1">
            <a:spLocks noChangeArrowheads="1"/>
          </p:cNvSpPr>
          <p:nvPr/>
        </p:nvSpPr>
        <p:spPr bwMode="auto">
          <a:xfrm>
            <a:off x="3057732" y="6905781"/>
            <a:ext cx="132602" cy="784453"/>
          </a:xfrm>
          <a:prstGeom prst="rect">
            <a:avLst/>
          </a:prstGeom>
          <a:solidFill>
            <a:srgbClr val="FFFFFF"/>
          </a:solidFill>
          <a:ln w="9525">
            <a:noFill/>
            <a:miter lim="800000"/>
            <a:headEnd/>
            <a:tailEnd/>
          </a:ln>
        </p:spPr>
        <p:txBody>
          <a:bodyPr vert="wordArtVertRtl" wrap="square" lIns="0" tIns="0" rIns="0" bIns="0" anchor="ctr" anchorCtr="1">
            <a:prstTxWarp prst="textNoShape">
              <a:avLst/>
            </a:prstTxWarp>
            <a:noAutofit/>
          </a:bodyPr>
          <a:lstStyle/>
          <a:p>
            <a:pPr algn="ctr">
              <a:lnSpc>
                <a:spcPts val="800"/>
              </a:lnSpc>
            </a:pPr>
            <a:r>
              <a:rPr lang="en-US" altLang="ja-JP" sz="500" b="1" kern="0" spc="-40" dirty="0" smtClean="0">
                <a:latin typeface="Helvetica"/>
                <a:cs typeface="Helvetica"/>
              </a:rPr>
              <a:t>AA</a:t>
            </a:r>
            <a:r>
              <a:rPr lang="en-US" altLang="ja-JP" sz="500" b="1" kern="0" spc="-40" dirty="0">
                <a:solidFill>
                  <a:schemeClr val="accent6">
                    <a:lumMod val="75000"/>
                  </a:schemeClr>
                </a:solidFill>
                <a:latin typeface="Helvetica"/>
                <a:cs typeface="Helvetica"/>
              </a:rPr>
              <a:t>GGG</a:t>
            </a:r>
            <a:r>
              <a:rPr lang="en-US" altLang="ja-JP" sz="500" b="1" kern="0" spc="-40" dirty="0" smtClean="0">
                <a:solidFill>
                  <a:srgbClr val="000000"/>
                </a:solidFill>
                <a:latin typeface="Helvetica"/>
                <a:cs typeface="Helvetica"/>
              </a:rPr>
              <a:t>AA</a:t>
            </a:r>
            <a:r>
              <a:rPr lang="en-US" altLang="ja-JP" sz="500" b="1" kern="0" spc="-40" dirty="0" smtClean="0">
                <a:solidFill>
                  <a:srgbClr val="E46C0A"/>
                </a:solidFill>
                <a:latin typeface="Helvetica"/>
                <a:cs typeface="Helvetica"/>
              </a:rPr>
              <a:t>G</a:t>
            </a:r>
          </a:p>
        </p:txBody>
      </p:sp>
      <p:sp>
        <p:nvSpPr>
          <p:cNvPr id="191" name="テキスト ボックス 130"/>
          <p:cNvSpPr txBox="1">
            <a:spLocks noChangeArrowheads="1"/>
          </p:cNvSpPr>
          <p:nvPr/>
        </p:nvSpPr>
        <p:spPr bwMode="auto">
          <a:xfrm>
            <a:off x="4257150" y="6884582"/>
            <a:ext cx="136316" cy="838845"/>
          </a:xfrm>
          <a:prstGeom prst="rect">
            <a:avLst/>
          </a:prstGeom>
          <a:solidFill>
            <a:srgbClr val="FFFFFF"/>
          </a:solidFill>
          <a:ln w="9525">
            <a:noFill/>
            <a:miter lim="800000"/>
            <a:headEnd/>
            <a:tailEnd/>
          </a:ln>
        </p:spPr>
        <p:txBody>
          <a:bodyPr vert="wordArtVertRtl" wrap="square" lIns="0" tIns="0" rIns="0" bIns="0" anchor="ctr" anchorCtr="1">
            <a:prstTxWarp prst="textNoShape">
              <a:avLst/>
            </a:prstTxWarp>
            <a:noAutofit/>
          </a:bodyPr>
          <a:lstStyle/>
          <a:p>
            <a:pPr algn="ctr">
              <a:lnSpc>
                <a:spcPts val="800"/>
              </a:lnSpc>
            </a:pPr>
            <a:r>
              <a:rPr lang="en-US" altLang="ja-JP" sz="500" b="1" kern="0" spc="-40" dirty="0" smtClean="0">
                <a:latin typeface="Helvetica"/>
                <a:cs typeface="Helvetica"/>
              </a:rPr>
              <a:t>CCCCCC</a:t>
            </a:r>
            <a:r>
              <a:rPr lang="en-US" altLang="ja-JP" sz="500" b="1" kern="0" spc="-40" dirty="0">
                <a:latin typeface="Helvetica"/>
                <a:cs typeface="Helvetica"/>
              </a:rPr>
              <a:t>C</a:t>
            </a:r>
            <a:r>
              <a:rPr lang="en-US" altLang="ja-JP" sz="500" b="1" kern="0" spc="-40" dirty="0" smtClean="0">
                <a:solidFill>
                  <a:srgbClr val="000000"/>
                </a:solidFill>
                <a:latin typeface="Helvetica"/>
                <a:cs typeface="Helvetica"/>
              </a:rPr>
              <a:t>C</a:t>
            </a:r>
            <a:endParaRPr lang="en-US" altLang="ja-JP" sz="500" b="1" kern="0" spc="-40" dirty="0" smtClean="0">
              <a:solidFill>
                <a:srgbClr val="E46C0A"/>
              </a:solidFill>
              <a:latin typeface="Helvetica"/>
              <a:cs typeface="Helvetica"/>
            </a:endParaRPr>
          </a:p>
        </p:txBody>
      </p:sp>
      <p:sp>
        <p:nvSpPr>
          <p:cNvPr id="192" name="テキスト ボックス 130"/>
          <p:cNvSpPr txBox="1">
            <a:spLocks noChangeArrowheads="1"/>
          </p:cNvSpPr>
          <p:nvPr/>
        </p:nvSpPr>
        <p:spPr bwMode="auto">
          <a:xfrm>
            <a:off x="5482548" y="6884582"/>
            <a:ext cx="136316" cy="838845"/>
          </a:xfrm>
          <a:prstGeom prst="rect">
            <a:avLst/>
          </a:prstGeom>
          <a:solidFill>
            <a:srgbClr val="FFFFFF"/>
          </a:solidFill>
          <a:ln w="9525">
            <a:noFill/>
            <a:miter lim="800000"/>
            <a:headEnd/>
            <a:tailEnd/>
          </a:ln>
        </p:spPr>
        <p:txBody>
          <a:bodyPr vert="wordArtVertRtl" wrap="square" lIns="0" tIns="0" rIns="0" bIns="0" anchor="ctr" anchorCtr="1">
            <a:prstTxWarp prst="textNoShape">
              <a:avLst/>
            </a:prstTxWarp>
            <a:noAutofit/>
          </a:bodyPr>
          <a:lstStyle/>
          <a:p>
            <a:pPr algn="ctr">
              <a:lnSpc>
                <a:spcPts val="800"/>
              </a:lnSpc>
            </a:pPr>
            <a:r>
              <a:rPr lang="en-US" altLang="ja-JP" sz="500" b="1" kern="0" spc="-40" dirty="0" smtClean="0">
                <a:latin typeface="Helvetica"/>
                <a:cs typeface="Helvetica"/>
              </a:rPr>
              <a:t>AAA</a:t>
            </a:r>
            <a:r>
              <a:rPr lang="en-US" altLang="ja-JP" sz="500" b="1" kern="0" spc="-40" dirty="0" smtClean="0">
                <a:solidFill>
                  <a:srgbClr val="E46C0A"/>
                </a:solidFill>
                <a:latin typeface="Helvetica"/>
                <a:cs typeface="Helvetica"/>
              </a:rPr>
              <a:t>GG</a:t>
            </a:r>
            <a:r>
              <a:rPr lang="en-US" altLang="ja-JP" sz="500" b="1" kern="0" spc="-40" dirty="0" smtClean="0">
                <a:latin typeface="Helvetica"/>
                <a:cs typeface="Helvetica"/>
              </a:rPr>
              <a:t>AAA</a:t>
            </a:r>
          </a:p>
        </p:txBody>
      </p:sp>
      <p:sp>
        <p:nvSpPr>
          <p:cNvPr id="201" name="テキスト ボックス 130"/>
          <p:cNvSpPr txBox="1">
            <a:spLocks noChangeArrowheads="1"/>
          </p:cNvSpPr>
          <p:nvPr/>
        </p:nvSpPr>
        <p:spPr bwMode="auto">
          <a:xfrm>
            <a:off x="3076192" y="6093063"/>
            <a:ext cx="77453" cy="786878"/>
          </a:xfrm>
          <a:prstGeom prst="rect">
            <a:avLst/>
          </a:prstGeom>
          <a:solidFill>
            <a:srgbClr val="FFFFFF"/>
          </a:solidFill>
          <a:ln w="9525">
            <a:noFill/>
            <a:miter lim="800000"/>
            <a:headEnd/>
            <a:tailEnd/>
          </a:ln>
        </p:spPr>
        <p:txBody>
          <a:bodyPr vert="wordArtVertRtl" wrap="square" lIns="0" tIns="0" rIns="0" bIns="0" anchor="ctr" anchorCtr="1">
            <a:prstTxWarp prst="textNoShape">
              <a:avLst/>
            </a:prstTxWarp>
            <a:noAutofit/>
          </a:bodyPr>
          <a:lstStyle/>
          <a:p>
            <a:pPr algn="ctr">
              <a:lnSpc>
                <a:spcPts val="800"/>
              </a:lnSpc>
            </a:pPr>
            <a:r>
              <a:rPr lang="en-US" altLang="ja-JP" sz="500" b="1" kern="0" spc="-40" dirty="0" smtClean="0">
                <a:latin typeface="Helvetica"/>
                <a:cs typeface="Helvetica"/>
              </a:rPr>
              <a:t>AA</a:t>
            </a:r>
            <a:r>
              <a:rPr lang="en-US" altLang="ja-JP" sz="500" b="1" kern="0" spc="-40" dirty="0" smtClean="0">
                <a:solidFill>
                  <a:srgbClr val="47E666"/>
                </a:solidFill>
                <a:latin typeface="Helvetica"/>
                <a:cs typeface="Helvetica"/>
              </a:rPr>
              <a:t>G</a:t>
            </a:r>
            <a:r>
              <a:rPr lang="en-US" altLang="ja-JP" sz="500" b="1" kern="0" spc="-40" dirty="0" smtClean="0">
                <a:latin typeface="Helvetica"/>
                <a:cs typeface="Helvetica"/>
              </a:rPr>
              <a:t>A</a:t>
            </a:r>
            <a:r>
              <a:rPr lang="en-US" altLang="ja-JP" sz="500" b="1" kern="0" spc="-40" dirty="0">
                <a:latin typeface="Helvetica"/>
                <a:cs typeface="Helvetica"/>
              </a:rPr>
              <a:t>A</a:t>
            </a:r>
            <a:r>
              <a:rPr lang="en-US" altLang="ja-JP" sz="500" b="1" kern="0" spc="-40" dirty="0" smtClean="0">
                <a:latin typeface="Helvetica"/>
                <a:cs typeface="Helvetica"/>
              </a:rPr>
              <a:t>A</a:t>
            </a:r>
            <a:r>
              <a:rPr lang="en-US" altLang="ja-JP" sz="500" b="1" kern="0" spc="-40" dirty="0" smtClean="0">
                <a:solidFill>
                  <a:srgbClr val="000000"/>
                </a:solidFill>
                <a:latin typeface="Helvetica"/>
                <a:cs typeface="Helvetica"/>
              </a:rPr>
              <a:t>A</a:t>
            </a:r>
            <a:r>
              <a:rPr lang="en-US" altLang="ja-JP" sz="500" b="1" kern="0" spc="-40" dirty="0" smtClean="0">
                <a:solidFill>
                  <a:srgbClr val="47E666"/>
                </a:solidFill>
                <a:latin typeface="Helvetica"/>
                <a:cs typeface="Helvetica"/>
              </a:rPr>
              <a:t>G</a:t>
            </a:r>
          </a:p>
        </p:txBody>
      </p:sp>
      <p:sp>
        <p:nvSpPr>
          <p:cNvPr id="204" name="テキスト ボックス 130"/>
          <p:cNvSpPr txBox="1">
            <a:spLocks noChangeArrowheads="1"/>
          </p:cNvSpPr>
          <p:nvPr/>
        </p:nvSpPr>
        <p:spPr bwMode="auto">
          <a:xfrm>
            <a:off x="4302674" y="6085512"/>
            <a:ext cx="77453" cy="786878"/>
          </a:xfrm>
          <a:prstGeom prst="rect">
            <a:avLst/>
          </a:prstGeom>
          <a:solidFill>
            <a:srgbClr val="FFFFFF"/>
          </a:solidFill>
          <a:ln w="9525">
            <a:noFill/>
            <a:miter lim="800000"/>
            <a:headEnd/>
            <a:tailEnd/>
          </a:ln>
        </p:spPr>
        <p:txBody>
          <a:bodyPr vert="wordArtVertRtl" wrap="square" lIns="0" tIns="0" rIns="0" bIns="0" anchor="ctr" anchorCtr="1">
            <a:prstTxWarp prst="textNoShape">
              <a:avLst/>
            </a:prstTxWarp>
            <a:noAutofit/>
          </a:bodyPr>
          <a:lstStyle/>
          <a:p>
            <a:pPr algn="ctr">
              <a:lnSpc>
                <a:spcPts val="800"/>
              </a:lnSpc>
            </a:pPr>
            <a:r>
              <a:rPr lang="en-US" altLang="ja-JP" sz="500" b="1" kern="0" spc="-40" dirty="0" smtClean="0">
                <a:solidFill>
                  <a:srgbClr val="47E666"/>
                </a:solidFill>
                <a:latin typeface="Helvetica"/>
                <a:cs typeface="Helvetica"/>
              </a:rPr>
              <a:t>T</a:t>
            </a:r>
            <a:r>
              <a:rPr lang="en-US" altLang="ja-JP" sz="500" b="1" kern="0" spc="-40" dirty="0" smtClean="0">
                <a:latin typeface="Helvetica"/>
                <a:cs typeface="Helvetica"/>
              </a:rPr>
              <a:t>CCC</a:t>
            </a:r>
            <a:r>
              <a:rPr lang="en-US" altLang="ja-JP" sz="500" b="1" kern="0" spc="-40" dirty="0" smtClean="0">
                <a:solidFill>
                  <a:srgbClr val="47E666"/>
                </a:solidFill>
                <a:latin typeface="Helvetica"/>
                <a:cs typeface="Helvetica"/>
              </a:rPr>
              <a:t>TTT</a:t>
            </a:r>
            <a:r>
              <a:rPr lang="en-US" altLang="ja-JP" sz="500" b="1" kern="0" spc="-40" dirty="0" smtClean="0">
                <a:solidFill>
                  <a:srgbClr val="000000"/>
                </a:solidFill>
                <a:latin typeface="Helvetica"/>
                <a:cs typeface="Helvetica"/>
              </a:rPr>
              <a:t>C</a:t>
            </a:r>
            <a:endParaRPr lang="en-US" altLang="ja-JP" sz="500" b="1" kern="0" spc="-40" dirty="0" smtClean="0">
              <a:solidFill>
                <a:srgbClr val="E46C0A"/>
              </a:solidFill>
              <a:latin typeface="Helvetica"/>
              <a:cs typeface="Helvetica"/>
            </a:endParaRPr>
          </a:p>
        </p:txBody>
      </p:sp>
      <p:sp>
        <p:nvSpPr>
          <p:cNvPr id="209" name="テキスト ボックス 130"/>
          <p:cNvSpPr txBox="1">
            <a:spLocks noChangeArrowheads="1"/>
          </p:cNvSpPr>
          <p:nvPr/>
        </p:nvSpPr>
        <p:spPr bwMode="auto">
          <a:xfrm>
            <a:off x="5514424" y="6088080"/>
            <a:ext cx="77453" cy="786878"/>
          </a:xfrm>
          <a:prstGeom prst="rect">
            <a:avLst/>
          </a:prstGeom>
          <a:solidFill>
            <a:srgbClr val="FFFFFF"/>
          </a:solidFill>
          <a:ln w="9525">
            <a:noFill/>
            <a:miter lim="800000"/>
            <a:headEnd/>
            <a:tailEnd/>
          </a:ln>
        </p:spPr>
        <p:txBody>
          <a:bodyPr vert="wordArtVertRtl" wrap="square" lIns="0" tIns="0" rIns="0" bIns="0" anchor="ctr" anchorCtr="1">
            <a:prstTxWarp prst="textNoShape">
              <a:avLst/>
            </a:prstTxWarp>
            <a:noAutofit/>
          </a:bodyPr>
          <a:lstStyle/>
          <a:p>
            <a:pPr algn="ctr">
              <a:lnSpc>
                <a:spcPts val="800"/>
              </a:lnSpc>
            </a:pPr>
            <a:r>
              <a:rPr lang="en-US" altLang="ja-JP" sz="500" b="1" kern="0" spc="-40" dirty="0" smtClean="0">
                <a:latin typeface="Helvetica"/>
                <a:cs typeface="Helvetica"/>
              </a:rPr>
              <a:t>AAA</a:t>
            </a:r>
            <a:r>
              <a:rPr lang="en-US" altLang="ja-JP" sz="500" b="1" kern="0" spc="-40" dirty="0" smtClean="0">
                <a:solidFill>
                  <a:srgbClr val="47E666"/>
                </a:solidFill>
                <a:latin typeface="Helvetica"/>
                <a:cs typeface="Helvetica"/>
              </a:rPr>
              <a:t>GG</a:t>
            </a:r>
            <a:r>
              <a:rPr lang="en-US" altLang="ja-JP" sz="500" b="1" kern="0" spc="-40" dirty="0" smtClean="0">
                <a:solidFill>
                  <a:srgbClr val="000000"/>
                </a:solidFill>
                <a:latin typeface="Helvetica"/>
                <a:cs typeface="Helvetica"/>
              </a:rPr>
              <a:t>AA</a:t>
            </a:r>
            <a:r>
              <a:rPr lang="en-US" altLang="ja-JP" sz="500" b="1" kern="0" spc="-40" dirty="0" smtClean="0">
                <a:solidFill>
                  <a:srgbClr val="47E666"/>
                </a:solidFill>
                <a:latin typeface="Helvetica"/>
                <a:cs typeface="Helvetica"/>
              </a:rPr>
              <a:t>G</a:t>
            </a:r>
          </a:p>
        </p:txBody>
      </p:sp>
      <p:sp>
        <p:nvSpPr>
          <p:cNvPr id="210" name="テキスト ボックス 130"/>
          <p:cNvSpPr txBox="1">
            <a:spLocks noChangeArrowheads="1"/>
          </p:cNvSpPr>
          <p:nvPr/>
        </p:nvSpPr>
        <p:spPr bwMode="auto">
          <a:xfrm>
            <a:off x="1988841" y="6884582"/>
            <a:ext cx="136316" cy="838845"/>
          </a:xfrm>
          <a:prstGeom prst="rect">
            <a:avLst/>
          </a:prstGeom>
          <a:solidFill>
            <a:srgbClr val="FFFFFF"/>
          </a:solidFill>
          <a:ln w="9525">
            <a:noFill/>
            <a:miter lim="800000"/>
            <a:headEnd/>
            <a:tailEnd/>
          </a:ln>
        </p:spPr>
        <p:txBody>
          <a:bodyPr vert="wordArtVertRtl" wrap="square" lIns="0" tIns="0" rIns="0" bIns="0" anchor="ctr" anchorCtr="1">
            <a:prstTxWarp prst="textNoShape">
              <a:avLst/>
            </a:prstTxWarp>
            <a:noAutofit/>
          </a:bodyPr>
          <a:lstStyle/>
          <a:p>
            <a:pPr algn="ctr">
              <a:lnSpc>
                <a:spcPts val="800"/>
              </a:lnSpc>
            </a:pPr>
            <a:r>
              <a:rPr lang="en-US" altLang="ja-JP" sz="500" b="1" kern="0" spc="-40" dirty="0" smtClean="0">
                <a:latin typeface="Helvetica"/>
                <a:cs typeface="Helvetica"/>
              </a:rPr>
              <a:t>AA</a:t>
            </a:r>
            <a:r>
              <a:rPr lang="en-US" altLang="ja-JP" sz="500" b="1" kern="0" spc="-40" dirty="0" smtClean="0">
                <a:solidFill>
                  <a:srgbClr val="E46C0A"/>
                </a:solidFill>
                <a:latin typeface="Helvetica"/>
                <a:cs typeface="Helvetica"/>
              </a:rPr>
              <a:t>GGG</a:t>
            </a:r>
            <a:r>
              <a:rPr lang="en-US" altLang="ja-JP" sz="500" b="1" kern="0" spc="-40" dirty="0" smtClean="0">
                <a:solidFill>
                  <a:srgbClr val="000000"/>
                </a:solidFill>
                <a:latin typeface="Helvetica"/>
                <a:cs typeface="Helvetica"/>
              </a:rPr>
              <a:t>AA</a:t>
            </a:r>
            <a:r>
              <a:rPr lang="en-US" altLang="ja-JP" sz="500" b="1" kern="0" spc="-40" dirty="0" smtClean="0">
                <a:solidFill>
                  <a:srgbClr val="E46C0A"/>
                </a:solidFill>
                <a:latin typeface="Helvetica"/>
                <a:cs typeface="Helvetica"/>
              </a:rPr>
              <a:t>G</a:t>
            </a:r>
          </a:p>
        </p:txBody>
      </p:sp>
      <p:sp>
        <p:nvSpPr>
          <p:cNvPr id="211" name="テキスト ボックス 130"/>
          <p:cNvSpPr txBox="1">
            <a:spLocks noChangeArrowheads="1"/>
          </p:cNvSpPr>
          <p:nvPr/>
        </p:nvSpPr>
        <p:spPr bwMode="auto">
          <a:xfrm>
            <a:off x="3685970" y="6078847"/>
            <a:ext cx="77453" cy="786878"/>
          </a:xfrm>
          <a:prstGeom prst="rect">
            <a:avLst/>
          </a:prstGeom>
          <a:solidFill>
            <a:srgbClr val="FFFFFF"/>
          </a:solidFill>
          <a:ln w="9525">
            <a:noFill/>
            <a:miter lim="800000"/>
            <a:headEnd/>
            <a:tailEnd/>
          </a:ln>
        </p:spPr>
        <p:txBody>
          <a:bodyPr vert="wordArtVertRtl" wrap="square" lIns="0" tIns="0" rIns="0" bIns="0" anchor="ctr" anchorCtr="1">
            <a:prstTxWarp prst="textNoShape">
              <a:avLst/>
            </a:prstTxWarp>
            <a:noAutofit/>
          </a:bodyPr>
          <a:lstStyle/>
          <a:p>
            <a:pPr algn="ctr">
              <a:lnSpc>
                <a:spcPts val="800"/>
              </a:lnSpc>
            </a:pPr>
            <a:r>
              <a:rPr lang="en-US" altLang="ja-JP" sz="500" b="1" kern="0" spc="-40" dirty="0" smtClean="0">
                <a:solidFill>
                  <a:srgbClr val="47E666"/>
                </a:solidFill>
                <a:latin typeface="Helvetica"/>
                <a:cs typeface="Helvetica"/>
              </a:rPr>
              <a:t>T</a:t>
            </a:r>
            <a:r>
              <a:rPr lang="en-US" altLang="ja-JP" sz="500" b="1" kern="0" spc="-40" dirty="0" smtClean="0">
                <a:latin typeface="Helvetica"/>
                <a:cs typeface="Helvetica"/>
              </a:rPr>
              <a:t>CCCC</a:t>
            </a:r>
            <a:r>
              <a:rPr lang="en-US" altLang="ja-JP" sz="500" b="1" kern="0" spc="-40" dirty="0" smtClean="0">
                <a:solidFill>
                  <a:srgbClr val="47E666"/>
                </a:solidFill>
                <a:latin typeface="Helvetica"/>
                <a:cs typeface="Helvetica"/>
              </a:rPr>
              <a:t>TT</a:t>
            </a:r>
            <a:r>
              <a:rPr lang="en-US" altLang="ja-JP" sz="500" b="1" kern="0" spc="-40" dirty="0" smtClean="0">
                <a:solidFill>
                  <a:srgbClr val="000000"/>
                </a:solidFill>
                <a:latin typeface="Helvetica"/>
                <a:cs typeface="Helvetica"/>
              </a:rPr>
              <a:t>C</a:t>
            </a:r>
            <a:endParaRPr lang="en-US" altLang="ja-JP" sz="500" b="1" kern="0" spc="-40" dirty="0" smtClean="0">
              <a:solidFill>
                <a:srgbClr val="E46C0A"/>
              </a:solidFill>
              <a:latin typeface="Helvetica"/>
              <a:cs typeface="Helvetica"/>
            </a:endParaRPr>
          </a:p>
        </p:txBody>
      </p:sp>
      <p:sp>
        <p:nvSpPr>
          <p:cNvPr id="213" name="テキスト ボックス 181"/>
          <p:cNvSpPr txBox="1"/>
          <p:nvPr/>
        </p:nvSpPr>
        <p:spPr>
          <a:xfrm>
            <a:off x="785853" y="7905013"/>
            <a:ext cx="5533448" cy="153888"/>
          </a:xfrm>
          <a:prstGeom prst="rect">
            <a:avLst/>
          </a:prstGeom>
          <a:noFill/>
        </p:spPr>
        <p:txBody>
          <a:bodyPr wrap="square" lIns="0" tIns="0" rIns="0" bIns="0" rtlCol="0" anchor="ctr">
            <a:spAutoFit/>
          </a:bodyPr>
          <a:lstStyle/>
          <a:p>
            <a:pPr marL="0" marR="0" lvl="0" indent="0" defTabSz="914400" eaLnBrk="1" fontAlgn="auto" latinLnBrk="0" hangingPunct="1">
              <a:lnSpc>
                <a:spcPct val="100000"/>
              </a:lnSpc>
              <a:spcBef>
                <a:spcPts val="0"/>
              </a:spcBef>
              <a:spcAft>
                <a:spcPts val="0"/>
              </a:spcAft>
              <a:buClrTx/>
              <a:buSzTx/>
              <a:buFontTx/>
              <a:buNone/>
              <a:tabLst>
                <a:tab pos="2325688" algn="ctr"/>
                <a:tab pos="3551238" algn="ctr"/>
                <a:tab pos="4754563" algn="ctr"/>
              </a:tabLst>
              <a:defRPr/>
            </a:pPr>
            <a:r>
              <a:rPr kumimoji="1" lang="en-US" altLang="ja-JP" sz="1000" b="0" i="0" u="none" strike="noStrike" kern="0" cap="none" spc="0" normalizeH="0" baseline="0" noProof="0" dirty="0" smtClean="0">
                <a:ln>
                  <a:noFill/>
                </a:ln>
                <a:solidFill>
                  <a:sysClr val="windowText" lastClr="000000"/>
                </a:solidFill>
                <a:effectLst/>
                <a:uLnTx/>
                <a:uFillTx/>
                <a:latin typeface="Helvetica"/>
                <a:ea typeface="Osaka"/>
                <a:cs typeface="Helvetica"/>
              </a:rPr>
              <a:t>SNP-index in Female bulk	</a:t>
            </a:r>
            <a:r>
              <a:rPr lang="en-US" altLang="en-US" sz="1000" kern="0" dirty="0" smtClean="0">
                <a:solidFill>
                  <a:sysClr val="windowText" lastClr="000000"/>
                </a:solidFill>
                <a:latin typeface="Helvetica"/>
                <a:ea typeface="Osaka"/>
                <a:cs typeface="Helvetica"/>
              </a:rPr>
              <a:t>0.5	0	0.25</a:t>
            </a:r>
            <a:endParaRPr kumimoji="1" lang="ja-JP" altLang="en-US" sz="1000" b="0"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14" name="テキスト ボックス 181"/>
          <p:cNvSpPr txBox="1"/>
          <p:nvPr/>
        </p:nvSpPr>
        <p:spPr>
          <a:xfrm>
            <a:off x="791190" y="8098003"/>
            <a:ext cx="5533448" cy="153888"/>
          </a:xfrm>
          <a:prstGeom prst="rect">
            <a:avLst/>
          </a:prstGeom>
          <a:noFill/>
        </p:spPr>
        <p:txBody>
          <a:bodyPr wrap="square" lIns="0" tIns="0" rIns="0" bIns="0" rtlCol="0" anchor="ctr">
            <a:spAutoFit/>
          </a:bodyPr>
          <a:lstStyle/>
          <a:p>
            <a:pPr marL="0" marR="0" lvl="0" indent="0" defTabSz="914400" eaLnBrk="1" fontAlgn="auto" latinLnBrk="0" hangingPunct="1">
              <a:lnSpc>
                <a:spcPct val="100000"/>
              </a:lnSpc>
              <a:spcBef>
                <a:spcPts val="0"/>
              </a:spcBef>
              <a:spcAft>
                <a:spcPts val="0"/>
              </a:spcAft>
              <a:buClrTx/>
              <a:buSzTx/>
              <a:buFontTx/>
              <a:buNone/>
              <a:tabLst>
                <a:tab pos="2325688" algn="ctr"/>
                <a:tab pos="3551238" algn="ctr"/>
                <a:tab pos="4754563" algn="ctr"/>
              </a:tabLst>
              <a:defRPr/>
            </a:pPr>
            <a:r>
              <a:rPr kumimoji="1" lang="en-US" altLang="ja-JP" sz="1000" b="0" i="0" u="none" strike="noStrike" kern="0" cap="none" spc="0" normalizeH="0" baseline="0" noProof="0" dirty="0" smtClean="0">
                <a:ln>
                  <a:noFill/>
                </a:ln>
                <a:solidFill>
                  <a:sysClr val="windowText" lastClr="000000"/>
                </a:solidFill>
                <a:effectLst/>
                <a:uLnTx/>
                <a:uFillTx/>
                <a:latin typeface="Helvetica"/>
                <a:ea typeface="Osaka"/>
                <a:cs typeface="Helvetica"/>
              </a:rPr>
              <a:t>ΔSNP-index	-</a:t>
            </a:r>
            <a:r>
              <a:rPr lang="en-US" altLang="en-US" sz="1000" kern="0" dirty="0" smtClean="0">
                <a:solidFill>
                  <a:sysClr val="windowText" lastClr="000000"/>
                </a:solidFill>
                <a:latin typeface="Helvetica"/>
                <a:ea typeface="Osaka"/>
                <a:cs typeface="Helvetica"/>
              </a:rPr>
              <a:t>0.</a:t>
            </a:r>
            <a:r>
              <a:rPr lang="en-US" altLang="ja-JP" sz="1000" kern="0" dirty="0" smtClean="0">
                <a:solidFill>
                  <a:sysClr val="windowText" lastClr="000000"/>
                </a:solidFill>
                <a:latin typeface="Helvetica"/>
                <a:ea typeface="Osaka"/>
                <a:cs typeface="Helvetica"/>
              </a:rPr>
              <a:t>25</a:t>
            </a:r>
            <a:r>
              <a:rPr lang="en-US" altLang="en-US" sz="1000" kern="0" dirty="0" smtClean="0">
                <a:solidFill>
                  <a:sysClr val="windowText" lastClr="000000"/>
                </a:solidFill>
                <a:latin typeface="Helvetica"/>
                <a:ea typeface="Osaka"/>
                <a:cs typeface="Helvetica"/>
              </a:rPr>
              <a:t>	0</a:t>
            </a:r>
            <a:r>
              <a:rPr lang="en-US" altLang="ja-JP" sz="1000" kern="0" dirty="0" smtClean="0">
                <a:solidFill>
                  <a:sysClr val="windowText" lastClr="000000"/>
                </a:solidFill>
                <a:latin typeface="Helvetica"/>
                <a:ea typeface="Osaka"/>
                <a:cs typeface="Helvetica"/>
              </a:rPr>
              <a:t>.5</a:t>
            </a:r>
            <a:r>
              <a:rPr lang="en-US" altLang="en-US" sz="1000" kern="0" dirty="0" smtClean="0">
                <a:solidFill>
                  <a:sysClr val="windowText" lastClr="000000"/>
                </a:solidFill>
                <a:latin typeface="Helvetica"/>
                <a:ea typeface="Osaka"/>
                <a:cs typeface="Helvetica"/>
              </a:rPr>
              <a:t>	0.</a:t>
            </a:r>
            <a:r>
              <a:rPr lang="en-US" altLang="ja-JP" sz="1000" kern="0" dirty="0" smtClean="0">
                <a:solidFill>
                  <a:sysClr val="windowText" lastClr="000000"/>
                </a:solidFill>
                <a:latin typeface="Helvetica"/>
                <a:ea typeface="Osaka"/>
                <a:cs typeface="Helvetica"/>
              </a:rPr>
              <a:t>125</a:t>
            </a:r>
            <a:endParaRPr kumimoji="1" lang="ja-JP" altLang="en-US" sz="1000" b="0" i="0" u="none" strike="noStrike" kern="0" cap="none" spc="0" normalizeH="0" baseline="0" noProof="0" dirty="0">
              <a:ln>
                <a:noFill/>
              </a:ln>
              <a:solidFill>
                <a:sysClr val="windowText" lastClr="000000"/>
              </a:solidFill>
              <a:effectLst/>
              <a:uLnTx/>
              <a:uFillTx/>
              <a:latin typeface="Helvetica"/>
              <a:ea typeface="Osaka"/>
              <a:cs typeface="Helvetica"/>
            </a:endParaRPr>
          </a:p>
        </p:txBody>
      </p:sp>
      <p:cxnSp>
        <p:nvCxnSpPr>
          <p:cNvPr id="173" name="カギ線コネクタ 261"/>
          <p:cNvCxnSpPr>
            <a:stCxn id="210" idx="2"/>
          </p:cNvCxnSpPr>
          <p:nvPr/>
        </p:nvCxnSpPr>
        <p:spPr>
          <a:xfrm flipH="1">
            <a:off x="2055067" y="7723427"/>
            <a:ext cx="1932" cy="617889"/>
          </a:xfrm>
          <a:prstGeom prst="straightConnector1">
            <a:avLst/>
          </a:prstGeom>
          <a:ln w="12700" cmpd="sng">
            <a:solidFill>
              <a:schemeClr val="tx1"/>
            </a:solidFill>
            <a:prstDash val="dot"/>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174" name="カギ線コネクタ 261"/>
          <p:cNvCxnSpPr/>
          <p:nvPr/>
        </p:nvCxnSpPr>
        <p:spPr>
          <a:xfrm>
            <a:off x="3703412" y="6948264"/>
            <a:ext cx="0" cy="1440340"/>
          </a:xfrm>
          <a:prstGeom prst="straightConnector1">
            <a:avLst/>
          </a:prstGeom>
          <a:ln w="12700" cmpd="sng">
            <a:solidFill>
              <a:schemeClr val="tx1"/>
            </a:solidFill>
            <a:prstDash val="dot"/>
            <a:tailEnd type="triangle" w="lg" len="med"/>
          </a:ln>
          <a:effectLst/>
        </p:spPr>
        <p:style>
          <a:lnRef idx="2">
            <a:schemeClr val="accent1"/>
          </a:lnRef>
          <a:fillRef idx="0">
            <a:schemeClr val="accent1"/>
          </a:fillRef>
          <a:effectRef idx="1">
            <a:schemeClr val="accent1"/>
          </a:effectRef>
          <a:fontRef idx="minor">
            <a:schemeClr val="tx1"/>
          </a:fontRef>
        </p:style>
      </p:cxnSp>
      <p:sp>
        <p:nvSpPr>
          <p:cNvPr id="212" name="二等辺三角形 211"/>
          <p:cNvSpPr/>
          <p:nvPr/>
        </p:nvSpPr>
        <p:spPr>
          <a:xfrm rot="10800000">
            <a:off x="4543108" y="8431138"/>
            <a:ext cx="141171" cy="184651"/>
          </a:xfrm>
          <a:prstGeom prst="triangle">
            <a:avLst/>
          </a:pr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b="1"/>
          </a:p>
        </p:txBody>
      </p:sp>
      <p:sp>
        <p:nvSpPr>
          <p:cNvPr id="216" name="テキスト ボックス 215"/>
          <p:cNvSpPr txBox="1">
            <a:spLocks noChangeArrowheads="1"/>
          </p:cNvSpPr>
          <p:nvPr/>
        </p:nvSpPr>
        <p:spPr bwMode="auto">
          <a:xfrm>
            <a:off x="4651978" y="8348354"/>
            <a:ext cx="2030109" cy="400110"/>
          </a:xfrm>
          <a:prstGeom prst="rect">
            <a:avLst/>
          </a:prstGeom>
          <a:noFill/>
          <a:ln w="9525">
            <a:noFill/>
            <a:miter lim="800000"/>
            <a:headEnd/>
            <a:tailEnd/>
          </a:ln>
        </p:spPr>
        <p:txBody>
          <a:bodyPr wrap="square">
            <a:prstTxWarp prst="textNoShape">
              <a:avLst/>
            </a:prstTxWarp>
            <a:spAutoFit/>
          </a:bodyPr>
          <a:lstStyle/>
          <a:p>
            <a:r>
              <a:rPr lang="en-US" altLang="ja-JP" sz="1000" dirty="0" smtClean="0">
                <a:latin typeface="Helvetica"/>
                <a:cs typeface="Helvetica"/>
              </a:rPr>
              <a:t>The</a:t>
            </a:r>
            <a:r>
              <a:rPr lang="en-US" altLang="ja-JP" sz="1000" dirty="0" smtClean="0">
                <a:solidFill>
                  <a:srgbClr val="FF0000"/>
                </a:solidFill>
                <a:latin typeface="Helvetica"/>
                <a:cs typeface="Helvetica"/>
              </a:rPr>
              <a:t> </a:t>
            </a:r>
            <a:r>
              <a:rPr lang="en-US" altLang="ja-JP" sz="1000" b="1" dirty="0" smtClean="0">
                <a:solidFill>
                  <a:srgbClr val="FF0000"/>
                </a:solidFill>
                <a:latin typeface="Helvetica"/>
                <a:cs typeface="Helvetica"/>
              </a:rPr>
              <a:t>P4</a:t>
            </a:r>
            <a:r>
              <a:rPr lang="en-US" altLang="ja-JP" sz="1000" b="1" dirty="0" smtClean="0">
                <a:latin typeface="Helvetica"/>
                <a:cs typeface="Helvetica"/>
              </a:rPr>
              <a:t>-</a:t>
            </a:r>
            <a:r>
              <a:rPr lang="en-US" altLang="ja-JP" sz="1000" dirty="0" smtClean="0">
                <a:latin typeface="Helvetica"/>
                <a:cs typeface="Helvetica"/>
              </a:rPr>
              <a:t>specific heterozygous SNPs detected</a:t>
            </a:r>
            <a:endParaRPr lang="ja-JP" altLang="en-US" sz="1000" dirty="0">
              <a:latin typeface="Helvetica"/>
              <a:cs typeface="Helvetica"/>
            </a:endParaRPr>
          </a:p>
        </p:txBody>
      </p:sp>
      <p:pic>
        <p:nvPicPr>
          <p:cNvPr id="227" name="図 226"/>
          <p:cNvPicPr>
            <a:picLocks noChangeAspect="1"/>
          </p:cNvPicPr>
          <p:nvPr/>
        </p:nvPicPr>
        <p:blipFill rotWithShape="1">
          <a:blip r:embed="rId4"/>
          <a:srcRect t="11473"/>
          <a:stretch/>
        </p:blipFill>
        <p:spPr>
          <a:xfrm>
            <a:off x="5050362" y="847611"/>
            <a:ext cx="1517826" cy="513955"/>
          </a:xfrm>
          <a:prstGeom prst="rect">
            <a:avLst/>
          </a:prstGeom>
        </p:spPr>
      </p:pic>
      <p:pic>
        <p:nvPicPr>
          <p:cNvPr id="228" name="図 227"/>
          <p:cNvPicPr>
            <a:picLocks noChangeAspect="1"/>
          </p:cNvPicPr>
          <p:nvPr/>
        </p:nvPicPr>
        <p:blipFill rotWithShape="1">
          <a:blip r:embed="rId5"/>
          <a:srcRect t="1" b="12517"/>
          <a:stretch/>
        </p:blipFill>
        <p:spPr>
          <a:xfrm>
            <a:off x="5061192" y="1599723"/>
            <a:ext cx="1502359" cy="507889"/>
          </a:xfrm>
          <a:prstGeom prst="rect">
            <a:avLst/>
          </a:prstGeom>
        </p:spPr>
      </p:pic>
      <p:sp>
        <p:nvSpPr>
          <p:cNvPr id="229" name="角丸四角形 6"/>
          <p:cNvSpPr/>
          <p:nvPr/>
        </p:nvSpPr>
        <p:spPr>
          <a:xfrm>
            <a:off x="5061191" y="637566"/>
            <a:ext cx="1510948" cy="749716"/>
          </a:xfrm>
          <a:prstGeom prst="roundRect">
            <a:avLst/>
          </a:prstGeom>
          <a:solidFill>
            <a:srgbClr val="008040">
              <a:alpha val="12000"/>
            </a:srgbClr>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r>
              <a:rPr kumimoji="1" lang="en-US" altLang="ja-JP" sz="1000" b="1" dirty="0" smtClean="0">
                <a:solidFill>
                  <a:srgbClr val="008040"/>
                </a:solidFill>
                <a:latin typeface="Helvetica"/>
                <a:cs typeface="Helvetica"/>
              </a:rPr>
              <a:t>Male-bulk</a:t>
            </a:r>
            <a:r>
              <a:rPr kumimoji="1" lang="ja-JP" altLang="en-US" sz="1000" b="1" dirty="0" smtClean="0">
                <a:solidFill>
                  <a:srgbClr val="008040"/>
                </a:solidFill>
                <a:latin typeface="Helvetica"/>
                <a:cs typeface="Helvetica"/>
              </a:rPr>
              <a:t> </a:t>
            </a:r>
            <a:r>
              <a:rPr kumimoji="1" lang="en-US" altLang="ja-JP" sz="1000" b="1" dirty="0" smtClean="0">
                <a:solidFill>
                  <a:srgbClr val="008040"/>
                </a:solidFill>
                <a:latin typeface="Helvetica"/>
                <a:cs typeface="Helvetica"/>
              </a:rPr>
              <a:t>reads</a:t>
            </a:r>
            <a:endParaRPr kumimoji="1" lang="ja-JP" altLang="en-US" sz="1000" b="1" dirty="0">
              <a:solidFill>
                <a:srgbClr val="008040"/>
              </a:solidFill>
              <a:latin typeface="Helvetica"/>
              <a:cs typeface="Helvetica"/>
            </a:endParaRPr>
          </a:p>
        </p:txBody>
      </p:sp>
      <p:sp>
        <p:nvSpPr>
          <p:cNvPr id="230" name="角丸四角形 229"/>
          <p:cNvSpPr/>
          <p:nvPr/>
        </p:nvSpPr>
        <p:spPr>
          <a:xfrm>
            <a:off x="5061191" y="1415276"/>
            <a:ext cx="1510948" cy="749716"/>
          </a:xfrm>
          <a:prstGeom prst="roundRect">
            <a:avLst/>
          </a:prstGeom>
          <a:solidFill>
            <a:srgbClr val="FFCC66">
              <a:alpha val="12000"/>
            </a:srgbClr>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r>
              <a:rPr kumimoji="1" lang="en-US" altLang="ja-JP" sz="1000" b="1" dirty="0" smtClean="0">
                <a:solidFill>
                  <a:srgbClr val="FFBF4E"/>
                </a:solidFill>
                <a:latin typeface="Helvetica"/>
                <a:cs typeface="Helvetica"/>
              </a:rPr>
              <a:t>Female-bulk reads</a:t>
            </a:r>
            <a:endParaRPr kumimoji="1" lang="ja-JP" altLang="en-US" sz="1000" b="1" dirty="0">
              <a:solidFill>
                <a:srgbClr val="FFBF4E"/>
              </a:solidFill>
              <a:latin typeface="Helvetica"/>
              <a:cs typeface="Helvetica"/>
            </a:endParaRPr>
          </a:p>
        </p:txBody>
      </p:sp>
      <p:pic>
        <p:nvPicPr>
          <p:cNvPr id="231" name="図 230"/>
          <p:cNvPicPr>
            <a:picLocks noChangeAspect="1"/>
          </p:cNvPicPr>
          <p:nvPr/>
        </p:nvPicPr>
        <p:blipFill rotWithShape="1">
          <a:blip r:embed="rId4"/>
          <a:srcRect t="11473"/>
          <a:stretch/>
        </p:blipFill>
        <p:spPr>
          <a:xfrm>
            <a:off x="1775417" y="849256"/>
            <a:ext cx="1517826" cy="513955"/>
          </a:xfrm>
          <a:prstGeom prst="rect">
            <a:avLst/>
          </a:prstGeom>
        </p:spPr>
      </p:pic>
      <p:pic>
        <p:nvPicPr>
          <p:cNvPr id="232" name="図 231"/>
          <p:cNvPicPr>
            <a:picLocks noChangeAspect="1"/>
          </p:cNvPicPr>
          <p:nvPr/>
        </p:nvPicPr>
        <p:blipFill rotWithShape="1">
          <a:blip r:embed="rId5"/>
          <a:srcRect t="1" b="12517"/>
          <a:stretch/>
        </p:blipFill>
        <p:spPr>
          <a:xfrm>
            <a:off x="1786247" y="1601368"/>
            <a:ext cx="1502359" cy="507889"/>
          </a:xfrm>
          <a:prstGeom prst="rect">
            <a:avLst/>
          </a:prstGeom>
        </p:spPr>
      </p:pic>
      <p:sp>
        <p:nvSpPr>
          <p:cNvPr id="233" name="角丸四角形 6"/>
          <p:cNvSpPr/>
          <p:nvPr/>
        </p:nvSpPr>
        <p:spPr>
          <a:xfrm>
            <a:off x="1786246" y="639211"/>
            <a:ext cx="1510948" cy="749716"/>
          </a:xfrm>
          <a:prstGeom prst="roundRect">
            <a:avLst/>
          </a:prstGeom>
          <a:solidFill>
            <a:srgbClr val="008040">
              <a:alpha val="12000"/>
            </a:srgbClr>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r>
              <a:rPr kumimoji="1" lang="en-US" altLang="ja-JP" sz="1000" b="1" dirty="0" smtClean="0">
                <a:solidFill>
                  <a:srgbClr val="008040"/>
                </a:solidFill>
                <a:latin typeface="Helvetica"/>
                <a:cs typeface="Helvetica"/>
              </a:rPr>
              <a:t>Male-bulk</a:t>
            </a:r>
            <a:r>
              <a:rPr kumimoji="1" lang="ja-JP" altLang="en-US" sz="1000" b="1" dirty="0" smtClean="0">
                <a:solidFill>
                  <a:srgbClr val="008040"/>
                </a:solidFill>
                <a:latin typeface="Helvetica"/>
                <a:cs typeface="Helvetica"/>
              </a:rPr>
              <a:t> </a:t>
            </a:r>
            <a:r>
              <a:rPr kumimoji="1" lang="en-US" altLang="ja-JP" sz="1000" b="1" dirty="0" smtClean="0">
                <a:solidFill>
                  <a:srgbClr val="008040"/>
                </a:solidFill>
                <a:latin typeface="Helvetica"/>
                <a:cs typeface="Helvetica"/>
              </a:rPr>
              <a:t>reads</a:t>
            </a:r>
            <a:endParaRPr kumimoji="1" lang="ja-JP" altLang="en-US" sz="1000" b="1" dirty="0">
              <a:solidFill>
                <a:srgbClr val="008040"/>
              </a:solidFill>
              <a:latin typeface="Helvetica"/>
              <a:cs typeface="Helvetica"/>
            </a:endParaRPr>
          </a:p>
        </p:txBody>
      </p:sp>
      <p:sp>
        <p:nvSpPr>
          <p:cNvPr id="234" name="角丸四角形 233"/>
          <p:cNvSpPr/>
          <p:nvPr/>
        </p:nvSpPr>
        <p:spPr>
          <a:xfrm>
            <a:off x="1786246" y="1416921"/>
            <a:ext cx="1510948" cy="749716"/>
          </a:xfrm>
          <a:prstGeom prst="roundRect">
            <a:avLst/>
          </a:prstGeom>
          <a:solidFill>
            <a:srgbClr val="FFCC66">
              <a:alpha val="12000"/>
            </a:srgbClr>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tIns="0" bIns="0" rtlCol="0" anchor="t"/>
          <a:lstStyle/>
          <a:p>
            <a:pPr algn="ctr"/>
            <a:r>
              <a:rPr kumimoji="1" lang="en-US" altLang="ja-JP" sz="1000" b="1" dirty="0" smtClean="0">
                <a:solidFill>
                  <a:srgbClr val="FFBF4E"/>
                </a:solidFill>
                <a:latin typeface="Helvetica"/>
                <a:cs typeface="Helvetica"/>
              </a:rPr>
              <a:t>Female-bulk reads</a:t>
            </a:r>
            <a:endParaRPr kumimoji="1" lang="ja-JP" altLang="en-US" sz="1000" b="1" dirty="0">
              <a:solidFill>
                <a:srgbClr val="FFBF4E"/>
              </a:solidFill>
              <a:latin typeface="Helvetica"/>
              <a:cs typeface="Helvetica"/>
            </a:endParaRPr>
          </a:p>
        </p:txBody>
      </p:sp>
      <p:sp>
        <p:nvSpPr>
          <p:cNvPr id="241" name="テキスト ボックス 199"/>
          <p:cNvSpPr txBox="1"/>
          <p:nvPr/>
        </p:nvSpPr>
        <p:spPr>
          <a:xfrm rot="16200000">
            <a:off x="4381299" y="3535696"/>
            <a:ext cx="1707983" cy="215444"/>
          </a:xfrm>
          <a:prstGeom prst="rect">
            <a:avLst/>
          </a:prstGeom>
          <a:noFill/>
        </p:spPr>
        <p:txBody>
          <a:bodyPr wrap="square" lIns="0" rIns="0" rtlCol="0">
            <a:spAutoFit/>
          </a:bodyPr>
          <a:lstStyle/>
          <a:p>
            <a:pPr marL="0" marR="0" lvl="0" indent="0" defTabSz="914400" eaLnBrk="1" fontAlgn="auto" latinLnBrk="0" hangingPunct="1">
              <a:lnSpc>
                <a:spcPct val="100000"/>
              </a:lnSpc>
              <a:spcBef>
                <a:spcPts val="0"/>
              </a:spcBef>
              <a:spcAft>
                <a:spcPts val="0"/>
              </a:spcAft>
              <a:buClrTx/>
              <a:buSzTx/>
              <a:buFontTx/>
              <a:buNone/>
              <a:tabLst>
                <a:tab pos="142875" algn="ctr"/>
                <a:tab pos="808038" algn="ctr"/>
                <a:tab pos="1477963" algn="ctr"/>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	-0.5	0	0.5</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grpSp>
        <p:nvGrpSpPr>
          <p:cNvPr id="195" name="図形グループ 194"/>
          <p:cNvGrpSpPr/>
          <p:nvPr/>
        </p:nvGrpSpPr>
        <p:grpSpPr>
          <a:xfrm>
            <a:off x="3466393" y="2773541"/>
            <a:ext cx="1644674" cy="1035646"/>
            <a:chOff x="116632" y="6300192"/>
            <a:chExt cx="1800200" cy="1035646"/>
          </a:xfrm>
        </p:grpSpPr>
        <p:graphicFrame>
          <p:nvGraphicFramePr>
            <p:cNvPr id="196" name="グラフ 195"/>
            <p:cNvGraphicFramePr>
              <a:graphicFrameLocks/>
            </p:cNvGraphicFramePr>
            <p:nvPr>
              <p:extLst>
                <p:ext uri="{D42A27DB-BD31-4B8C-83A1-F6EECF244321}">
                  <p14:modId xmlns:p14="http://schemas.microsoft.com/office/powerpoint/2010/main" val="2009106761"/>
                </p:ext>
              </p:extLst>
            </p:nvPr>
          </p:nvGraphicFramePr>
          <p:xfrm>
            <a:off x="116632" y="6300192"/>
            <a:ext cx="1800200" cy="103564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97" name="グラフ 196"/>
            <p:cNvGraphicFramePr>
              <a:graphicFrameLocks/>
            </p:cNvGraphicFramePr>
            <p:nvPr>
              <p:extLst>
                <p:ext uri="{D42A27DB-BD31-4B8C-83A1-F6EECF244321}">
                  <p14:modId xmlns:p14="http://schemas.microsoft.com/office/powerpoint/2010/main" val="2860854913"/>
                </p:ext>
              </p:extLst>
            </p:nvPr>
          </p:nvGraphicFramePr>
          <p:xfrm>
            <a:off x="320999" y="6336653"/>
            <a:ext cx="1512168" cy="885657"/>
          </p:xfrm>
          <a:graphic>
            <a:graphicData uri="http://schemas.openxmlformats.org/drawingml/2006/chart">
              <c:chart xmlns:c="http://schemas.openxmlformats.org/drawingml/2006/chart" xmlns:r="http://schemas.openxmlformats.org/officeDocument/2006/relationships" r:id="rId7"/>
            </a:graphicData>
          </a:graphic>
        </p:graphicFrame>
      </p:grpSp>
      <p:grpSp>
        <p:nvGrpSpPr>
          <p:cNvPr id="198" name="図形グループ 197"/>
          <p:cNvGrpSpPr/>
          <p:nvPr/>
        </p:nvGrpSpPr>
        <p:grpSpPr>
          <a:xfrm>
            <a:off x="3477238" y="3625959"/>
            <a:ext cx="1633831" cy="1035646"/>
            <a:chOff x="116632" y="6300192"/>
            <a:chExt cx="1800200" cy="1035646"/>
          </a:xfrm>
        </p:grpSpPr>
        <p:graphicFrame>
          <p:nvGraphicFramePr>
            <p:cNvPr id="215" name="グラフ 214"/>
            <p:cNvGraphicFramePr>
              <a:graphicFrameLocks/>
            </p:cNvGraphicFramePr>
            <p:nvPr>
              <p:extLst>
                <p:ext uri="{D42A27DB-BD31-4B8C-83A1-F6EECF244321}">
                  <p14:modId xmlns:p14="http://schemas.microsoft.com/office/powerpoint/2010/main" val="1665217593"/>
                </p:ext>
              </p:extLst>
            </p:nvPr>
          </p:nvGraphicFramePr>
          <p:xfrm>
            <a:off x="116632" y="6300192"/>
            <a:ext cx="1800200" cy="103564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19" name="グラフ 218"/>
            <p:cNvGraphicFramePr>
              <a:graphicFrameLocks/>
            </p:cNvGraphicFramePr>
            <p:nvPr>
              <p:extLst>
                <p:ext uri="{D42A27DB-BD31-4B8C-83A1-F6EECF244321}">
                  <p14:modId xmlns:p14="http://schemas.microsoft.com/office/powerpoint/2010/main" val="2651188161"/>
                </p:ext>
              </p:extLst>
            </p:nvPr>
          </p:nvGraphicFramePr>
          <p:xfrm>
            <a:off x="355290" y="6309670"/>
            <a:ext cx="1475336" cy="864096"/>
          </p:xfrm>
          <a:graphic>
            <a:graphicData uri="http://schemas.openxmlformats.org/drawingml/2006/chart">
              <c:chart xmlns:c="http://schemas.openxmlformats.org/drawingml/2006/chart" xmlns:r="http://schemas.openxmlformats.org/officeDocument/2006/relationships" r:id="rId9"/>
            </a:graphicData>
          </a:graphic>
        </p:graphicFrame>
      </p:grpSp>
      <p:sp>
        <p:nvSpPr>
          <p:cNvPr id="220" name="テキスト ボックス 202"/>
          <p:cNvSpPr txBox="1"/>
          <p:nvPr/>
        </p:nvSpPr>
        <p:spPr>
          <a:xfrm rot="16200000">
            <a:off x="3255155" y="3080838"/>
            <a:ext cx="686642" cy="21544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SNP-index</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21" name="テキスト ボックス 199"/>
          <p:cNvSpPr txBox="1"/>
          <p:nvPr/>
        </p:nvSpPr>
        <p:spPr>
          <a:xfrm rot="16200000">
            <a:off x="3230079" y="3977519"/>
            <a:ext cx="726879" cy="21544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SNP-index</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22" name="テキスト ボックス 201"/>
          <p:cNvSpPr txBox="1"/>
          <p:nvPr/>
        </p:nvSpPr>
        <p:spPr>
          <a:xfrm>
            <a:off x="3865879" y="3501628"/>
            <a:ext cx="1137045" cy="215444"/>
          </a:xfrm>
          <a:prstGeom prst="rect">
            <a:avLst/>
          </a:prstGeom>
          <a:noFill/>
        </p:spPr>
        <p:txBody>
          <a:bodyPr wrap="square" rtlCol="0">
            <a:spAutoFit/>
          </a:bodyPr>
          <a:lstStyle/>
          <a:p>
            <a:pPr algn="ctr"/>
            <a:r>
              <a:rPr kumimoji="1" lang="en-US" altLang="ja-JP" sz="800" b="1" dirty="0" smtClean="0">
                <a:latin typeface="Helvetica"/>
                <a:cs typeface="Helvetica"/>
              </a:rPr>
              <a:t>Chr. position</a:t>
            </a:r>
            <a:endParaRPr kumimoji="1" lang="ja-JP" altLang="en-US" sz="800" b="1" dirty="0">
              <a:latin typeface="Helvetica"/>
              <a:cs typeface="Helvetica"/>
            </a:endParaRPr>
          </a:p>
        </p:txBody>
      </p:sp>
      <p:sp>
        <p:nvSpPr>
          <p:cNvPr id="223" name="テキスト ボックス 201"/>
          <p:cNvSpPr txBox="1"/>
          <p:nvPr/>
        </p:nvSpPr>
        <p:spPr>
          <a:xfrm>
            <a:off x="3850217" y="4347790"/>
            <a:ext cx="1137045" cy="215444"/>
          </a:xfrm>
          <a:prstGeom prst="rect">
            <a:avLst/>
          </a:prstGeom>
          <a:noFill/>
        </p:spPr>
        <p:txBody>
          <a:bodyPr wrap="square" rtlCol="0">
            <a:spAutoFit/>
          </a:bodyPr>
          <a:lstStyle/>
          <a:p>
            <a:pPr algn="ctr"/>
            <a:r>
              <a:rPr kumimoji="1" lang="en-US" altLang="ja-JP" sz="800" b="1" dirty="0" smtClean="0">
                <a:latin typeface="Helvetica"/>
                <a:cs typeface="Helvetica"/>
              </a:rPr>
              <a:t>Chr. position</a:t>
            </a:r>
            <a:endParaRPr kumimoji="1" lang="ja-JP" altLang="en-US" sz="800" b="1" dirty="0">
              <a:latin typeface="Helvetica"/>
              <a:cs typeface="Helvetica"/>
            </a:endParaRPr>
          </a:p>
        </p:txBody>
      </p:sp>
      <p:sp>
        <p:nvSpPr>
          <p:cNvPr id="224" name="テキスト ボックス 199"/>
          <p:cNvSpPr txBox="1"/>
          <p:nvPr/>
        </p:nvSpPr>
        <p:spPr>
          <a:xfrm>
            <a:off x="3587540" y="2838307"/>
            <a:ext cx="255717"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0.5</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25" name="テキスト ボックス 199"/>
          <p:cNvSpPr txBox="1"/>
          <p:nvPr/>
        </p:nvSpPr>
        <p:spPr>
          <a:xfrm>
            <a:off x="3584589" y="3406399"/>
            <a:ext cx="258666"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26" name="テキスト ボックス 199"/>
          <p:cNvSpPr txBox="1"/>
          <p:nvPr/>
        </p:nvSpPr>
        <p:spPr>
          <a:xfrm>
            <a:off x="3589021" y="3096330"/>
            <a:ext cx="255717"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0.25</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35" name="テキスト ボックス 199"/>
          <p:cNvSpPr txBox="1"/>
          <p:nvPr/>
        </p:nvSpPr>
        <p:spPr>
          <a:xfrm>
            <a:off x="3577602" y="3670469"/>
            <a:ext cx="255717"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0.5</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36" name="テキスト ボックス 199"/>
          <p:cNvSpPr txBox="1"/>
          <p:nvPr/>
        </p:nvSpPr>
        <p:spPr>
          <a:xfrm>
            <a:off x="3574651" y="4223312"/>
            <a:ext cx="258666"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37" name="テキスト ボックス 199"/>
          <p:cNvSpPr txBox="1"/>
          <p:nvPr/>
        </p:nvSpPr>
        <p:spPr>
          <a:xfrm>
            <a:off x="3579083" y="3941678"/>
            <a:ext cx="255717"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0.25</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38" name="テキスト ボックス 201"/>
          <p:cNvSpPr txBox="1"/>
          <p:nvPr/>
        </p:nvSpPr>
        <p:spPr>
          <a:xfrm>
            <a:off x="3835835" y="3652451"/>
            <a:ext cx="1041972" cy="215444"/>
          </a:xfrm>
          <a:prstGeom prst="rect">
            <a:avLst/>
          </a:prstGeom>
          <a:noFill/>
        </p:spPr>
        <p:txBody>
          <a:bodyPr wrap="square" rtlCol="0">
            <a:spAutoFit/>
          </a:bodyPr>
          <a:lstStyle/>
          <a:p>
            <a:r>
              <a:rPr lang="en-US" altLang="ja-JP" sz="800" b="1" dirty="0" smtClean="0">
                <a:solidFill>
                  <a:schemeClr val="accent6">
                    <a:lumMod val="75000"/>
                  </a:schemeClr>
                </a:solidFill>
                <a:latin typeface="Helvetica"/>
                <a:cs typeface="Helvetica"/>
              </a:rPr>
              <a:t>Female-bulk</a:t>
            </a:r>
            <a:endParaRPr kumimoji="1" lang="ja-JP" altLang="en-US" sz="800" b="1" dirty="0">
              <a:solidFill>
                <a:schemeClr val="accent6">
                  <a:lumMod val="75000"/>
                </a:schemeClr>
              </a:solidFill>
              <a:latin typeface="Helvetica"/>
              <a:cs typeface="Helvetica"/>
            </a:endParaRPr>
          </a:p>
        </p:txBody>
      </p:sp>
      <p:sp>
        <p:nvSpPr>
          <p:cNvPr id="239" name="テキスト ボックス 200"/>
          <p:cNvSpPr txBox="1"/>
          <p:nvPr/>
        </p:nvSpPr>
        <p:spPr>
          <a:xfrm>
            <a:off x="3836614" y="2733716"/>
            <a:ext cx="850277" cy="215444"/>
          </a:xfrm>
          <a:prstGeom prst="rect">
            <a:avLst/>
          </a:prstGeom>
          <a:noFill/>
        </p:spPr>
        <p:txBody>
          <a:bodyPr wrap="square" rtlCol="0">
            <a:spAutoFit/>
          </a:bodyPr>
          <a:lstStyle/>
          <a:p>
            <a:r>
              <a:rPr lang="en-US" altLang="ja-JP" sz="800" b="1" dirty="0" smtClean="0">
                <a:solidFill>
                  <a:srgbClr val="008000"/>
                </a:solidFill>
                <a:latin typeface="Helvetica"/>
                <a:cs typeface="Helvetica"/>
              </a:rPr>
              <a:t>Male-bulk</a:t>
            </a:r>
            <a:endParaRPr kumimoji="1" lang="ja-JP" altLang="en-US" sz="800" b="1" dirty="0">
              <a:solidFill>
                <a:srgbClr val="008000"/>
              </a:solidFill>
              <a:latin typeface="Helvetica"/>
              <a:cs typeface="Helvetica"/>
            </a:endParaRPr>
          </a:p>
        </p:txBody>
      </p:sp>
      <p:sp>
        <p:nvSpPr>
          <p:cNvPr id="82" name="正方形/長方形 81"/>
          <p:cNvSpPr/>
          <p:nvPr/>
        </p:nvSpPr>
        <p:spPr>
          <a:xfrm>
            <a:off x="3562779" y="2750200"/>
            <a:ext cx="3177065" cy="1822407"/>
          </a:xfrm>
          <a:prstGeom prst="rect">
            <a:avLst/>
          </a:prstGeom>
          <a:solidFill>
            <a:srgbClr val="FF0000">
              <a:alpha val="10000"/>
            </a:srgbClr>
          </a:solidFill>
          <a:ln>
            <a:noFill/>
          </a:ln>
          <a:effectLst>
            <a:softEdge rad="1905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nvGrpSpPr>
          <p:cNvPr id="255" name="図形グループ 254"/>
          <p:cNvGrpSpPr>
            <a:grpSpLocks noChangeAspect="1"/>
          </p:cNvGrpSpPr>
          <p:nvPr/>
        </p:nvGrpSpPr>
        <p:grpSpPr>
          <a:xfrm>
            <a:off x="1591684" y="2768778"/>
            <a:ext cx="1730001" cy="1895547"/>
            <a:chOff x="-2547664" y="3639005"/>
            <a:chExt cx="1913017" cy="1313322"/>
          </a:xfrm>
        </p:grpSpPr>
        <p:graphicFrame>
          <p:nvGraphicFramePr>
            <p:cNvPr id="256" name="グラフ 255"/>
            <p:cNvGraphicFramePr>
              <a:graphicFrameLocks/>
            </p:cNvGraphicFramePr>
            <p:nvPr>
              <p:extLst>
                <p:ext uri="{D42A27DB-BD31-4B8C-83A1-F6EECF244321}">
                  <p14:modId xmlns:p14="http://schemas.microsoft.com/office/powerpoint/2010/main" val="3527696303"/>
                </p:ext>
              </p:extLst>
            </p:nvPr>
          </p:nvGraphicFramePr>
          <p:xfrm>
            <a:off x="-2547664" y="3687211"/>
            <a:ext cx="1913017" cy="1265116"/>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257" name="グラフ 256"/>
            <p:cNvGraphicFramePr>
              <a:graphicFrameLocks/>
            </p:cNvGraphicFramePr>
            <p:nvPr>
              <p:extLst>
                <p:ext uri="{D42A27DB-BD31-4B8C-83A1-F6EECF244321}">
                  <p14:modId xmlns:p14="http://schemas.microsoft.com/office/powerpoint/2010/main" val="99185381"/>
                </p:ext>
              </p:extLst>
            </p:nvPr>
          </p:nvGraphicFramePr>
          <p:xfrm>
            <a:off x="-2355588" y="3639005"/>
            <a:ext cx="1656184" cy="1265117"/>
          </p:xfrm>
          <a:graphic>
            <a:graphicData uri="http://schemas.openxmlformats.org/drawingml/2006/chart">
              <c:chart xmlns:c="http://schemas.openxmlformats.org/drawingml/2006/chart" xmlns:r="http://schemas.openxmlformats.org/officeDocument/2006/relationships" r:id="rId11"/>
            </a:graphicData>
          </a:graphic>
        </p:graphicFrame>
      </p:grpSp>
      <p:grpSp>
        <p:nvGrpSpPr>
          <p:cNvPr id="258" name="図形グループ 257"/>
          <p:cNvGrpSpPr>
            <a:grpSpLocks noChangeAspect="1"/>
          </p:cNvGrpSpPr>
          <p:nvPr/>
        </p:nvGrpSpPr>
        <p:grpSpPr>
          <a:xfrm>
            <a:off x="45416" y="3581523"/>
            <a:ext cx="1622823" cy="1067525"/>
            <a:chOff x="-2547664" y="3613474"/>
            <a:chExt cx="1913017" cy="1338853"/>
          </a:xfrm>
        </p:grpSpPr>
        <p:graphicFrame>
          <p:nvGraphicFramePr>
            <p:cNvPr id="259" name="グラフ 258"/>
            <p:cNvGraphicFramePr>
              <a:graphicFrameLocks/>
            </p:cNvGraphicFramePr>
            <p:nvPr>
              <p:extLst>
                <p:ext uri="{D42A27DB-BD31-4B8C-83A1-F6EECF244321}">
                  <p14:modId xmlns:p14="http://schemas.microsoft.com/office/powerpoint/2010/main" val="1736306415"/>
                </p:ext>
              </p:extLst>
            </p:nvPr>
          </p:nvGraphicFramePr>
          <p:xfrm>
            <a:off x="-2547664" y="3687211"/>
            <a:ext cx="1913017" cy="126511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260" name="グラフ 259"/>
            <p:cNvGraphicFramePr>
              <a:graphicFrameLocks/>
            </p:cNvGraphicFramePr>
            <p:nvPr>
              <p:extLst>
                <p:ext uri="{D42A27DB-BD31-4B8C-83A1-F6EECF244321}">
                  <p14:modId xmlns:p14="http://schemas.microsoft.com/office/powerpoint/2010/main" val="2908047006"/>
                </p:ext>
              </p:extLst>
            </p:nvPr>
          </p:nvGraphicFramePr>
          <p:xfrm>
            <a:off x="-2355564" y="3613474"/>
            <a:ext cx="1656184" cy="1265117"/>
          </p:xfrm>
          <a:graphic>
            <a:graphicData uri="http://schemas.openxmlformats.org/drawingml/2006/chart">
              <c:chart xmlns:c="http://schemas.openxmlformats.org/drawingml/2006/chart" xmlns:r="http://schemas.openxmlformats.org/officeDocument/2006/relationships" r:id="rId13"/>
            </a:graphicData>
          </a:graphic>
        </p:graphicFrame>
      </p:grpSp>
      <p:grpSp>
        <p:nvGrpSpPr>
          <p:cNvPr id="261" name="図形グループ 260"/>
          <p:cNvGrpSpPr>
            <a:grpSpLocks noChangeAspect="1"/>
          </p:cNvGrpSpPr>
          <p:nvPr/>
        </p:nvGrpSpPr>
        <p:grpSpPr>
          <a:xfrm>
            <a:off x="41258" y="2768777"/>
            <a:ext cx="1622823" cy="1099758"/>
            <a:chOff x="-2547664" y="3616926"/>
            <a:chExt cx="1913017" cy="1335401"/>
          </a:xfrm>
        </p:grpSpPr>
        <p:graphicFrame>
          <p:nvGraphicFramePr>
            <p:cNvPr id="262" name="グラフ 261"/>
            <p:cNvGraphicFramePr>
              <a:graphicFrameLocks/>
            </p:cNvGraphicFramePr>
            <p:nvPr>
              <p:extLst>
                <p:ext uri="{D42A27DB-BD31-4B8C-83A1-F6EECF244321}">
                  <p14:modId xmlns:p14="http://schemas.microsoft.com/office/powerpoint/2010/main" val="4154610901"/>
                </p:ext>
              </p:extLst>
            </p:nvPr>
          </p:nvGraphicFramePr>
          <p:xfrm>
            <a:off x="-2547664" y="3687211"/>
            <a:ext cx="1913017" cy="1265116"/>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63" name="グラフ 262"/>
            <p:cNvGraphicFramePr>
              <a:graphicFrameLocks/>
            </p:cNvGraphicFramePr>
            <p:nvPr>
              <p:extLst>
                <p:ext uri="{D42A27DB-BD31-4B8C-83A1-F6EECF244321}">
                  <p14:modId xmlns:p14="http://schemas.microsoft.com/office/powerpoint/2010/main" val="2807574320"/>
                </p:ext>
              </p:extLst>
            </p:nvPr>
          </p:nvGraphicFramePr>
          <p:xfrm>
            <a:off x="-2341922" y="3616926"/>
            <a:ext cx="1656184" cy="1265117"/>
          </p:xfrm>
          <a:graphic>
            <a:graphicData uri="http://schemas.openxmlformats.org/drawingml/2006/chart">
              <c:chart xmlns:c="http://schemas.openxmlformats.org/drawingml/2006/chart" xmlns:r="http://schemas.openxmlformats.org/officeDocument/2006/relationships" r:id="rId15"/>
            </a:graphicData>
          </a:graphic>
        </p:graphicFrame>
      </p:grpSp>
      <p:sp>
        <p:nvSpPr>
          <p:cNvPr id="281" name="テキスト ボックス 202"/>
          <p:cNvSpPr txBox="1"/>
          <p:nvPr/>
        </p:nvSpPr>
        <p:spPr>
          <a:xfrm rot="16200000">
            <a:off x="-229707" y="3099127"/>
            <a:ext cx="686642" cy="21544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SNP-index</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82" name="テキスト ボックス 199"/>
          <p:cNvSpPr txBox="1"/>
          <p:nvPr/>
        </p:nvSpPr>
        <p:spPr>
          <a:xfrm rot="16200000">
            <a:off x="-254784" y="3995808"/>
            <a:ext cx="726879" cy="21544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SNP-index</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83" name="テキスト ボックス 199"/>
          <p:cNvSpPr txBox="1"/>
          <p:nvPr/>
        </p:nvSpPr>
        <p:spPr>
          <a:xfrm>
            <a:off x="102678" y="2856597"/>
            <a:ext cx="255717"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0.5</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84" name="テキスト ボックス 199"/>
          <p:cNvSpPr txBox="1"/>
          <p:nvPr/>
        </p:nvSpPr>
        <p:spPr>
          <a:xfrm>
            <a:off x="99727" y="3424689"/>
            <a:ext cx="258666"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85" name="テキスト ボックス 199"/>
          <p:cNvSpPr txBox="1"/>
          <p:nvPr/>
        </p:nvSpPr>
        <p:spPr>
          <a:xfrm>
            <a:off x="104159" y="3114619"/>
            <a:ext cx="255717"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0.25</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86" name="テキスト ボックス 199"/>
          <p:cNvSpPr txBox="1"/>
          <p:nvPr/>
        </p:nvSpPr>
        <p:spPr>
          <a:xfrm>
            <a:off x="92740" y="3688758"/>
            <a:ext cx="255717"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0.5</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87" name="テキスト ボックス 199"/>
          <p:cNvSpPr txBox="1"/>
          <p:nvPr/>
        </p:nvSpPr>
        <p:spPr>
          <a:xfrm>
            <a:off x="89789" y="4241601"/>
            <a:ext cx="258666"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88" name="テキスト ボックス 199"/>
          <p:cNvSpPr txBox="1"/>
          <p:nvPr/>
        </p:nvSpPr>
        <p:spPr>
          <a:xfrm>
            <a:off x="94221" y="3959966"/>
            <a:ext cx="255717" cy="21544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0.25</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73" name="正方形/長方形 72"/>
          <p:cNvSpPr/>
          <p:nvPr/>
        </p:nvSpPr>
        <p:spPr>
          <a:xfrm>
            <a:off x="151524" y="2726219"/>
            <a:ext cx="3177065" cy="1901306"/>
          </a:xfrm>
          <a:prstGeom prst="rect">
            <a:avLst/>
          </a:prstGeom>
          <a:solidFill>
            <a:srgbClr val="0080FF">
              <a:alpha val="10000"/>
            </a:srgbClr>
          </a:solidFill>
          <a:ln>
            <a:noFill/>
          </a:ln>
          <a:effectLst>
            <a:softEdge rad="1905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54" name="テキスト ボックス 199"/>
          <p:cNvSpPr txBox="1"/>
          <p:nvPr/>
        </p:nvSpPr>
        <p:spPr>
          <a:xfrm rot="16200000">
            <a:off x="1014549" y="3567914"/>
            <a:ext cx="1369713" cy="21544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ΔSNP-index</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156" name="右矢印 215"/>
          <p:cNvSpPr/>
          <p:nvPr/>
        </p:nvSpPr>
        <p:spPr>
          <a:xfrm>
            <a:off x="1519658" y="3706396"/>
            <a:ext cx="98451" cy="103636"/>
          </a:xfrm>
          <a:prstGeom prst="rightArrow">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800"/>
          </a:p>
        </p:txBody>
      </p:sp>
      <p:sp>
        <p:nvSpPr>
          <p:cNvPr id="289" name="テキスト ボックス 199"/>
          <p:cNvSpPr txBox="1"/>
          <p:nvPr/>
        </p:nvSpPr>
        <p:spPr>
          <a:xfrm rot="16200000">
            <a:off x="989431" y="3542738"/>
            <a:ext cx="1707983" cy="215444"/>
          </a:xfrm>
          <a:prstGeom prst="rect">
            <a:avLst/>
          </a:prstGeom>
          <a:noFill/>
        </p:spPr>
        <p:txBody>
          <a:bodyPr wrap="square" lIns="0" rIns="0" rtlCol="0">
            <a:spAutoFit/>
          </a:bodyPr>
          <a:lstStyle/>
          <a:p>
            <a:pPr marL="0" marR="0" lvl="0" indent="0" defTabSz="914400" eaLnBrk="1" fontAlgn="auto" latinLnBrk="0" hangingPunct="1">
              <a:lnSpc>
                <a:spcPct val="100000"/>
              </a:lnSpc>
              <a:spcBef>
                <a:spcPts val="0"/>
              </a:spcBef>
              <a:spcAft>
                <a:spcPts val="0"/>
              </a:spcAft>
              <a:buClrTx/>
              <a:buSzTx/>
              <a:buFontTx/>
              <a:buNone/>
              <a:tabLst>
                <a:tab pos="142875" algn="ctr"/>
                <a:tab pos="808038" algn="ctr"/>
                <a:tab pos="1477963" algn="ctr"/>
              </a:tabLst>
              <a:defRPr/>
            </a:pPr>
            <a:r>
              <a:rPr kumimoji="1" lang="en-US" altLang="ja-JP" sz="800" b="1" i="0" u="none" strike="noStrike" kern="0" cap="none" spc="0" normalizeH="0" baseline="0" noProof="0" dirty="0" smtClean="0">
                <a:ln>
                  <a:noFill/>
                </a:ln>
                <a:solidFill>
                  <a:sysClr val="windowText" lastClr="000000"/>
                </a:solidFill>
                <a:effectLst/>
                <a:uLnTx/>
                <a:uFillTx/>
                <a:latin typeface="Helvetica"/>
                <a:ea typeface="Osaka"/>
                <a:cs typeface="Helvetica"/>
              </a:rPr>
              <a:t>	-0.5	0	0.5</a:t>
            </a:r>
            <a:endParaRPr kumimoji="1" lang="ja-JP" altLang="en-US" sz="800" b="1" i="0" u="none" strike="noStrike" kern="0" cap="none" spc="0" normalizeH="0" baseline="0" noProof="0" dirty="0">
              <a:ln>
                <a:noFill/>
              </a:ln>
              <a:solidFill>
                <a:sysClr val="windowText" lastClr="000000"/>
              </a:solidFill>
              <a:effectLst/>
              <a:uLnTx/>
              <a:uFillTx/>
              <a:latin typeface="Helvetica"/>
              <a:ea typeface="Osaka"/>
              <a:cs typeface="Helvetica"/>
            </a:endParaRPr>
          </a:p>
        </p:txBody>
      </p:sp>
      <p:sp>
        <p:nvSpPr>
          <p:cNvPr id="218" name="角丸四角形 219"/>
          <p:cNvSpPr/>
          <p:nvPr/>
        </p:nvSpPr>
        <p:spPr>
          <a:xfrm>
            <a:off x="1451228" y="8412281"/>
            <a:ext cx="1079873" cy="203508"/>
          </a:xfrm>
          <a:prstGeom prst="roundRect">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tabLst>
                <a:tab pos="268288" algn="l"/>
                <a:tab pos="361950" algn="l"/>
              </a:tabLst>
            </a:pPr>
            <a:r>
              <a:rPr lang="en-US" altLang="ja-JP" sz="1000" dirty="0">
                <a:solidFill>
                  <a:srgbClr val="000000"/>
                </a:solidFill>
                <a:latin typeface="Helvetica"/>
                <a:cs typeface="Helvetica"/>
              </a:rPr>
              <a:t>Not considered </a:t>
            </a:r>
            <a:endParaRPr lang="ja-JP" altLang="en-US" sz="1000" dirty="0">
              <a:solidFill>
                <a:srgbClr val="000000"/>
              </a:solidFill>
              <a:latin typeface="Helvetica"/>
              <a:cs typeface="Helvetica"/>
            </a:endParaRPr>
          </a:p>
        </p:txBody>
      </p:sp>
      <p:sp>
        <p:nvSpPr>
          <p:cNvPr id="240" name="角丸四角形 219"/>
          <p:cNvSpPr/>
          <p:nvPr/>
        </p:nvSpPr>
        <p:spPr>
          <a:xfrm>
            <a:off x="3212977" y="8412280"/>
            <a:ext cx="1149758" cy="203508"/>
          </a:xfrm>
          <a:prstGeom prst="roundRect">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tabLst>
                <a:tab pos="268288" algn="l"/>
                <a:tab pos="361950" algn="l"/>
              </a:tabLst>
            </a:pPr>
            <a:r>
              <a:rPr lang="en-US" altLang="ja-JP" sz="1000" dirty="0" smtClean="0">
                <a:solidFill>
                  <a:srgbClr val="000000"/>
                </a:solidFill>
                <a:latin typeface="Helvetica"/>
                <a:cs typeface="Helvetica"/>
              </a:rPr>
              <a:t>Not considered </a:t>
            </a:r>
            <a:endParaRPr lang="ja-JP" altLang="en-US" sz="1000" dirty="0">
              <a:solidFill>
                <a:srgbClr val="000000"/>
              </a:solidFill>
              <a:latin typeface="Helvetica"/>
              <a:cs typeface="Helvetica"/>
            </a:endParaRPr>
          </a:p>
        </p:txBody>
      </p:sp>
      <p:sp>
        <p:nvSpPr>
          <p:cNvPr id="242" name="テキスト ボックス 241"/>
          <p:cNvSpPr txBox="1"/>
          <p:nvPr/>
        </p:nvSpPr>
        <p:spPr>
          <a:xfrm>
            <a:off x="181235" y="98212"/>
            <a:ext cx="511463" cy="369332"/>
          </a:xfrm>
          <a:prstGeom prst="rect">
            <a:avLst/>
          </a:prstGeom>
          <a:noFill/>
        </p:spPr>
        <p:txBody>
          <a:bodyPr wrap="square" rtlCol="0">
            <a:spAutoFit/>
          </a:bodyPr>
          <a:lstStyle/>
          <a:p>
            <a:pPr algn="ctr"/>
            <a:r>
              <a:rPr kumimoji="1" lang="en-US" altLang="ja-JP" b="1" dirty="0" smtClean="0">
                <a:latin typeface="Helvetica"/>
                <a:cs typeface="Helvetica"/>
              </a:rPr>
              <a:t>(c)</a:t>
            </a:r>
            <a:endParaRPr kumimoji="1" lang="ja-JP" altLang="en-US" b="1" dirty="0">
              <a:latin typeface="Helvetica"/>
              <a:cs typeface="Helvetica"/>
            </a:endParaRPr>
          </a:p>
        </p:txBody>
      </p:sp>
      <p:sp>
        <p:nvSpPr>
          <p:cNvPr id="243" name="テキスト ボックス 242"/>
          <p:cNvSpPr txBox="1"/>
          <p:nvPr/>
        </p:nvSpPr>
        <p:spPr>
          <a:xfrm>
            <a:off x="635068" y="131636"/>
            <a:ext cx="484376" cy="307777"/>
          </a:xfrm>
          <a:prstGeom prst="rect">
            <a:avLst/>
          </a:prstGeom>
          <a:noFill/>
        </p:spPr>
        <p:txBody>
          <a:bodyPr wrap="square" rtlCol="0">
            <a:spAutoFit/>
          </a:bodyPr>
          <a:lstStyle/>
          <a:p>
            <a:pPr algn="ctr"/>
            <a:r>
              <a:rPr kumimoji="1" lang="en-US" altLang="ja-JP" sz="1400" b="1" dirty="0" smtClean="0">
                <a:latin typeface="Helvetica"/>
                <a:cs typeface="Helvetica"/>
              </a:rPr>
              <a:t>(i</a:t>
            </a:r>
            <a:r>
              <a:rPr lang="en-US" altLang="ja-JP" sz="1400" b="1" dirty="0" smtClean="0">
                <a:latin typeface="Helvetica"/>
                <a:cs typeface="Helvetica"/>
              </a:rPr>
              <a:t>ii</a:t>
            </a:r>
            <a:r>
              <a:rPr kumimoji="1" lang="en-US" altLang="ja-JP" sz="1400" b="1" dirty="0" smtClean="0">
                <a:latin typeface="Helvetica"/>
                <a:cs typeface="Helvetica"/>
              </a:rPr>
              <a:t>)</a:t>
            </a:r>
            <a:endParaRPr kumimoji="1" lang="ja-JP" altLang="en-US" sz="1400" b="1" dirty="0">
              <a:latin typeface="Helvetica"/>
              <a:cs typeface="Helvetica"/>
            </a:endParaRPr>
          </a:p>
        </p:txBody>
      </p:sp>
      <p:sp>
        <p:nvSpPr>
          <p:cNvPr id="208" name="正方形/長方形 77"/>
          <p:cNvSpPr/>
          <p:nvPr/>
        </p:nvSpPr>
        <p:spPr>
          <a:xfrm>
            <a:off x="249978" y="8748465"/>
            <a:ext cx="3712872" cy="276999"/>
          </a:xfrm>
          <a:prstGeom prst="rect">
            <a:avLst/>
          </a:prstGeom>
          <a:ln>
            <a:noFill/>
          </a:ln>
        </p:spPr>
        <p:txBody>
          <a:bodyPr wrap="square">
            <a:spAutoFit/>
          </a:bodyPr>
          <a:lstStyle/>
          <a:p>
            <a:pPr algn="just"/>
            <a:r>
              <a:rPr lang="en-US" altLang="ja-JP" sz="1200" b="1" dirty="0" smtClean="0">
                <a:solidFill>
                  <a:srgbClr val="000000"/>
                </a:solidFill>
                <a:latin typeface="Times New Roman"/>
                <a:cs typeface="Times New Roman"/>
              </a:rPr>
              <a:t>Figure S17. </a:t>
            </a:r>
            <a:r>
              <a:rPr lang="en-US" altLang="ja-JP" sz="1200" dirty="0" smtClean="0">
                <a:solidFill>
                  <a:srgbClr val="000000"/>
                </a:solidFill>
                <a:latin typeface="Times New Roman"/>
                <a:cs typeface="Times New Roman"/>
              </a:rPr>
              <a:t>(Continued…)</a:t>
            </a:r>
            <a:r>
              <a:rPr lang="en-US" altLang="ja-JP" sz="1200" b="1" dirty="0" smtClean="0">
                <a:solidFill>
                  <a:srgbClr val="000000"/>
                </a:solidFill>
                <a:latin typeface="Times New Roman"/>
                <a:cs typeface="Times New Roman"/>
              </a:rPr>
              <a:t> </a:t>
            </a:r>
            <a:endParaRPr lang="en-US" altLang="ja-JP" sz="1200" dirty="0" smtClean="0">
              <a:solidFill>
                <a:srgbClr val="000000"/>
              </a:solidFill>
              <a:latin typeface="Times New Roman"/>
              <a:cs typeface="Times New Roman"/>
            </a:endParaRPr>
          </a:p>
        </p:txBody>
      </p:sp>
    </p:spTree>
    <p:extLst>
      <p:ext uri="{BB962C8B-B14F-4D97-AF65-F5344CB8AC3E}">
        <p14:creationId xmlns:p14="http://schemas.microsoft.com/office/powerpoint/2010/main" val="120952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77"/>
          <p:cNvSpPr/>
          <p:nvPr/>
        </p:nvSpPr>
        <p:spPr>
          <a:xfrm>
            <a:off x="332656" y="539551"/>
            <a:ext cx="6264696" cy="1938992"/>
          </a:xfrm>
          <a:prstGeom prst="rect">
            <a:avLst/>
          </a:prstGeom>
          <a:ln>
            <a:noFill/>
          </a:ln>
        </p:spPr>
        <p:txBody>
          <a:bodyPr wrap="square">
            <a:spAutoFit/>
          </a:bodyPr>
          <a:lstStyle/>
          <a:p>
            <a:r>
              <a:rPr lang="en-US" altLang="ja-JP" sz="1200" b="1" dirty="0" smtClean="0">
                <a:solidFill>
                  <a:srgbClr val="000000"/>
                </a:solidFill>
                <a:latin typeface="Times New Roman"/>
                <a:cs typeface="Times New Roman"/>
              </a:rPr>
              <a:t>Figure S17. </a:t>
            </a:r>
            <a:r>
              <a:rPr lang="en-US" altLang="ja-JP" sz="1200" dirty="0" smtClean="0">
                <a:solidFill>
                  <a:srgbClr val="000000"/>
                </a:solidFill>
                <a:latin typeface="Times New Roman"/>
                <a:cs typeface="Times New Roman"/>
              </a:rPr>
              <a:t>QTL-</a:t>
            </a:r>
            <a:r>
              <a:rPr lang="en-US" altLang="ja-JP" sz="1200" dirty="0" err="1" smtClean="0">
                <a:solidFill>
                  <a:srgbClr val="000000"/>
                </a:solidFill>
                <a:latin typeface="Times New Roman"/>
                <a:cs typeface="Times New Roman"/>
              </a:rPr>
              <a:t>seq</a:t>
            </a:r>
            <a:r>
              <a:rPr lang="en-US" altLang="ja-JP" sz="1200" dirty="0" smtClean="0">
                <a:solidFill>
                  <a:srgbClr val="000000"/>
                </a:solidFill>
                <a:latin typeface="Times New Roman"/>
                <a:cs typeface="Times New Roman"/>
              </a:rPr>
              <a:t> analysis in segregating F1 progeny obtained from the cross between two heterozygous parents. (</a:t>
            </a:r>
            <a:r>
              <a:rPr lang="en-US" altLang="ja-JP" sz="1200" b="1" dirty="0" smtClean="0">
                <a:solidFill>
                  <a:srgbClr val="000000"/>
                </a:solidFill>
                <a:latin typeface="Times New Roman"/>
                <a:cs typeface="Times New Roman"/>
              </a:rPr>
              <a:t>a</a:t>
            </a:r>
            <a:r>
              <a:rPr lang="en-US" altLang="ja-JP" sz="1200" dirty="0" smtClean="0">
                <a:solidFill>
                  <a:srgbClr val="000000"/>
                </a:solidFill>
                <a:latin typeface="Times New Roman"/>
                <a:cs typeface="Times New Roman"/>
              </a:rPr>
              <a:t>) </a:t>
            </a:r>
            <a:r>
              <a:rPr lang="en-US" altLang="ja-JP" sz="1200" dirty="0">
                <a:solidFill>
                  <a:srgbClr val="000000"/>
                </a:solidFill>
                <a:latin typeface="Times New Roman"/>
                <a:cs typeface="Times New Roman"/>
              </a:rPr>
              <a:t>Flow chart of QTL-</a:t>
            </a:r>
            <a:r>
              <a:rPr lang="en-US" altLang="ja-JP" sz="1200" dirty="0" err="1">
                <a:solidFill>
                  <a:srgbClr val="000000"/>
                </a:solidFill>
                <a:latin typeface="Times New Roman"/>
                <a:cs typeface="Times New Roman"/>
              </a:rPr>
              <a:t>seq</a:t>
            </a:r>
            <a:r>
              <a:rPr lang="en-US" altLang="ja-JP" sz="1200" dirty="0">
                <a:solidFill>
                  <a:srgbClr val="000000"/>
                </a:solidFill>
                <a:latin typeface="Times New Roman"/>
                <a:cs typeface="Times New Roman"/>
              </a:rPr>
              <a:t> analysis </a:t>
            </a:r>
            <a:r>
              <a:rPr lang="en-US" altLang="ja-JP" sz="1200" dirty="0" smtClean="0">
                <a:solidFill>
                  <a:srgbClr val="000000"/>
                </a:solidFill>
                <a:latin typeface="Times New Roman"/>
                <a:cs typeface="Times New Roman"/>
              </a:rPr>
              <a:t>applied to a </a:t>
            </a:r>
            <a:r>
              <a:rPr lang="en-US" altLang="ja-JP" sz="1200" dirty="0">
                <a:solidFill>
                  <a:srgbClr val="000000"/>
                </a:solidFill>
                <a:latin typeface="Times New Roman"/>
                <a:cs typeface="Times New Roman"/>
              </a:rPr>
              <a:t>segregating F1 </a:t>
            </a:r>
            <a:r>
              <a:rPr lang="en-US" altLang="ja-JP" sz="1200" dirty="0" smtClean="0">
                <a:solidFill>
                  <a:srgbClr val="000000"/>
                </a:solidFill>
                <a:latin typeface="Times New Roman"/>
                <a:cs typeface="Times New Roman"/>
              </a:rPr>
              <a:t>population.</a:t>
            </a:r>
            <a:r>
              <a:rPr lang="en-US" altLang="ja-JP" sz="1200" dirty="0">
                <a:solidFill>
                  <a:srgbClr val="000000"/>
                </a:solidFill>
                <a:latin typeface="Times New Roman"/>
                <a:cs typeface="Times New Roman"/>
              </a:rPr>
              <a:t> </a:t>
            </a:r>
            <a:r>
              <a:rPr lang="en-US" altLang="ja-JP" sz="1200" dirty="0" smtClean="0">
                <a:solidFill>
                  <a:srgbClr val="000000"/>
                </a:solidFill>
                <a:latin typeface="Times New Roman"/>
                <a:cs typeface="Times New Roman"/>
              </a:rPr>
              <a:t>This analysis makes use of parental </a:t>
            </a:r>
            <a:r>
              <a:rPr lang="en-US" altLang="ja-JP" sz="1200" dirty="0">
                <a:solidFill>
                  <a:srgbClr val="000000"/>
                </a:solidFill>
                <a:latin typeface="Times New Roman"/>
                <a:cs typeface="Times New Roman"/>
              </a:rPr>
              <a:t>line-specific heterozygous positions that </a:t>
            </a:r>
            <a:r>
              <a:rPr lang="en-US" altLang="ja-JP" sz="1200" dirty="0" smtClean="0">
                <a:solidFill>
                  <a:srgbClr val="000000"/>
                </a:solidFill>
                <a:latin typeface="Times New Roman"/>
                <a:cs typeface="Times New Roman"/>
              </a:rPr>
              <a:t>are expected to segregate in a </a:t>
            </a:r>
            <a:r>
              <a:rPr lang="en-US" altLang="ja-JP" sz="1200" dirty="0">
                <a:solidFill>
                  <a:srgbClr val="000000"/>
                </a:solidFill>
                <a:latin typeface="Times New Roman"/>
                <a:cs typeface="Times New Roman"/>
              </a:rPr>
              <a:t>1 : 1 (homozygous : heterozygous) ratio in </a:t>
            </a:r>
            <a:r>
              <a:rPr lang="en-US" altLang="ja-JP" sz="1200" dirty="0" smtClean="0">
                <a:solidFill>
                  <a:srgbClr val="000000"/>
                </a:solidFill>
                <a:latin typeface="Times New Roman"/>
                <a:cs typeface="Times New Roman"/>
              </a:rPr>
              <a:t>the F1 progeny. The steps indicated with numbers (</a:t>
            </a:r>
            <a:r>
              <a:rPr lang="en-US" altLang="ja-JP" sz="1200" dirty="0" err="1" smtClean="0">
                <a:solidFill>
                  <a:srgbClr val="000000"/>
                </a:solidFill>
                <a:latin typeface="Times New Roman"/>
                <a:cs typeface="Times New Roman"/>
              </a:rPr>
              <a:t>i</a:t>
            </a:r>
            <a:r>
              <a:rPr lang="en-US" altLang="ja-JP" sz="1200" dirty="0" smtClean="0">
                <a:solidFill>
                  <a:srgbClr val="000000"/>
                </a:solidFill>
                <a:latin typeface="Times New Roman"/>
                <a:cs typeface="Times New Roman"/>
              </a:rPr>
              <a:t>) to (iii) are described in detail </a:t>
            </a:r>
            <a:r>
              <a:rPr lang="en-US" altLang="ja-JP" sz="1200" dirty="0">
                <a:solidFill>
                  <a:srgbClr val="000000"/>
                </a:solidFill>
                <a:latin typeface="Times New Roman"/>
                <a:cs typeface="Times New Roman"/>
              </a:rPr>
              <a:t>in </a:t>
            </a:r>
            <a:r>
              <a:rPr lang="en-US" altLang="ja-JP" sz="1200" b="1" dirty="0" smtClean="0">
                <a:solidFill>
                  <a:srgbClr val="000000"/>
                </a:solidFill>
                <a:latin typeface="Times New Roman"/>
                <a:cs typeface="Times New Roman"/>
              </a:rPr>
              <a:t>Figure S17c.</a:t>
            </a:r>
            <a:r>
              <a:rPr lang="en-US" altLang="ja-JP" sz="1200" dirty="0" smtClean="0">
                <a:solidFill>
                  <a:srgbClr val="000000"/>
                </a:solidFill>
                <a:latin typeface="Times New Roman"/>
                <a:cs typeface="Times New Roman"/>
              </a:rPr>
              <a:t> (</a:t>
            </a:r>
            <a:r>
              <a:rPr lang="en-US" altLang="ja-JP" sz="1200" b="1" dirty="0" smtClean="0">
                <a:solidFill>
                  <a:srgbClr val="000000"/>
                </a:solidFill>
                <a:latin typeface="Times New Roman"/>
                <a:cs typeface="Times New Roman"/>
              </a:rPr>
              <a:t>b</a:t>
            </a:r>
            <a:r>
              <a:rPr lang="en-US" altLang="ja-JP" sz="1200" dirty="0" smtClean="0">
                <a:solidFill>
                  <a:srgbClr val="000000"/>
                </a:solidFill>
                <a:latin typeface="Times New Roman"/>
                <a:cs typeface="Times New Roman"/>
              </a:rPr>
              <a:t>) Schematic </a:t>
            </a:r>
            <a:r>
              <a:rPr lang="en-US" altLang="ja-JP" sz="1200" dirty="0">
                <a:solidFill>
                  <a:srgbClr val="000000"/>
                </a:solidFill>
                <a:latin typeface="Times New Roman"/>
                <a:cs typeface="Times New Roman"/>
              </a:rPr>
              <a:t>illustration of the QTL-</a:t>
            </a:r>
            <a:r>
              <a:rPr lang="en-US" altLang="ja-JP" sz="1200" dirty="0" err="1">
                <a:solidFill>
                  <a:srgbClr val="000000"/>
                </a:solidFill>
                <a:latin typeface="Times New Roman"/>
                <a:cs typeface="Times New Roman"/>
              </a:rPr>
              <a:t>seq</a:t>
            </a:r>
            <a:r>
              <a:rPr lang="en-US" altLang="ja-JP" sz="1200" dirty="0">
                <a:solidFill>
                  <a:srgbClr val="000000"/>
                </a:solidFill>
                <a:latin typeface="Times New Roman"/>
                <a:cs typeface="Times New Roman"/>
              </a:rPr>
              <a:t> analysis </a:t>
            </a:r>
            <a:r>
              <a:rPr lang="en-US" altLang="ja-JP" sz="1200" dirty="0" smtClean="0">
                <a:solidFill>
                  <a:srgbClr val="000000"/>
                </a:solidFill>
                <a:latin typeface="Times New Roman"/>
                <a:cs typeface="Times New Roman"/>
              </a:rPr>
              <a:t>in F1 progeny segregating for sex applied in the present study. </a:t>
            </a:r>
            <a:r>
              <a:rPr lang="en-US" altLang="ja-JP" sz="1200" dirty="0">
                <a:solidFill>
                  <a:srgbClr val="000000"/>
                </a:solidFill>
                <a:latin typeface="Times New Roman"/>
                <a:cs typeface="Times New Roman"/>
              </a:rPr>
              <a:t>The steps indicated with numbers (</a:t>
            </a:r>
            <a:r>
              <a:rPr lang="en-US" altLang="ja-JP" sz="1200" dirty="0" err="1">
                <a:solidFill>
                  <a:srgbClr val="000000"/>
                </a:solidFill>
                <a:latin typeface="Times New Roman"/>
                <a:cs typeface="Times New Roman"/>
              </a:rPr>
              <a:t>i</a:t>
            </a:r>
            <a:r>
              <a:rPr lang="en-US" altLang="ja-JP" sz="1200" dirty="0">
                <a:solidFill>
                  <a:srgbClr val="000000"/>
                </a:solidFill>
                <a:latin typeface="Times New Roman"/>
                <a:cs typeface="Times New Roman"/>
              </a:rPr>
              <a:t>) to (iii) </a:t>
            </a:r>
            <a:r>
              <a:rPr lang="en-US" altLang="ja-JP" sz="1200" dirty="0" smtClean="0">
                <a:solidFill>
                  <a:srgbClr val="000000"/>
                </a:solidFill>
                <a:latin typeface="Times New Roman"/>
                <a:cs typeface="Times New Roman"/>
              </a:rPr>
              <a:t>are described </a:t>
            </a:r>
            <a:r>
              <a:rPr lang="en-US" altLang="ja-JP" sz="1200" dirty="0">
                <a:solidFill>
                  <a:srgbClr val="000000"/>
                </a:solidFill>
                <a:latin typeface="Times New Roman"/>
                <a:cs typeface="Times New Roman"/>
              </a:rPr>
              <a:t>in detail in </a:t>
            </a:r>
            <a:r>
              <a:rPr lang="en-US" altLang="ja-JP" sz="1200" b="1" dirty="0" smtClean="0">
                <a:solidFill>
                  <a:srgbClr val="000000"/>
                </a:solidFill>
                <a:latin typeface="Times New Roman"/>
                <a:cs typeface="Times New Roman"/>
              </a:rPr>
              <a:t>Figure S17c</a:t>
            </a:r>
            <a:r>
              <a:rPr lang="en-US" altLang="ja-JP" sz="1200" b="1" dirty="0">
                <a:solidFill>
                  <a:srgbClr val="000000"/>
                </a:solidFill>
                <a:latin typeface="Times New Roman"/>
                <a:cs typeface="Times New Roman"/>
              </a:rPr>
              <a:t>.</a:t>
            </a:r>
            <a:r>
              <a:rPr lang="en-US" altLang="ja-JP" sz="1200" dirty="0">
                <a:solidFill>
                  <a:srgbClr val="000000"/>
                </a:solidFill>
                <a:latin typeface="Times New Roman"/>
                <a:cs typeface="Times New Roman"/>
              </a:rPr>
              <a:t> </a:t>
            </a:r>
            <a:r>
              <a:rPr lang="en-US" altLang="ja-JP" sz="1200" dirty="0" smtClean="0">
                <a:solidFill>
                  <a:srgbClr val="000000"/>
                </a:solidFill>
                <a:latin typeface="Times New Roman"/>
                <a:cs typeface="Times New Roman"/>
              </a:rPr>
              <a:t>(</a:t>
            </a:r>
            <a:r>
              <a:rPr lang="en-US" altLang="ja-JP" sz="1200" b="1" dirty="0" smtClean="0">
                <a:solidFill>
                  <a:srgbClr val="000000"/>
                </a:solidFill>
                <a:latin typeface="Times New Roman"/>
                <a:cs typeface="Times New Roman"/>
              </a:rPr>
              <a:t>c</a:t>
            </a:r>
            <a:r>
              <a:rPr lang="en-US" altLang="ja-JP" sz="1200" dirty="0" smtClean="0">
                <a:solidFill>
                  <a:srgbClr val="000000"/>
                </a:solidFill>
                <a:latin typeface="Times New Roman"/>
                <a:cs typeface="Times New Roman"/>
              </a:rPr>
              <a:t>) Details of the QTL-seq analysis steps which include sequencing parental lines as well as male- and female-bulks, constructing P3 and P4 ‘reference sequences’, identification of P4- and P3-specific heterozygous SNPs, calculating SNP and </a:t>
            </a:r>
            <a:r>
              <a:rPr lang="en-US" altLang="ja-JP" sz="1200" dirty="0">
                <a:solidFill>
                  <a:srgbClr val="000000"/>
                </a:solidFill>
                <a:latin typeface="Times New Roman"/>
                <a:cs typeface="Times New Roman"/>
              </a:rPr>
              <a:t>ΔSNP-index </a:t>
            </a:r>
            <a:r>
              <a:rPr lang="en-US" altLang="ja-JP" sz="1200" dirty="0" smtClean="0">
                <a:solidFill>
                  <a:srgbClr val="000000"/>
                </a:solidFill>
                <a:latin typeface="Times New Roman"/>
                <a:cs typeface="Times New Roman"/>
              </a:rPr>
              <a:t>index values, and plotting </a:t>
            </a:r>
            <a:r>
              <a:rPr lang="en-US" altLang="ja-JP" sz="1200" dirty="0">
                <a:solidFill>
                  <a:srgbClr val="000000"/>
                </a:solidFill>
                <a:latin typeface="Times New Roman"/>
                <a:cs typeface="Times New Roman"/>
              </a:rPr>
              <a:t>SNP and ΔSNP-index </a:t>
            </a:r>
            <a:r>
              <a:rPr lang="en-US" altLang="ja-JP" sz="1200" dirty="0" smtClean="0">
                <a:solidFill>
                  <a:srgbClr val="000000"/>
                </a:solidFill>
                <a:latin typeface="Times New Roman"/>
                <a:cs typeface="Times New Roman"/>
              </a:rPr>
              <a:t>graphs.</a:t>
            </a:r>
          </a:p>
        </p:txBody>
      </p:sp>
    </p:spTree>
    <p:extLst>
      <p:ext uri="{BB962C8B-B14F-4D97-AF65-F5344CB8AC3E}">
        <p14:creationId xmlns:p14="http://schemas.microsoft.com/office/powerpoint/2010/main" val="32696275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6774" y="107504"/>
            <a:ext cx="548679" cy="369332"/>
          </a:xfrm>
          <a:prstGeom prst="rect">
            <a:avLst/>
          </a:prstGeom>
          <a:noFill/>
        </p:spPr>
        <p:txBody>
          <a:bodyPr wrap="square" rtlCol="0">
            <a:spAutoFit/>
          </a:bodyPr>
          <a:lstStyle/>
          <a:p>
            <a:pPr algn="ctr"/>
            <a:r>
              <a:rPr kumimoji="1" lang="en-US" altLang="ja-JP" b="1" dirty="0" smtClean="0">
                <a:latin typeface="Helvetica"/>
                <a:cs typeface="Helvetica"/>
              </a:rPr>
              <a:t>(a)</a:t>
            </a:r>
            <a:endParaRPr kumimoji="1" lang="ja-JP" altLang="en-US" b="1" dirty="0">
              <a:latin typeface="Helvetica"/>
              <a:cs typeface="Helvetica"/>
            </a:endParaRPr>
          </a:p>
        </p:txBody>
      </p:sp>
      <p:sp>
        <p:nvSpPr>
          <p:cNvPr id="3" name="正方形/長方形 2"/>
          <p:cNvSpPr/>
          <p:nvPr/>
        </p:nvSpPr>
        <p:spPr>
          <a:xfrm>
            <a:off x="2204864" y="519808"/>
            <a:ext cx="2448272" cy="307777"/>
          </a:xfrm>
          <a:prstGeom prst="rect">
            <a:avLst/>
          </a:prstGeom>
        </p:spPr>
        <p:txBody>
          <a:bodyPr wrap="square">
            <a:spAutoFit/>
          </a:bodyPr>
          <a:lstStyle/>
          <a:p>
            <a:pPr algn="ctr"/>
            <a:r>
              <a:rPr lang="en-US" altLang="ja-JP" sz="1400" b="1" dirty="0" smtClean="0">
                <a:solidFill>
                  <a:srgbClr val="008000"/>
                </a:solidFill>
                <a:latin typeface="Helvetica"/>
                <a:cs typeface="Helvetica"/>
              </a:rPr>
              <a:t>(Male-bulk) </a:t>
            </a:r>
            <a:endParaRPr lang="ja-JP" altLang="en-US" sz="1400" dirty="0">
              <a:solidFill>
                <a:srgbClr val="008000"/>
              </a:solidFill>
            </a:endParaRPr>
          </a:p>
        </p:txBody>
      </p:sp>
      <p:sp>
        <p:nvSpPr>
          <p:cNvPr id="9" name="テキスト ボックス 6"/>
          <p:cNvSpPr txBox="1"/>
          <p:nvPr/>
        </p:nvSpPr>
        <p:spPr>
          <a:xfrm>
            <a:off x="432048" y="231775"/>
            <a:ext cx="6381328" cy="261610"/>
          </a:xfrm>
          <a:prstGeom prst="rect">
            <a:avLst/>
          </a:prstGeom>
          <a:solidFill>
            <a:srgbClr val="9DC7FF"/>
          </a:solidFill>
        </p:spPr>
        <p:txBody>
          <a:bodyPr wrap="square" rtlCol="0">
            <a:spAutoFit/>
          </a:bodyPr>
          <a:lstStyle/>
          <a:p>
            <a:r>
              <a:rPr kumimoji="1" lang="en-US" altLang="ja-JP" sz="1100" dirty="0" smtClean="0">
                <a:latin typeface="Helvetica"/>
                <a:cs typeface="Helvetica"/>
              </a:rPr>
              <a:t>QTL-</a:t>
            </a:r>
            <a:r>
              <a:rPr kumimoji="1" lang="en-US" altLang="ja-JP" sz="1100" dirty="0" err="1" smtClean="0">
                <a:latin typeface="Helvetica"/>
                <a:cs typeface="Helvetica"/>
              </a:rPr>
              <a:t>seq</a:t>
            </a:r>
            <a:r>
              <a:rPr kumimoji="1" lang="en-US" altLang="ja-JP" sz="1100" dirty="0" smtClean="0">
                <a:latin typeface="Helvetica"/>
                <a:cs typeface="Helvetica"/>
              </a:rPr>
              <a:t> analysis with </a:t>
            </a:r>
            <a:r>
              <a:rPr kumimoji="1" lang="en-US" altLang="ja-JP" sz="1100" dirty="0" smtClean="0">
                <a:solidFill>
                  <a:srgbClr val="FF0000"/>
                </a:solidFill>
                <a:latin typeface="Helvetica"/>
                <a:cs typeface="Helvetica"/>
              </a:rPr>
              <a:t>P4</a:t>
            </a:r>
            <a:r>
              <a:rPr lang="en-US" altLang="ja-JP" sz="1100" dirty="0" smtClean="0">
                <a:latin typeface="Helvetica"/>
                <a:cs typeface="Helvetica"/>
              </a:rPr>
              <a:t>-</a:t>
            </a:r>
            <a:r>
              <a:rPr kumimoji="1" lang="en-US" altLang="ja-JP" sz="1100" dirty="0" smtClean="0">
                <a:latin typeface="Helvetica"/>
                <a:cs typeface="Helvetica"/>
              </a:rPr>
              <a:t>specific heterozygous SNPs identified using </a:t>
            </a:r>
            <a:r>
              <a:rPr kumimoji="1" lang="en-US" altLang="ja-JP" sz="1100" dirty="0" smtClean="0">
                <a:solidFill>
                  <a:srgbClr val="3366FF"/>
                </a:solidFill>
                <a:latin typeface="Helvetica"/>
                <a:cs typeface="Helvetica"/>
              </a:rPr>
              <a:t>P3</a:t>
            </a:r>
            <a:r>
              <a:rPr kumimoji="1" lang="en-US" altLang="ja-JP" sz="1100" dirty="0" smtClean="0">
                <a:latin typeface="Helvetica"/>
                <a:cs typeface="Helvetica"/>
              </a:rPr>
              <a:t> ‘reference sequence’</a:t>
            </a:r>
            <a:endParaRPr kumimoji="1" lang="ja-JP" altLang="en-US" sz="1100" dirty="0">
              <a:latin typeface="Helvetica"/>
              <a:cs typeface="Helvetica"/>
            </a:endParaRPr>
          </a:p>
        </p:txBody>
      </p:sp>
      <p:sp>
        <p:nvSpPr>
          <p:cNvPr id="11" name="正方形/長方形 77"/>
          <p:cNvSpPr/>
          <p:nvPr/>
        </p:nvSpPr>
        <p:spPr>
          <a:xfrm>
            <a:off x="116632" y="8759499"/>
            <a:ext cx="3157316" cy="276999"/>
          </a:xfrm>
          <a:prstGeom prst="rect">
            <a:avLst/>
          </a:prstGeom>
          <a:ln>
            <a:noFill/>
          </a:ln>
        </p:spPr>
        <p:txBody>
          <a:bodyPr wrap="square">
            <a:spAutoFit/>
          </a:bodyPr>
          <a:lstStyle/>
          <a:p>
            <a:pPr algn="just"/>
            <a:r>
              <a:rPr lang="en-US" altLang="ja-JP" sz="1200" b="1" dirty="0" smtClean="0">
                <a:solidFill>
                  <a:srgbClr val="000000"/>
                </a:solidFill>
                <a:latin typeface="Times New Roman"/>
                <a:cs typeface="Times New Roman"/>
              </a:rPr>
              <a:t>Figure S18. </a:t>
            </a:r>
            <a:r>
              <a:rPr lang="en-US" altLang="ja-JP" sz="1200" dirty="0" smtClean="0">
                <a:solidFill>
                  <a:srgbClr val="000000"/>
                </a:solidFill>
                <a:latin typeface="Times New Roman"/>
                <a:cs typeface="Times New Roman"/>
              </a:rPr>
              <a:t>(Continued…)</a:t>
            </a:r>
          </a:p>
        </p:txBody>
      </p:sp>
      <p:pic>
        <p:nvPicPr>
          <p:cNvPr id="5" name="Picture 4" descr="graph_type_A 7_sliding_window_1_Mb_0_s_6_depth_add_5_4_comon_snp.txt .png"/>
          <p:cNvPicPr>
            <a:picLocks noChangeAspect="1"/>
          </p:cNvPicPr>
          <p:nvPr/>
        </p:nvPicPr>
        <p:blipFill rotWithShape="1">
          <a:blip r:embed="rId2">
            <a:extLst>
              <a:ext uri="{28A0092B-C50C-407E-A947-70E740481C1C}">
                <a14:useLocalDpi xmlns:a14="http://schemas.microsoft.com/office/drawing/2010/main" val="0"/>
              </a:ext>
            </a:extLst>
          </a:blip>
          <a:srcRect r="4246"/>
          <a:stretch/>
        </p:blipFill>
        <p:spPr>
          <a:xfrm>
            <a:off x="262263" y="882472"/>
            <a:ext cx="6407099" cy="7806412"/>
          </a:xfrm>
          <a:prstGeom prst="rect">
            <a:avLst/>
          </a:prstGeom>
        </p:spPr>
      </p:pic>
    </p:spTree>
    <p:extLst>
      <p:ext uri="{BB962C8B-B14F-4D97-AF65-F5344CB8AC3E}">
        <p14:creationId xmlns:p14="http://schemas.microsoft.com/office/powerpoint/2010/main" val="9273463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テキスト ボックス 3"/>
          <p:cNvSpPr txBox="1"/>
          <p:nvPr/>
        </p:nvSpPr>
        <p:spPr>
          <a:xfrm>
            <a:off x="3" y="107504"/>
            <a:ext cx="548679" cy="369332"/>
          </a:xfrm>
          <a:prstGeom prst="rect">
            <a:avLst/>
          </a:prstGeom>
          <a:noFill/>
        </p:spPr>
        <p:txBody>
          <a:bodyPr wrap="square" rtlCol="0">
            <a:spAutoFit/>
          </a:bodyPr>
          <a:lstStyle/>
          <a:p>
            <a:pPr algn="ctr"/>
            <a:r>
              <a:rPr kumimoji="1" lang="en-US" altLang="ja-JP" b="1" dirty="0" smtClean="0">
                <a:latin typeface="Helvetica"/>
                <a:cs typeface="Helvetica"/>
              </a:rPr>
              <a:t>(b)</a:t>
            </a:r>
            <a:endParaRPr kumimoji="1" lang="ja-JP" altLang="en-US" b="1" dirty="0">
              <a:latin typeface="Helvetica"/>
              <a:cs typeface="Helvetica"/>
            </a:endParaRPr>
          </a:p>
        </p:txBody>
      </p:sp>
      <p:sp>
        <p:nvSpPr>
          <p:cNvPr id="14" name="正方形/長方形 2"/>
          <p:cNvSpPr/>
          <p:nvPr/>
        </p:nvSpPr>
        <p:spPr>
          <a:xfrm>
            <a:off x="2204864" y="519808"/>
            <a:ext cx="2448272" cy="307777"/>
          </a:xfrm>
          <a:prstGeom prst="rect">
            <a:avLst/>
          </a:prstGeom>
        </p:spPr>
        <p:txBody>
          <a:bodyPr wrap="square">
            <a:spAutoFit/>
          </a:bodyPr>
          <a:lstStyle/>
          <a:p>
            <a:pPr algn="ctr"/>
            <a:r>
              <a:rPr lang="en-US" altLang="ja-JP" sz="1400" b="1" dirty="0" smtClean="0">
                <a:solidFill>
                  <a:srgbClr val="FFBF39"/>
                </a:solidFill>
                <a:latin typeface="Helvetica"/>
                <a:cs typeface="Helvetica"/>
              </a:rPr>
              <a:t>(Female-bulk)</a:t>
            </a:r>
            <a:endParaRPr lang="ja-JP" altLang="en-US" sz="1400" dirty="0">
              <a:solidFill>
                <a:srgbClr val="FFBF39"/>
              </a:solidFill>
            </a:endParaRPr>
          </a:p>
        </p:txBody>
      </p:sp>
      <p:sp>
        <p:nvSpPr>
          <p:cNvPr id="7" name="テキスト ボックス 6"/>
          <p:cNvSpPr txBox="1"/>
          <p:nvPr/>
        </p:nvSpPr>
        <p:spPr>
          <a:xfrm>
            <a:off x="432048" y="231775"/>
            <a:ext cx="6381328" cy="261610"/>
          </a:xfrm>
          <a:prstGeom prst="rect">
            <a:avLst/>
          </a:prstGeom>
          <a:solidFill>
            <a:srgbClr val="9DC7FF"/>
          </a:solidFill>
        </p:spPr>
        <p:txBody>
          <a:bodyPr wrap="square" rtlCol="0">
            <a:spAutoFit/>
          </a:bodyPr>
          <a:lstStyle/>
          <a:p>
            <a:r>
              <a:rPr kumimoji="1" lang="en-US" altLang="ja-JP" sz="1100" dirty="0" smtClean="0">
                <a:latin typeface="Helvetica"/>
                <a:cs typeface="Helvetica"/>
              </a:rPr>
              <a:t>QTL-</a:t>
            </a:r>
            <a:r>
              <a:rPr kumimoji="1" lang="en-US" altLang="ja-JP" sz="1100" dirty="0" err="1" smtClean="0">
                <a:latin typeface="Helvetica"/>
                <a:cs typeface="Helvetica"/>
              </a:rPr>
              <a:t>seq</a:t>
            </a:r>
            <a:r>
              <a:rPr kumimoji="1" lang="en-US" altLang="ja-JP" sz="1100" dirty="0" smtClean="0">
                <a:latin typeface="Helvetica"/>
                <a:cs typeface="Helvetica"/>
              </a:rPr>
              <a:t> analysis with </a:t>
            </a:r>
            <a:r>
              <a:rPr kumimoji="1" lang="en-US" altLang="ja-JP" sz="1100" dirty="0" smtClean="0">
                <a:solidFill>
                  <a:srgbClr val="FF0000"/>
                </a:solidFill>
                <a:latin typeface="Helvetica"/>
                <a:cs typeface="Helvetica"/>
              </a:rPr>
              <a:t>P4</a:t>
            </a:r>
            <a:r>
              <a:rPr lang="en-US" altLang="ja-JP" sz="1100" dirty="0" smtClean="0">
                <a:latin typeface="Helvetica"/>
                <a:cs typeface="Helvetica"/>
              </a:rPr>
              <a:t>-</a:t>
            </a:r>
            <a:r>
              <a:rPr kumimoji="1" lang="en-US" altLang="ja-JP" sz="1100" dirty="0" smtClean="0">
                <a:latin typeface="Helvetica"/>
                <a:cs typeface="Helvetica"/>
              </a:rPr>
              <a:t>specific heterozygous SNPs identified using </a:t>
            </a:r>
            <a:r>
              <a:rPr kumimoji="1" lang="en-US" altLang="ja-JP" sz="1100" dirty="0" smtClean="0">
                <a:solidFill>
                  <a:srgbClr val="3366FF"/>
                </a:solidFill>
                <a:latin typeface="Helvetica"/>
                <a:cs typeface="Helvetica"/>
              </a:rPr>
              <a:t>P3</a:t>
            </a:r>
            <a:r>
              <a:rPr kumimoji="1" lang="en-US" altLang="ja-JP" sz="1100" dirty="0" smtClean="0">
                <a:latin typeface="Helvetica"/>
                <a:cs typeface="Helvetica"/>
              </a:rPr>
              <a:t> ‘reference sequence’</a:t>
            </a:r>
            <a:endParaRPr kumimoji="1" lang="ja-JP" altLang="en-US" sz="1100" dirty="0">
              <a:latin typeface="Helvetica"/>
              <a:cs typeface="Helvetica"/>
            </a:endParaRPr>
          </a:p>
        </p:txBody>
      </p:sp>
      <p:sp>
        <p:nvSpPr>
          <p:cNvPr id="10" name="正方形/長方形 77"/>
          <p:cNvSpPr/>
          <p:nvPr/>
        </p:nvSpPr>
        <p:spPr>
          <a:xfrm>
            <a:off x="116632" y="8759499"/>
            <a:ext cx="3157316" cy="276999"/>
          </a:xfrm>
          <a:prstGeom prst="rect">
            <a:avLst/>
          </a:prstGeom>
          <a:ln>
            <a:noFill/>
          </a:ln>
        </p:spPr>
        <p:txBody>
          <a:bodyPr wrap="square">
            <a:spAutoFit/>
          </a:bodyPr>
          <a:lstStyle/>
          <a:p>
            <a:pPr algn="just"/>
            <a:r>
              <a:rPr lang="en-US" altLang="ja-JP" sz="1200" b="1" dirty="0" smtClean="0">
                <a:solidFill>
                  <a:srgbClr val="000000"/>
                </a:solidFill>
                <a:latin typeface="Times New Roman"/>
                <a:cs typeface="Times New Roman"/>
              </a:rPr>
              <a:t>Figure S18. </a:t>
            </a:r>
            <a:r>
              <a:rPr lang="en-US" altLang="ja-JP" sz="1200" dirty="0" smtClean="0">
                <a:solidFill>
                  <a:srgbClr val="000000"/>
                </a:solidFill>
                <a:latin typeface="Times New Roman"/>
                <a:cs typeface="Times New Roman"/>
              </a:rPr>
              <a:t>(Continued…)</a:t>
            </a:r>
          </a:p>
        </p:txBody>
      </p:sp>
      <p:pic>
        <p:nvPicPr>
          <p:cNvPr id="3" name="Picture 2" descr="graph_type_B 7_sliding_window_1_Mb_0_s_6_depth_add_5_4_comon_snp.txt .png"/>
          <p:cNvPicPr>
            <a:picLocks noChangeAspect="1"/>
          </p:cNvPicPr>
          <p:nvPr/>
        </p:nvPicPr>
        <p:blipFill rotWithShape="1">
          <a:blip r:embed="rId2">
            <a:extLst>
              <a:ext uri="{28A0092B-C50C-407E-A947-70E740481C1C}">
                <a14:useLocalDpi xmlns:a14="http://schemas.microsoft.com/office/drawing/2010/main" val="0"/>
              </a:ext>
            </a:extLst>
          </a:blip>
          <a:srcRect r="2517"/>
          <a:stretch/>
        </p:blipFill>
        <p:spPr>
          <a:xfrm>
            <a:off x="225371" y="878178"/>
            <a:ext cx="6515999" cy="7798278"/>
          </a:xfrm>
          <a:prstGeom prst="rect">
            <a:avLst/>
          </a:prstGeom>
        </p:spPr>
      </p:pic>
    </p:spTree>
    <p:extLst>
      <p:ext uri="{BB962C8B-B14F-4D97-AF65-F5344CB8AC3E}">
        <p14:creationId xmlns:p14="http://schemas.microsoft.com/office/powerpoint/2010/main" val="22029919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p:cNvSpPr/>
          <p:nvPr/>
        </p:nvSpPr>
        <p:spPr>
          <a:xfrm>
            <a:off x="824014" y="519808"/>
            <a:ext cx="5413298" cy="307777"/>
          </a:xfrm>
          <a:prstGeom prst="rect">
            <a:avLst/>
          </a:prstGeom>
        </p:spPr>
        <p:txBody>
          <a:bodyPr wrap="square">
            <a:spAutoFit/>
          </a:bodyPr>
          <a:lstStyle/>
          <a:p>
            <a:pPr algn="ctr"/>
            <a:r>
              <a:rPr lang="en-US" altLang="ja-JP" sz="1400" b="1" dirty="0" smtClean="0">
                <a:solidFill>
                  <a:srgbClr val="0000FF"/>
                </a:solidFill>
                <a:latin typeface="Helvetica"/>
                <a:cs typeface="Helvetica"/>
              </a:rPr>
              <a:t>ΔSNP-index </a:t>
            </a:r>
            <a:r>
              <a:rPr lang="en-US" altLang="ja-JP" sz="1400" b="1" dirty="0" smtClean="0">
                <a:latin typeface="Helvetica"/>
                <a:cs typeface="Helvetica"/>
              </a:rPr>
              <a:t>= </a:t>
            </a:r>
            <a:r>
              <a:rPr lang="en-US" altLang="ja-JP" sz="1400" b="1" dirty="0">
                <a:solidFill>
                  <a:srgbClr val="008000"/>
                </a:solidFill>
                <a:latin typeface="Helvetica"/>
                <a:cs typeface="Helvetica"/>
              </a:rPr>
              <a:t>(Male-bulk</a:t>
            </a:r>
            <a:r>
              <a:rPr lang="en-US" altLang="ja-JP" sz="1400" b="1" dirty="0" smtClean="0">
                <a:solidFill>
                  <a:srgbClr val="008000"/>
                </a:solidFill>
                <a:latin typeface="Helvetica"/>
                <a:cs typeface="Helvetica"/>
              </a:rPr>
              <a:t>) </a:t>
            </a:r>
            <a:r>
              <a:rPr lang="en-US" altLang="ja-JP" sz="1400" b="1" dirty="0" smtClean="0">
                <a:latin typeface="Helvetica"/>
                <a:cs typeface="Helvetica"/>
              </a:rPr>
              <a:t>– </a:t>
            </a:r>
            <a:r>
              <a:rPr lang="en-US" altLang="ja-JP" sz="1400" b="1" dirty="0">
                <a:solidFill>
                  <a:srgbClr val="FFBF39"/>
                </a:solidFill>
                <a:latin typeface="Helvetica"/>
                <a:cs typeface="Helvetica"/>
              </a:rPr>
              <a:t>(Female-bulk</a:t>
            </a:r>
            <a:r>
              <a:rPr lang="en-US" altLang="ja-JP" sz="1400" b="1" dirty="0" smtClean="0">
                <a:solidFill>
                  <a:srgbClr val="FFBF39"/>
                </a:solidFill>
                <a:latin typeface="Helvetica"/>
                <a:cs typeface="Helvetica"/>
              </a:rPr>
              <a:t>)</a:t>
            </a:r>
            <a:endParaRPr lang="ja-JP" altLang="en-US" sz="1400" dirty="0"/>
          </a:p>
        </p:txBody>
      </p:sp>
      <p:sp>
        <p:nvSpPr>
          <p:cNvPr id="12" name="テキスト ボックス 3"/>
          <p:cNvSpPr txBox="1"/>
          <p:nvPr/>
        </p:nvSpPr>
        <p:spPr>
          <a:xfrm>
            <a:off x="3" y="107504"/>
            <a:ext cx="548679" cy="369332"/>
          </a:xfrm>
          <a:prstGeom prst="rect">
            <a:avLst/>
          </a:prstGeom>
          <a:noFill/>
        </p:spPr>
        <p:txBody>
          <a:bodyPr wrap="square" rtlCol="0">
            <a:spAutoFit/>
          </a:bodyPr>
          <a:lstStyle/>
          <a:p>
            <a:pPr algn="ctr"/>
            <a:r>
              <a:rPr kumimoji="1" lang="en-US" altLang="ja-JP" b="1" dirty="0" smtClean="0">
                <a:latin typeface="Helvetica"/>
                <a:cs typeface="Helvetica"/>
              </a:rPr>
              <a:t>(c)</a:t>
            </a:r>
            <a:endParaRPr kumimoji="1" lang="ja-JP" altLang="en-US" b="1" dirty="0">
              <a:latin typeface="Helvetica"/>
              <a:cs typeface="Helvetica"/>
            </a:endParaRPr>
          </a:p>
        </p:txBody>
      </p:sp>
      <p:sp>
        <p:nvSpPr>
          <p:cNvPr id="7" name="テキスト ボックス 6"/>
          <p:cNvSpPr txBox="1"/>
          <p:nvPr/>
        </p:nvSpPr>
        <p:spPr>
          <a:xfrm>
            <a:off x="432048" y="200998"/>
            <a:ext cx="6381328" cy="261610"/>
          </a:xfrm>
          <a:prstGeom prst="rect">
            <a:avLst/>
          </a:prstGeom>
          <a:solidFill>
            <a:srgbClr val="9DC7FF"/>
          </a:solidFill>
        </p:spPr>
        <p:txBody>
          <a:bodyPr wrap="square" rtlCol="0">
            <a:spAutoFit/>
          </a:bodyPr>
          <a:lstStyle/>
          <a:p>
            <a:r>
              <a:rPr kumimoji="1" lang="en-US" altLang="ja-JP" sz="1100" dirty="0" smtClean="0">
                <a:latin typeface="Helvetica"/>
                <a:cs typeface="Helvetica"/>
              </a:rPr>
              <a:t>QTL-</a:t>
            </a:r>
            <a:r>
              <a:rPr kumimoji="1" lang="en-US" altLang="ja-JP" sz="1100" dirty="0" err="1" smtClean="0">
                <a:latin typeface="Helvetica"/>
                <a:cs typeface="Helvetica"/>
              </a:rPr>
              <a:t>seq</a:t>
            </a:r>
            <a:r>
              <a:rPr kumimoji="1" lang="en-US" altLang="ja-JP" sz="1100" dirty="0" smtClean="0">
                <a:latin typeface="Helvetica"/>
                <a:cs typeface="Helvetica"/>
              </a:rPr>
              <a:t> analysis with </a:t>
            </a:r>
            <a:r>
              <a:rPr kumimoji="1" lang="en-US" altLang="ja-JP" sz="1100" dirty="0" smtClean="0">
                <a:solidFill>
                  <a:srgbClr val="FF0000"/>
                </a:solidFill>
                <a:latin typeface="Helvetica"/>
                <a:cs typeface="Helvetica"/>
              </a:rPr>
              <a:t>P4</a:t>
            </a:r>
            <a:r>
              <a:rPr lang="en-US" altLang="ja-JP" sz="1100" dirty="0" smtClean="0">
                <a:latin typeface="Helvetica"/>
                <a:cs typeface="Helvetica"/>
              </a:rPr>
              <a:t>-</a:t>
            </a:r>
            <a:r>
              <a:rPr kumimoji="1" lang="en-US" altLang="ja-JP" sz="1100" dirty="0" smtClean="0">
                <a:latin typeface="Helvetica"/>
                <a:cs typeface="Helvetica"/>
              </a:rPr>
              <a:t>specific heterozygous SNPs identified using </a:t>
            </a:r>
            <a:r>
              <a:rPr kumimoji="1" lang="en-US" altLang="ja-JP" sz="1100" dirty="0" smtClean="0">
                <a:solidFill>
                  <a:srgbClr val="3366FF"/>
                </a:solidFill>
                <a:latin typeface="Helvetica"/>
                <a:cs typeface="Helvetica"/>
              </a:rPr>
              <a:t>P3</a:t>
            </a:r>
            <a:r>
              <a:rPr kumimoji="1" lang="en-US" altLang="ja-JP" sz="1100" dirty="0" smtClean="0">
                <a:latin typeface="Helvetica"/>
                <a:cs typeface="Helvetica"/>
              </a:rPr>
              <a:t> ‘reference sequence’</a:t>
            </a:r>
            <a:endParaRPr kumimoji="1" lang="ja-JP" altLang="en-US" sz="1100" dirty="0">
              <a:latin typeface="Helvetica"/>
              <a:cs typeface="Helvetica"/>
            </a:endParaRPr>
          </a:p>
        </p:txBody>
      </p:sp>
      <p:sp>
        <p:nvSpPr>
          <p:cNvPr id="10" name="正方形/長方形 77"/>
          <p:cNvSpPr/>
          <p:nvPr/>
        </p:nvSpPr>
        <p:spPr>
          <a:xfrm>
            <a:off x="116632" y="8748465"/>
            <a:ext cx="3157316" cy="276999"/>
          </a:xfrm>
          <a:prstGeom prst="rect">
            <a:avLst/>
          </a:prstGeom>
          <a:ln>
            <a:noFill/>
          </a:ln>
        </p:spPr>
        <p:txBody>
          <a:bodyPr wrap="square">
            <a:spAutoFit/>
          </a:bodyPr>
          <a:lstStyle/>
          <a:p>
            <a:pPr algn="just"/>
            <a:r>
              <a:rPr lang="en-US" altLang="ja-JP" sz="1200" b="1" dirty="0" smtClean="0">
                <a:solidFill>
                  <a:srgbClr val="000000"/>
                </a:solidFill>
                <a:latin typeface="Times New Roman"/>
                <a:cs typeface="Times New Roman"/>
              </a:rPr>
              <a:t>Figure S18. </a:t>
            </a:r>
            <a:r>
              <a:rPr lang="en-US" altLang="ja-JP" sz="1200" dirty="0" smtClean="0">
                <a:solidFill>
                  <a:srgbClr val="000000"/>
                </a:solidFill>
                <a:latin typeface="Times New Roman"/>
                <a:cs typeface="Times New Roman"/>
              </a:rPr>
              <a:t>(Continued…)</a:t>
            </a:r>
          </a:p>
        </p:txBody>
      </p:sp>
      <p:pic>
        <p:nvPicPr>
          <p:cNvPr id="3" name="Picture 2" descr="graph_type_delta 7_sliding_window_1_Mb_0_s_6_depth_add_5_4_comon_snp.txt .png"/>
          <p:cNvPicPr>
            <a:picLocks noChangeAspect="1"/>
          </p:cNvPicPr>
          <p:nvPr/>
        </p:nvPicPr>
        <p:blipFill rotWithShape="1">
          <a:blip r:embed="rId2">
            <a:extLst>
              <a:ext uri="{28A0092B-C50C-407E-A947-70E740481C1C}">
                <a14:useLocalDpi xmlns:a14="http://schemas.microsoft.com/office/drawing/2010/main" val="0"/>
              </a:ext>
            </a:extLst>
          </a:blip>
          <a:srcRect r="2701"/>
          <a:stretch/>
        </p:blipFill>
        <p:spPr>
          <a:xfrm>
            <a:off x="154263" y="899593"/>
            <a:ext cx="6515099" cy="7811999"/>
          </a:xfrm>
          <a:prstGeom prst="rect">
            <a:avLst/>
          </a:prstGeom>
        </p:spPr>
      </p:pic>
    </p:spTree>
    <p:extLst>
      <p:ext uri="{BB962C8B-B14F-4D97-AF65-F5344CB8AC3E}">
        <p14:creationId xmlns:p14="http://schemas.microsoft.com/office/powerpoint/2010/main" val="18208368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6774" y="107504"/>
            <a:ext cx="548679" cy="369332"/>
          </a:xfrm>
          <a:prstGeom prst="rect">
            <a:avLst/>
          </a:prstGeom>
          <a:noFill/>
        </p:spPr>
        <p:txBody>
          <a:bodyPr wrap="square" rtlCol="0">
            <a:spAutoFit/>
          </a:bodyPr>
          <a:lstStyle/>
          <a:p>
            <a:pPr algn="ctr"/>
            <a:r>
              <a:rPr kumimoji="1" lang="en-US" altLang="ja-JP" b="1" dirty="0" smtClean="0">
                <a:latin typeface="Helvetica"/>
                <a:cs typeface="Helvetica"/>
              </a:rPr>
              <a:t>(d)</a:t>
            </a:r>
            <a:endParaRPr kumimoji="1" lang="ja-JP" altLang="en-US" b="1" dirty="0">
              <a:latin typeface="Helvetica"/>
              <a:cs typeface="Helvetica"/>
            </a:endParaRPr>
          </a:p>
        </p:txBody>
      </p:sp>
      <p:sp>
        <p:nvSpPr>
          <p:cNvPr id="24" name="正方形/長方形 77"/>
          <p:cNvSpPr/>
          <p:nvPr/>
        </p:nvSpPr>
        <p:spPr>
          <a:xfrm>
            <a:off x="116632" y="8748465"/>
            <a:ext cx="3157316" cy="276999"/>
          </a:xfrm>
          <a:prstGeom prst="rect">
            <a:avLst/>
          </a:prstGeom>
          <a:ln>
            <a:noFill/>
          </a:ln>
        </p:spPr>
        <p:txBody>
          <a:bodyPr wrap="square">
            <a:spAutoFit/>
          </a:bodyPr>
          <a:lstStyle/>
          <a:p>
            <a:pPr algn="just"/>
            <a:r>
              <a:rPr lang="en-US" altLang="ja-JP" sz="1200" b="1" dirty="0" smtClean="0">
                <a:solidFill>
                  <a:srgbClr val="000000"/>
                </a:solidFill>
                <a:latin typeface="Times New Roman"/>
                <a:cs typeface="Times New Roman"/>
              </a:rPr>
              <a:t>Figure S18. </a:t>
            </a:r>
            <a:r>
              <a:rPr lang="en-US" altLang="ja-JP" sz="1200" dirty="0" smtClean="0">
                <a:solidFill>
                  <a:srgbClr val="000000"/>
                </a:solidFill>
                <a:latin typeface="Times New Roman"/>
                <a:cs typeface="Times New Roman"/>
              </a:rPr>
              <a:t>(Continued…)</a:t>
            </a:r>
          </a:p>
        </p:txBody>
      </p:sp>
      <p:sp>
        <p:nvSpPr>
          <p:cNvPr id="7" name="テキスト ボックス 6"/>
          <p:cNvSpPr txBox="1"/>
          <p:nvPr/>
        </p:nvSpPr>
        <p:spPr>
          <a:xfrm>
            <a:off x="432048" y="231775"/>
            <a:ext cx="6381328" cy="261610"/>
          </a:xfrm>
          <a:prstGeom prst="rect">
            <a:avLst/>
          </a:prstGeom>
          <a:solidFill>
            <a:srgbClr val="FFD6E6"/>
          </a:solidFill>
        </p:spPr>
        <p:txBody>
          <a:bodyPr wrap="square" rtlCol="0">
            <a:spAutoFit/>
          </a:bodyPr>
          <a:lstStyle/>
          <a:p>
            <a:r>
              <a:rPr kumimoji="1" lang="en-US" altLang="ja-JP" sz="1100" dirty="0" smtClean="0">
                <a:latin typeface="Helvetica"/>
                <a:cs typeface="Helvetica"/>
              </a:rPr>
              <a:t>QTL-</a:t>
            </a:r>
            <a:r>
              <a:rPr kumimoji="1" lang="en-US" altLang="ja-JP" sz="1100" dirty="0" err="1" smtClean="0">
                <a:latin typeface="Helvetica"/>
                <a:cs typeface="Helvetica"/>
              </a:rPr>
              <a:t>seq</a:t>
            </a:r>
            <a:r>
              <a:rPr kumimoji="1" lang="en-US" altLang="ja-JP" sz="1100" dirty="0" smtClean="0">
                <a:latin typeface="Helvetica"/>
                <a:cs typeface="Helvetica"/>
              </a:rPr>
              <a:t> analysis with </a:t>
            </a:r>
            <a:r>
              <a:rPr kumimoji="1" lang="en-US" altLang="ja-JP" sz="1100" dirty="0" smtClean="0">
                <a:solidFill>
                  <a:srgbClr val="3366FF"/>
                </a:solidFill>
                <a:latin typeface="Helvetica"/>
                <a:cs typeface="Helvetica"/>
              </a:rPr>
              <a:t>P3</a:t>
            </a:r>
            <a:r>
              <a:rPr lang="en-US" altLang="ja-JP" sz="1100" dirty="0" smtClean="0">
                <a:latin typeface="Helvetica"/>
                <a:cs typeface="Helvetica"/>
              </a:rPr>
              <a:t>-</a:t>
            </a:r>
            <a:r>
              <a:rPr kumimoji="1" lang="en-US" altLang="ja-JP" sz="1100" dirty="0" smtClean="0">
                <a:latin typeface="Helvetica"/>
                <a:cs typeface="Helvetica"/>
              </a:rPr>
              <a:t>specific heterozygous SNPs identified using </a:t>
            </a:r>
            <a:r>
              <a:rPr kumimoji="1" lang="en-US" altLang="ja-JP" sz="1100" dirty="0" smtClean="0">
                <a:solidFill>
                  <a:srgbClr val="FF0000"/>
                </a:solidFill>
                <a:latin typeface="Helvetica"/>
                <a:cs typeface="Helvetica"/>
              </a:rPr>
              <a:t>P4</a:t>
            </a:r>
            <a:r>
              <a:rPr kumimoji="1" lang="en-US" altLang="ja-JP" sz="1100" dirty="0" smtClean="0">
                <a:latin typeface="Helvetica"/>
                <a:cs typeface="Helvetica"/>
              </a:rPr>
              <a:t> ‘reference sequence’</a:t>
            </a:r>
            <a:endParaRPr kumimoji="1" lang="ja-JP" altLang="en-US" sz="1100" dirty="0">
              <a:latin typeface="Helvetica"/>
              <a:cs typeface="Helvetica"/>
            </a:endParaRPr>
          </a:p>
        </p:txBody>
      </p:sp>
      <p:sp>
        <p:nvSpPr>
          <p:cNvPr id="3" name="正方形/長方形 2"/>
          <p:cNvSpPr/>
          <p:nvPr/>
        </p:nvSpPr>
        <p:spPr>
          <a:xfrm>
            <a:off x="2204864" y="519808"/>
            <a:ext cx="2448272" cy="307777"/>
          </a:xfrm>
          <a:prstGeom prst="rect">
            <a:avLst/>
          </a:prstGeom>
        </p:spPr>
        <p:txBody>
          <a:bodyPr wrap="square">
            <a:spAutoFit/>
          </a:bodyPr>
          <a:lstStyle/>
          <a:p>
            <a:pPr algn="ctr"/>
            <a:r>
              <a:rPr lang="en-US" altLang="ja-JP" sz="1400" b="1" dirty="0" smtClean="0">
                <a:solidFill>
                  <a:srgbClr val="008000"/>
                </a:solidFill>
                <a:latin typeface="Helvetica"/>
                <a:cs typeface="Helvetica"/>
              </a:rPr>
              <a:t>(Male-bulk) </a:t>
            </a:r>
            <a:endParaRPr lang="ja-JP" altLang="en-US" sz="1400" dirty="0">
              <a:solidFill>
                <a:srgbClr val="008000"/>
              </a:solidFill>
            </a:endParaRPr>
          </a:p>
        </p:txBody>
      </p:sp>
      <p:pic>
        <p:nvPicPr>
          <p:cNvPr id="5" name="Picture 4" descr="graph_type_A 7_sliding_window_1_Mb_0_s_6_depth_add_5_4_comon_snp.txt .png"/>
          <p:cNvPicPr>
            <a:picLocks noChangeAspect="1"/>
          </p:cNvPicPr>
          <p:nvPr/>
        </p:nvPicPr>
        <p:blipFill rotWithShape="1">
          <a:blip r:embed="rId2">
            <a:extLst>
              <a:ext uri="{28A0092B-C50C-407E-A947-70E740481C1C}">
                <a14:useLocalDpi xmlns:a14="http://schemas.microsoft.com/office/drawing/2010/main" val="0"/>
              </a:ext>
            </a:extLst>
          </a:blip>
          <a:srcRect r="2701"/>
          <a:stretch/>
        </p:blipFill>
        <p:spPr>
          <a:xfrm>
            <a:off x="154263" y="864458"/>
            <a:ext cx="6515099" cy="7811999"/>
          </a:xfrm>
          <a:prstGeom prst="rect">
            <a:avLst/>
          </a:prstGeom>
        </p:spPr>
      </p:pic>
    </p:spTree>
    <p:extLst>
      <p:ext uri="{BB962C8B-B14F-4D97-AF65-F5344CB8AC3E}">
        <p14:creationId xmlns:p14="http://schemas.microsoft.com/office/powerpoint/2010/main" val="8946150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テキスト ボックス 3"/>
          <p:cNvSpPr txBox="1"/>
          <p:nvPr/>
        </p:nvSpPr>
        <p:spPr>
          <a:xfrm>
            <a:off x="3" y="107504"/>
            <a:ext cx="548679" cy="369332"/>
          </a:xfrm>
          <a:prstGeom prst="rect">
            <a:avLst/>
          </a:prstGeom>
          <a:noFill/>
        </p:spPr>
        <p:txBody>
          <a:bodyPr wrap="square" rtlCol="0">
            <a:spAutoFit/>
          </a:bodyPr>
          <a:lstStyle/>
          <a:p>
            <a:pPr algn="ctr"/>
            <a:r>
              <a:rPr kumimoji="1" lang="en-US" altLang="ja-JP" b="1" dirty="0" smtClean="0">
                <a:latin typeface="Helvetica"/>
                <a:cs typeface="Helvetica"/>
              </a:rPr>
              <a:t>(e)</a:t>
            </a:r>
            <a:endParaRPr kumimoji="1" lang="ja-JP" altLang="en-US" b="1" dirty="0">
              <a:latin typeface="Helvetica"/>
              <a:cs typeface="Helvetica"/>
            </a:endParaRPr>
          </a:p>
        </p:txBody>
      </p:sp>
      <p:sp>
        <p:nvSpPr>
          <p:cNvPr id="13" name="テキスト ボックス 6"/>
          <p:cNvSpPr txBox="1"/>
          <p:nvPr/>
        </p:nvSpPr>
        <p:spPr>
          <a:xfrm>
            <a:off x="432048" y="231775"/>
            <a:ext cx="6381328" cy="261610"/>
          </a:xfrm>
          <a:prstGeom prst="rect">
            <a:avLst/>
          </a:prstGeom>
          <a:solidFill>
            <a:srgbClr val="FFD6E6"/>
          </a:solidFill>
        </p:spPr>
        <p:txBody>
          <a:bodyPr wrap="square" rtlCol="0">
            <a:spAutoFit/>
          </a:bodyPr>
          <a:lstStyle/>
          <a:p>
            <a:r>
              <a:rPr kumimoji="1" lang="en-US" altLang="ja-JP" sz="1100" dirty="0" smtClean="0">
                <a:latin typeface="Helvetica"/>
                <a:cs typeface="Helvetica"/>
              </a:rPr>
              <a:t>QTL-</a:t>
            </a:r>
            <a:r>
              <a:rPr kumimoji="1" lang="en-US" altLang="ja-JP" sz="1100" dirty="0" err="1" smtClean="0">
                <a:latin typeface="Helvetica"/>
                <a:cs typeface="Helvetica"/>
              </a:rPr>
              <a:t>seq</a:t>
            </a:r>
            <a:r>
              <a:rPr kumimoji="1" lang="en-US" altLang="ja-JP" sz="1100" dirty="0" smtClean="0">
                <a:latin typeface="Helvetica"/>
                <a:cs typeface="Helvetica"/>
              </a:rPr>
              <a:t> analysis with </a:t>
            </a:r>
            <a:r>
              <a:rPr kumimoji="1" lang="en-US" altLang="ja-JP" sz="1100" dirty="0" smtClean="0">
                <a:solidFill>
                  <a:srgbClr val="3366FF"/>
                </a:solidFill>
                <a:latin typeface="Helvetica"/>
                <a:cs typeface="Helvetica"/>
              </a:rPr>
              <a:t>P3</a:t>
            </a:r>
            <a:r>
              <a:rPr lang="en-US" altLang="ja-JP" sz="1100" dirty="0" smtClean="0">
                <a:latin typeface="Helvetica"/>
                <a:cs typeface="Helvetica"/>
              </a:rPr>
              <a:t>-</a:t>
            </a:r>
            <a:r>
              <a:rPr kumimoji="1" lang="en-US" altLang="ja-JP" sz="1100" dirty="0" smtClean="0">
                <a:latin typeface="Helvetica"/>
                <a:cs typeface="Helvetica"/>
              </a:rPr>
              <a:t>specific heterozygous SNPs identified using </a:t>
            </a:r>
            <a:r>
              <a:rPr kumimoji="1" lang="en-US" altLang="ja-JP" sz="1100" dirty="0" smtClean="0">
                <a:solidFill>
                  <a:srgbClr val="FF0000"/>
                </a:solidFill>
                <a:latin typeface="Helvetica"/>
                <a:cs typeface="Helvetica"/>
              </a:rPr>
              <a:t>P4</a:t>
            </a:r>
            <a:r>
              <a:rPr kumimoji="1" lang="en-US" altLang="ja-JP" sz="1100" dirty="0" smtClean="0">
                <a:latin typeface="Helvetica"/>
                <a:cs typeface="Helvetica"/>
              </a:rPr>
              <a:t> ‘reference sequence’</a:t>
            </a:r>
            <a:endParaRPr kumimoji="1" lang="ja-JP" altLang="en-US" sz="1100" dirty="0">
              <a:latin typeface="Helvetica"/>
              <a:cs typeface="Helvetica"/>
            </a:endParaRPr>
          </a:p>
        </p:txBody>
      </p:sp>
      <p:sp>
        <p:nvSpPr>
          <p:cNvPr id="14" name="正方形/長方形 2"/>
          <p:cNvSpPr/>
          <p:nvPr/>
        </p:nvSpPr>
        <p:spPr>
          <a:xfrm>
            <a:off x="2204864" y="519808"/>
            <a:ext cx="2448272" cy="307777"/>
          </a:xfrm>
          <a:prstGeom prst="rect">
            <a:avLst/>
          </a:prstGeom>
        </p:spPr>
        <p:txBody>
          <a:bodyPr wrap="square">
            <a:spAutoFit/>
          </a:bodyPr>
          <a:lstStyle/>
          <a:p>
            <a:pPr algn="ctr"/>
            <a:r>
              <a:rPr lang="en-US" altLang="ja-JP" sz="1400" b="1" dirty="0" smtClean="0">
                <a:solidFill>
                  <a:srgbClr val="FFBF39"/>
                </a:solidFill>
                <a:latin typeface="Helvetica"/>
                <a:cs typeface="Helvetica"/>
              </a:rPr>
              <a:t>(Female-bulk)</a:t>
            </a:r>
            <a:endParaRPr lang="ja-JP" altLang="en-US" sz="1400" dirty="0">
              <a:solidFill>
                <a:srgbClr val="FFBF39"/>
              </a:solidFill>
            </a:endParaRPr>
          </a:p>
        </p:txBody>
      </p:sp>
      <p:sp>
        <p:nvSpPr>
          <p:cNvPr id="15" name="正方形/長方形 77"/>
          <p:cNvSpPr/>
          <p:nvPr/>
        </p:nvSpPr>
        <p:spPr>
          <a:xfrm>
            <a:off x="127668" y="8759499"/>
            <a:ext cx="3157316" cy="276999"/>
          </a:xfrm>
          <a:prstGeom prst="rect">
            <a:avLst/>
          </a:prstGeom>
          <a:ln>
            <a:noFill/>
          </a:ln>
        </p:spPr>
        <p:txBody>
          <a:bodyPr wrap="square">
            <a:spAutoFit/>
          </a:bodyPr>
          <a:lstStyle/>
          <a:p>
            <a:pPr algn="just"/>
            <a:r>
              <a:rPr lang="en-US" altLang="ja-JP" sz="1200" b="1" dirty="0" smtClean="0">
                <a:solidFill>
                  <a:srgbClr val="000000"/>
                </a:solidFill>
                <a:latin typeface="Times New Roman"/>
                <a:cs typeface="Times New Roman"/>
              </a:rPr>
              <a:t>Figure S18. </a:t>
            </a:r>
            <a:r>
              <a:rPr lang="en-US" altLang="ja-JP" sz="1200" dirty="0" smtClean="0">
                <a:solidFill>
                  <a:srgbClr val="000000"/>
                </a:solidFill>
                <a:latin typeface="Times New Roman"/>
                <a:cs typeface="Times New Roman"/>
              </a:rPr>
              <a:t>(Continued…)</a:t>
            </a:r>
          </a:p>
        </p:txBody>
      </p:sp>
      <p:pic>
        <p:nvPicPr>
          <p:cNvPr id="3" name="Picture 2" descr="graph_type_B 7_sliding_window_1_Mb_0_s_6_depth_add_5_4_comon_snp.txt .png"/>
          <p:cNvPicPr>
            <a:picLocks noChangeAspect="1"/>
          </p:cNvPicPr>
          <p:nvPr/>
        </p:nvPicPr>
        <p:blipFill rotWithShape="1">
          <a:blip r:embed="rId2">
            <a:extLst>
              <a:ext uri="{28A0092B-C50C-407E-A947-70E740481C1C}">
                <a14:useLocalDpi xmlns:a14="http://schemas.microsoft.com/office/drawing/2010/main" val="0"/>
              </a:ext>
            </a:extLst>
          </a:blip>
          <a:srcRect r="2701"/>
          <a:stretch/>
        </p:blipFill>
        <p:spPr>
          <a:xfrm>
            <a:off x="226269" y="864458"/>
            <a:ext cx="6515099" cy="7811999"/>
          </a:xfrm>
          <a:prstGeom prst="rect">
            <a:avLst/>
          </a:prstGeom>
        </p:spPr>
      </p:pic>
    </p:spTree>
    <p:extLst>
      <p:ext uri="{BB962C8B-B14F-4D97-AF65-F5344CB8AC3E}">
        <p14:creationId xmlns:p14="http://schemas.microsoft.com/office/powerpoint/2010/main" val="21805044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p:cNvSpPr/>
          <p:nvPr/>
        </p:nvSpPr>
        <p:spPr>
          <a:xfrm>
            <a:off x="824014" y="591816"/>
            <a:ext cx="5413298" cy="307777"/>
          </a:xfrm>
          <a:prstGeom prst="rect">
            <a:avLst/>
          </a:prstGeom>
        </p:spPr>
        <p:txBody>
          <a:bodyPr wrap="square">
            <a:spAutoFit/>
          </a:bodyPr>
          <a:lstStyle/>
          <a:p>
            <a:pPr algn="ctr"/>
            <a:r>
              <a:rPr lang="en-US" altLang="ja-JP" sz="1400" b="1" dirty="0" smtClean="0">
                <a:solidFill>
                  <a:srgbClr val="0000FF"/>
                </a:solidFill>
                <a:latin typeface="Helvetica"/>
                <a:cs typeface="Helvetica"/>
              </a:rPr>
              <a:t>ΔSNP-index </a:t>
            </a:r>
            <a:r>
              <a:rPr lang="en-US" altLang="ja-JP" sz="1400" b="1" dirty="0" smtClean="0">
                <a:latin typeface="Helvetica"/>
                <a:cs typeface="Helvetica"/>
              </a:rPr>
              <a:t>= </a:t>
            </a:r>
            <a:r>
              <a:rPr lang="en-US" altLang="ja-JP" sz="1400" b="1" dirty="0">
                <a:solidFill>
                  <a:srgbClr val="008000"/>
                </a:solidFill>
                <a:latin typeface="Helvetica"/>
                <a:cs typeface="Helvetica"/>
              </a:rPr>
              <a:t>(Male-bulk</a:t>
            </a:r>
            <a:r>
              <a:rPr lang="en-US" altLang="ja-JP" sz="1400" b="1" dirty="0" smtClean="0">
                <a:solidFill>
                  <a:srgbClr val="008000"/>
                </a:solidFill>
                <a:latin typeface="Helvetica"/>
                <a:cs typeface="Helvetica"/>
              </a:rPr>
              <a:t>) </a:t>
            </a:r>
            <a:r>
              <a:rPr lang="en-US" altLang="ja-JP" sz="1400" b="1" dirty="0" smtClean="0">
                <a:latin typeface="Helvetica"/>
                <a:cs typeface="Helvetica"/>
              </a:rPr>
              <a:t>– </a:t>
            </a:r>
            <a:r>
              <a:rPr lang="en-US" altLang="ja-JP" sz="1400" b="1" dirty="0">
                <a:solidFill>
                  <a:srgbClr val="FFBF39"/>
                </a:solidFill>
                <a:latin typeface="Helvetica"/>
                <a:cs typeface="Helvetica"/>
              </a:rPr>
              <a:t>(Female-bulk</a:t>
            </a:r>
            <a:r>
              <a:rPr lang="en-US" altLang="ja-JP" sz="1400" b="1" dirty="0" smtClean="0">
                <a:solidFill>
                  <a:srgbClr val="FFBF39"/>
                </a:solidFill>
                <a:latin typeface="Helvetica"/>
                <a:cs typeface="Helvetica"/>
              </a:rPr>
              <a:t>)</a:t>
            </a:r>
            <a:endParaRPr lang="ja-JP" altLang="en-US" sz="1400" dirty="0"/>
          </a:p>
        </p:txBody>
      </p:sp>
      <p:sp>
        <p:nvSpPr>
          <p:cNvPr id="9" name="正方形/長方形 77"/>
          <p:cNvSpPr/>
          <p:nvPr/>
        </p:nvSpPr>
        <p:spPr>
          <a:xfrm>
            <a:off x="246415" y="8759499"/>
            <a:ext cx="3157316" cy="276999"/>
          </a:xfrm>
          <a:prstGeom prst="rect">
            <a:avLst/>
          </a:prstGeom>
          <a:ln>
            <a:noFill/>
          </a:ln>
        </p:spPr>
        <p:txBody>
          <a:bodyPr wrap="square">
            <a:spAutoFit/>
          </a:bodyPr>
          <a:lstStyle/>
          <a:p>
            <a:pPr algn="just"/>
            <a:r>
              <a:rPr lang="en-US" altLang="ja-JP" sz="1200" b="1" dirty="0" smtClean="0">
                <a:solidFill>
                  <a:srgbClr val="000000"/>
                </a:solidFill>
                <a:latin typeface="Times New Roman"/>
                <a:cs typeface="Times New Roman"/>
              </a:rPr>
              <a:t>Figure S18. (</a:t>
            </a:r>
            <a:r>
              <a:rPr lang="en-US" altLang="ja-JP" sz="1200" dirty="0" smtClean="0">
                <a:solidFill>
                  <a:srgbClr val="000000"/>
                </a:solidFill>
                <a:latin typeface="Times New Roman"/>
                <a:cs typeface="Times New Roman"/>
              </a:rPr>
              <a:t>Continued…)</a:t>
            </a:r>
          </a:p>
        </p:txBody>
      </p:sp>
      <p:sp>
        <p:nvSpPr>
          <p:cNvPr id="12" name="テキスト ボックス 3"/>
          <p:cNvSpPr txBox="1"/>
          <p:nvPr/>
        </p:nvSpPr>
        <p:spPr>
          <a:xfrm>
            <a:off x="3" y="107504"/>
            <a:ext cx="548679" cy="369332"/>
          </a:xfrm>
          <a:prstGeom prst="rect">
            <a:avLst/>
          </a:prstGeom>
          <a:noFill/>
        </p:spPr>
        <p:txBody>
          <a:bodyPr wrap="square" rtlCol="0">
            <a:spAutoFit/>
          </a:bodyPr>
          <a:lstStyle/>
          <a:p>
            <a:pPr algn="ctr"/>
            <a:r>
              <a:rPr kumimoji="1" lang="en-US" altLang="ja-JP" b="1" dirty="0" smtClean="0">
                <a:latin typeface="Helvetica"/>
                <a:cs typeface="Helvetica"/>
              </a:rPr>
              <a:t>(f)</a:t>
            </a:r>
            <a:endParaRPr kumimoji="1" lang="ja-JP" altLang="en-US" b="1" dirty="0">
              <a:latin typeface="Helvetica"/>
              <a:cs typeface="Helvetica"/>
            </a:endParaRPr>
          </a:p>
        </p:txBody>
      </p:sp>
      <p:sp>
        <p:nvSpPr>
          <p:cNvPr id="13" name="テキスト ボックス 6"/>
          <p:cNvSpPr txBox="1"/>
          <p:nvPr/>
        </p:nvSpPr>
        <p:spPr>
          <a:xfrm>
            <a:off x="432048" y="231775"/>
            <a:ext cx="6381328" cy="261610"/>
          </a:xfrm>
          <a:prstGeom prst="rect">
            <a:avLst/>
          </a:prstGeom>
          <a:solidFill>
            <a:srgbClr val="FFD6E6"/>
          </a:solidFill>
        </p:spPr>
        <p:txBody>
          <a:bodyPr wrap="square" rtlCol="0">
            <a:spAutoFit/>
          </a:bodyPr>
          <a:lstStyle/>
          <a:p>
            <a:r>
              <a:rPr kumimoji="1" lang="en-US" altLang="ja-JP" sz="1100" dirty="0" smtClean="0">
                <a:latin typeface="Helvetica"/>
                <a:cs typeface="Helvetica"/>
              </a:rPr>
              <a:t>QTL-</a:t>
            </a:r>
            <a:r>
              <a:rPr kumimoji="1" lang="en-US" altLang="ja-JP" sz="1100" dirty="0" err="1" smtClean="0">
                <a:latin typeface="Helvetica"/>
                <a:cs typeface="Helvetica"/>
              </a:rPr>
              <a:t>seq</a:t>
            </a:r>
            <a:r>
              <a:rPr kumimoji="1" lang="en-US" altLang="ja-JP" sz="1100" dirty="0" smtClean="0">
                <a:latin typeface="Helvetica"/>
                <a:cs typeface="Helvetica"/>
              </a:rPr>
              <a:t> analysis with </a:t>
            </a:r>
            <a:r>
              <a:rPr kumimoji="1" lang="en-US" altLang="ja-JP" sz="1100" dirty="0" smtClean="0">
                <a:solidFill>
                  <a:srgbClr val="3366FF"/>
                </a:solidFill>
                <a:latin typeface="Helvetica"/>
                <a:cs typeface="Helvetica"/>
              </a:rPr>
              <a:t>P3</a:t>
            </a:r>
            <a:r>
              <a:rPr lang="en-US" altLang="ja-JP" sz="1100" dirty="0" smtClean="0">
                <a:latin typeface="Helvetica"/>
                <a:cs typeface="Helvetica"/>
              </a:rPr>
              <a:t>-</a:t>
            </a:r>
            <a:r>
              <a:rPr kumimoji="1" lang="en-US" altLang="ja-JP" sz="1100" dirty="0" smtClean="0">
                <a:latin typeface="Helvetica"/>
                <a:cs typeface="Helvetica"/>
              </a:rPr>
              <a:t>specific heterozygous SNPs identified using </a:t>
            </a:r>
            <a:r>
              <a:rPr kumimoji="1" lang="en-US" altLang="ja-JP" sz="1100" dirty="0" smtClean="0">
                <a:solidFill>
                  <a:srgbClr val="FF0000"/>
                </a:solidFill>
                <a:latin typeface="Helvetica"/>
                <a:cs typeface="Helvetica"/>
              </a:rPr>
              <a:t>P4</a:t>
            </a:r>
            <a:r>
              <a:rPr kumimoji="1" lang="en-US" altLang="ja-JP" sz="1100" dirty="0" smtClean="0">
                <a:latin typeface="Helvetica"/>
                <a:cs typeface="Helvetica"/>
              </a:rPr>
              <a:t> ‘reference sequence’</a:t>
            </a:r>
            <a:endParaRPr kumimoji="1" lang="ja-JP" altLang="en-US" sz="1100" dirty="0">
              <a:latin typeface="Helvetica"/>
              <a:cs typeface="Helvetica"/>
            </a:endParaRPr>
          </a:p>
        </p:txBody>
      </p:sp>
      <p:pic>
        <p:nvPicPr>
          <p:cNvPr id="4" name="Picture 3" descr="graph_type_delta 7_sliding_window_1_Mb_0_s_6_depth_add_5_4_comon_snp.txt .png"/>
          <p:cNvPicPr>
            <a:picLocks noChangeAspect="1"/>
          </p:cNvPicPr>
          <p:nvPr/>
        </p:nvPicPr>
        <p:blipFill rotWithShape="1">
          <a:blip r:embed="rId2">
            <a:extLst>
              <a:ext uri="{28A0092B-C50C-407E-A947-70E740481C1C}">
                <a14:useLocalDpi xmlns:a14="http://schemas.microsoft.com/office/drawing/2010/main" val="0"/>
              </a:ext>
            </a:extLst>
          </a:blip>
          <a:srcRect r="3737"/>
          <a:stretch/>
        </p:blipFill>
        <p:spPr>
          <a:xfrm>
            <a:off x="226263" y="924474"/>
            <a:ext cx="6443099" cy="7808739"/>
          </a:xfrm>
          <a:prstGeom prst="rect">
            <a:avLst/>
          </a:prstGeom>
        </p:spPr>
      </p:pic>
    </p:spTree>
    <p:extLst>
      <p:ext uri="{BB962C8B-B14F-4D97-AF65-F5344CB8AC3E}">
        <p14:creationId xmlns:p14="http://schemas.microsoft.com/office/powerpoint/2010/main" val="29314878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7638" y="323528"/>
            <a:ext cx="6511722" cy="2492990"/>
          </a:xfrm>
          <a:prstGeom prst="rect">
            <a:avLst/>
          </a:prstGeom>
        </p:spPr>
        <p:txBody>
          <a:bodyPr wrap="square">
            <a:spAutoFit/>
          </a:bodyPr>
          <a:lstStyle/>
          <a:p>
            <a:r>
              <a:rPr lang="en-US" sz="1200" b="1" dirty="0" smtClean="0">
                <a:solidFill>
                  <a:srgbClr val="000000"/>
                </a:solidFill>
                <a:latin typeface="Times New Roman"/>
                <a:cs typeface="Times New Roman"/>
              </a:rPr>
              <a:t>Figure S18. </a:t>
            </a:r>
            <a:r>
              <a:rPr lang="en-US" sz="1200" dirty="0" smtClean="0">
                <a:latin typeface="Times New Roman"/>
                <a:cs typeface="Times New Roman"/>
              </a:rPr>
              <a:t>QTL-</a:t>
            </a:r>
            <a:r>
              <a:rPr lang="en-US" sz="1200" dirty="0" err="1" smtClean="0">
                <a:latin typeface="Times New Roman"/>
                <a:cs typeface="Times New Roman"/>
              </a:rPr>
              <a:t>seq</a:t>
            </a:r>
            <a:r>
              <a:rPr lang="en-US" sz="1200" dirty="0" smtClean="0">
                <a:latin typeface="Times New Roman"/>
                <a:cs typeface="Times New Roman"/>
              </a:rPr>
              <a:t> analysis of sex determination in </a:t>
            </a:r>
            <a:r>
              <a:rPr lang="en-US" sz="1200" i="1" dirty="0" smtClean="0">
                <a:latin typeface="Times New Roman"/>
                <a:cs typeface="Times New Roman"/>
              </a:rPr>
              <a:t>D. </a:t>
            </a:r>
            <a:r>
              <a:rPr lang="en-US" sz="1200" i="1" dirty="0" err="1" smtClean="0">
                <a:latin typeface="Times New Roman"/>
                <a:cs typeface="Times New Roman"/>
              </a:rPr>
              <a:t>rotundata</a:t>
            </a:r>
            <a:r>
              <a:rPr lang="en-US" sz="1200" dirty="0" smtClean="0">
                <a:latin typeface="Times New Roman"/>
                <a:cs typeface="Times New Roman"/>
              </a:rPr>
              <a:t>. (</a:t>
            </a:r>
            <a:r>
              <a:rPr lang="en-US" sz="1200" b="1" dirty="0" smtClean="0">
                <a:latin typeface="Times New Roman"/>
                <a:cs typeface="Times New Roman"/>
              </a:rPr>
              <a:t>a</a:t>
            </a:r>
            <a:r>
              <a:rPr lang="en-US" sz="1200" dirty="0" smtClean="0">
                <a:latin typeface="Times New Roman"/>
                <a:cs typeface="Times New Roman"/>
              </a:rPr>
              <a:t>) SNP-index plot of male-bulk and (</a:t>
            </a:r>
            <a:r>
              <a:rPr lang="en-US" sz="1200" b="1" dirty="0" smtClean="0">
                <a:latin typeface="Times New Roman"/>
                <a:cs typeface="Times New Roman"/>
              </a:rPr>
              <a:t>b</a:t>
            </a:r>
            <a:r>
              <a:rPr lang="en-US" sz="1200" dirty="0" smtClean="0">
                <a:latin typeface="Times New Roman"/>
                <a:cs typeface="Times New Roman"/>
              </a:rPr>
              <a:t>) female-bulk for the 21 linkage groups of Guinea yam. (</a:t>
            </a:r>
            <a:r>
              <a:rPr lang="en-US" sz="1200" b="1" dirty="0" smtClean="0">
                <a:latin typeface="Times New Roman"/>
                <a:cs typeface="Times New Roman"/>
              </a:rPr>
              <a:t>c</a:t>
            </a:r>
            <a:r>
              <a:rPr lang="en-US" sz="1200" dirty="0" smtClean="0">
                <a:latin typeface="Times New Roman"/>
                <a:cs typeface="Times New Roman"/>
              </a:rPr>
              <a:t>) </a:t>
            </a:r>
            <a:r>
              <a:rPr lang="en-US" altLang="ja-JP" sz="1200" dirty="0">
                <a:latin typeface="Times New Roman"/>
                <a:cs typeface="Times New Roman"/>
              </a:rPr>
              <a:t>Δ</a:t>
            </a:r>
            <a:r>
              <a:rPr lang="en-US" sz="1200" dirty="0" smtClean="0">
                <a:latin typeface="Times New Roman"/>
                <a:cs typeface="Times New Roman"/>
              </a:rPr>
              <a:t>SNP-index plot constructed by subtracting the female-bulk SNP-index value from that of the male-bulk. (</a:t>
            </a:r>
            <a:r>
              <a:rPr lang="en-US" sz="1200" b="1" dirty="0" smtClean="0">
                <a:latin typeface="Times New Roman"/>
                <a:cs typeface="Times New Roman"/>
              </a:rPr>
              <a:t>a-c</a:t>
            </a:r>
            <a:r>
              <a:rPr lang="en-US" sz="1200" dirty="0" smtClean="0">
                <a:latin typeface="Times New Roman"/>
                <a:cs typeface="Times New Roman"/>
              </a:rPr>
              <a:t>), QTL-seq analysis was performed using P4-specifc heterozygous SNPs identified using the P3 reference sequence</a:t>
            </a:r>
            <a:r>
              <a:rPr lang="en-US" sz="1200" dirty="0">
                <a:latin typeface="Times New Roman"/>
                <a:cs typeface="Times New Roman"/>
              </a:rPr>
              <a:t>. Note that no candidate genomic region associated with sex was in this </a:t>
            </a:r>
            <a:r>
              <a:rPr lang="en-US" sz="1200" dirty="0" smtClean="0">
                <a:latin typeface="Times New Roman"/>
                <a:cs typeface="Times New Roman"/>
              </a:rPr>
              <a:t>(a-c) </a:t>
            </a:r>
            <a:r>
              <a:rPr lang="en-US" sz="1200" dirty="0">
                <a:latin typeface="Times New Roman"/>
                <a:cs typeface="Times New Roman"/>
              </a:rPr>
              <a:t>analysis.  </a:t>
            </a:r>
            <a:r>
              <a:rPr lang="en-US" sz="1200" dirty="0" smtClean="0">
                <a:latin typeface="Times New Roman"/>
                <a:cs typeface="Times New Roman"/>
              </a:rPr>
              <a:t>(</a:t>
            </a:r>
            <a:r>
              <a:rPr lang="en-US" sz="1200" b="1" dirty="0" smtClean="0">
                <a:latin typeface="Times New Roman"/>
                <a:cs typeface="Times New Roman"/>
              </a:rPr>
              <a:t>d</a:t>
            </a:r>
            <a:r>
              <a:rPr lang="en-US" sz="1200" dirty="0" smtClean="0">
                <a:latin typeface="Times New Roman"/>
                <a:cs typeface="Times New Roman"/>
              </a:rPr>
              <a:t>) </a:t>
            </a:r>
            <a:r>
              <a:rPr lang="en-US" sz="1200" dirty="0">
                <a:latin typeface="Times New Roman"/>
                <a:cs typeface="Times New Roman"/>
              </a:rPr>
              <a:t>SNP-index plot of male-bulk and </a:t>
            </a:r>
            <a:r>
              <a:rPr lang="en-US" sz="1200" dirty="0" smtClean="0">
                <a:latin typeface="Times New Roman"/>
                <a:cs typeface="Times New Roman"/>
              </a:rPr>
              <a:t>(</a:t>
            </a:r>
            <a:r>
              <a:rPr lang="en-US" sz="1200" b="1" dirty="0" smtClean="0">
                <a:latin typeface="Times New Roman"/>
                <a:cs typeface="Times New Roman"/>
              </a:rPr>
              <a:t>e</a:t>
            </a:r>
            <a:r>
              <a:rPr lang="en-US" sz="1200" dirty="0" smtClean="0">
                <a:latin typeface="Times New Roman"/>
                <a:cs typeface="Times New Roman"/>
              </a:rPr>
              <a:t>) </a:t>
            </a:r>
            <a:r>
              <a:rPr lang="en-US" sz="1200" dirty="0">
                <a:latin typeface="Times New Roman"/>
                <a:cs typeface="Times New Roman"/>
              </a:rPr>
              <a:t>female-bulk for the 21 linkage groups of Guinea yam. </a:t>
            </a:r>
            <a:r>
              <a:rPr lang="en-US" sz="1200" dirty="0" smtClean="0">
                <a:latin typeface="Times New Roman"/>
                <a:cs typeface="Times New Roman"/>
              </a:rPr>
              <a:t>(</a:t>
            </a:r>
            <a:r>
              <a:rPr lang="en-US" sz="1200" b="1" dirty="0" smtClean="0">
                <a:latin typeface="Times New Roman"/>
                <a:cs typeface="Times New Roman"/>
              </a:rPr>
              <a:t>f</a:t>
            </a:r>
            <a:r>
              <a:rPr lang="en-US" sz="1200" dirty="0" smtClean="0">
                <a:latin typeface="Times New Roman"/>
                <a:cs typeface="Times New Roman"/>
              </a:rPr>
              <a:t>) </a:t>
            </a:r>
            <a:r>
              <a:rPr lang="en-US" altLang="ja-JP" sz="1200" dirty="0">
                <a:latin typeface="Times New Roman"/>
                <a:cs typeface="Times New Roman"/>
              </a:rPr>
              <a:t>Δ</a:t>
            </a:r>
            <a:r>
              <a:rPr lang="en-US" sz="1200" dirty="0" smtClean="0">
                <a:latin typeface="Times New Roman"/>
                <a:cs typeface="Times New Roman"/>
              </a:rPr>
              <a:t>SNP</a:t>
            </a:r>
            <a:r>
              <a:rPr lang="en-US" sz="1200" dirty="0">
                <a:latin typeface="Times New Roman"/>
                <a:cs typeface="Times New Roman"/>
              </a:rPr>
              <a:t>-index plot constructed by subtracting the female-bulk SNP-index </a:t>
            </a:r>
            <a:r>
              <a:rPr lang="en-US" sz="1200" dirty="0" smtClean="0">
                <a:latin typeface="Times New Roman"/>
                <a:cs typeface="Times New Roman"/>
              </a:rPr>
              <a:t>values </a:t>
            </a:r>
            <a:r>
              <a:rPr lang="en-US" sz="1200" dirty="0">
                <a:latin typeface="Times New Roman"/>
                <a:cs typeface="Times New Roman"/>
              </a:rPr>
              <a:t>from that of the male-bulk.  </a:t>
            </a:r>
            <a:r>
              <a:rPr lang="en-US" sz="1200" dirty="0" smtClean="0">
                <a:latin typeface="Times New Roman"/>
                <a:cs typeface="Times New Roman"/>
              </a:rPr>
              <a:t>(</a:t>
            </a:r>
            <a:r>
              <a:rPr lang="en-US" sz="1200" b="1" dirty="0" smtClean="0">
                <a:latin typeface="Times New Roman"/>
                <a:cs typeface="Times New Roman"/>
              </a:rPr>
              <a:t>d-f</a:t>
            </a:r>
            <a:r>
              <a:rPr lang="en-US" sz="1200" dirty="0" smtClean="0">
                <a:latin typeface="Times New Roman"/>
                <a:cs typeface="Times New Roman"/>
              </a:rPr>
              <a:t>), </a:t>
            </a:r>
            <a:r>
              <a:rPr lang="en-US" sz="1200" dirty="0">
                <a:latin typeface="Times New Roman"/>
                <a:cs typeface="Times New Roman"/>
              </a:rPr>
              <a:t>QTL-seq analysis was performed using </a:t>
            </a:r>
            <a:r>
              <a:rPr lang="en-US" sz="1200" dirty="0" smtClean="0">
                <a:latin typeface="Times New Roman"/>
                <a:cs typeface="Times New Roman"/>
              </a:rPr>
              <a:t>P3-</a:t>
            </a:r>
            <a:r>
              <a:rPr lang="en-US" sz="1200" dirty="0">
                <a:latin typeface="Times New Roman"/>
                <a:cs typeface="Times New Roman"/>
              </a:rPr>
              <a:t>specifc heterozygous SNPs identified </a:t>
            </a:r>
            <a:r>
              <a:rPr lang="en-US" sz="1200" dirty="0" smtClean="0">
                <a:latin typeface="Times New Roman"/>
                <a:cs typeface="Times New Roman"/>
              </a:rPr>
              <a:t>using the P4 </a:t>
            </a:r>
            <a:r>
              <a:rPr lang="en-US" sz="1200" dirty="0">
                <a:latin typeface="Times New Roman"/>
                <a:cs typeface="Times New Roman"/>
              </a:rPr>
              <a:t>reference sequence. A genomic region showing contrasting SNP index patterns for the male- and female-bulks, and </a:t>
            </a:r>
            <a:r>
              <a:rPr lang="en-US" altLang="ja-JP" sz="1200" dirty="0">
                <a:latin typeface="Times New Roman"/>
                <a:cs typeface="Times New Roman"/>
              </a:rPr>
              <a:t>ΔSNP-index significantly different from 0 were identified on pseudo </a:t>
            </a:r>
            <a:r>
              <a:rPr lang="en-US" altLang="ja-JP" sz="1200" dirty="0" err="1">
                <a:latin typeface="Times New Roman"/>
                <a:cs typeface="Times New Roman"/>
              </a:rPr>
              <a:t>chr.</a:t>
            </a:r>
            <a:r>
              <a:rPr lang="en-US" altLang="ja-JP" sz="1200" dirty="0">
                <a:latin typeface="Times New Roman"/>
                <a:cs typeface="Times New Roman"/>
              </a:rPr>
              <a:t> 11 and deemed the candidate region in which the gene(s) for sex determination in </a:t>
            </a:r>
            <a:r>
              <a:rPr lang="en-US" altLang="ja-JP" sz="1200" i="1" dirty="0">
                <a:latin typeface="Times New Roman"/>
                <a:cs typeface="Times New Roman"/>
              </a:rPr>
              <a:t>D. </a:t>
            </a:r>
            <a:r>
              <a:rPr lang="en-US" altLang="ja-JP" sz="1200" i="1" dirty="0" err="1">
                <a:latin typeface="Times New Roman"/>
                <a:cs typeface="Times New Roman"/>
              </a:rPr>
              <a:t>rotundata</a:t>
            </a:r>
            <a:r>
              <a:rPr lang="en-US" altLang="ja-JP" sz="1200" i="1" dirty="0">
                <a:latin typeface="Times New Roman"/>
                <a:cs typeface="Times New Roman"/>
              </a:rPr>
              <a:t> </a:t>
            </a:r>
            <a:r>
              <a:rPr lang="en-US" altLang="ja-JP" sz="1200" dirty="0">
                <a:latin typeface="Times New Roman"/>
                <a:cs typeface="Times New Roman"/>
              </a:rPr>
              <a:t>reside</a:t>
            </a:r>
            <a:r>
              <a:rPr lang="en-US" altLang="ja-JP" sz="1200" dirty="0" smtClean="0">
                <a:latin typeface="Times New Roman"/>
                <a:cs typeface="Times New Roman"/>
              </a:rPr>
              <a:t>.</a:t>
            </a:r>
            <a:r>
              <a:rPr lang="en-US" sz="1200" dirty="0" smtClean="0">
                <a:latin typeface="Times New Roman"/>
                <a:cs typeface="Times New Roman"/>
              </a:rPr>
              <a:t> P3, female; P4, male. DNA from 50 male and 50 female F1 individual lines was pooled in equal amounts to prepare the male- and female-bulks bulks for sequencing.  </a:t>
            </a:r>
            <a:endParaRPr lang="en-US" sz="1200" dirty="0">
              <a:latin typeface="Times New Roman"/>
              <a:cs typeface="Times New Roman"/>
            </a:endParaRPr>
          </a:p>
        </p:txBody>
      </p:sp>
    </p:spTree>
    <p:extLst>
      <p:ext uri="{BB962C8B-B14F-4D97-AF65-F5344CB8AC3E}">
        <p14:creationId xmlns:p14="http://schemas.microsoft.com/office/powerpoint/2010/main" val="39856418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663138" y="6660233"/>
            <a:ext cx="1870224" cy="276999"/>
          </a:xfrm>
          <a:prstGeom prst="rect">
            <a:avLst/>
          </a:prstGeom>
        </p:spPr>
        <p:txBody>
          <a:bodyPr wrap="none">
            <a:spAutoFit/>
          </a:bodyPr>
          <a:lstStyle/>
          <a:p>
            <a:r>
              <a:rPr lang="en-US" sz="1200" b="1" dirty="0" smtClean="0">
                <a:solidFill>
                  <a:srgbClr val="000000"/>
                </a:solidFill>
                <a:latin typeface="Times New Roman"/>
                <a:cs typeface="Times New Roman"/>
              </a:rPr>
              <a:t>Figure S1</a:t>
            </a:r>
            <a:r>
              <a:rPr lang="en-US" altLang="ja-JP" sz="1200" b="1" dirty="0" smtClean="0">
                <a:solidFill>
                  <a:srgbClr val="000000"/>
                </a:solidFill>
                <a:latin typeface="Times New Roman"/>
                <a:cs typeface="Times New Roman"/>
              </a:rPr>
              <a:t>9</a:t>
            </a:r>
            <a:r>
              <a:rPr lang="en-US" sz="1200" b="1" dirty="0" smtClean="0">
                <a:solidFill>
                  <a:srgbClr val="000000"/>
                </a:solidFill>
                <a:latin typeface="Times New Roman"/>
                <a:cs typeface="Times New Roman"/>
              </a:rPr>
              <a:t>. </a:t>
            </a:r>
            <a:r>
              <a:rPr lang="en-US" sz="1200" dirty="0" smtClean="0">
                <a:latin typeface="Times New Roman"/>
                <a:cs typeface="Times New Roman"/>
              </a:rPr>
              <a:t>(Continued…)</a:t>
            </a:r>
            <a:r>
              <a:rPr lang="en-US" sz="1200" b="1" dirty="0" smtClean="0">
                <a:latin typeface="Times New Roman"/>
                <a:cs typeface="Times New Roman"/>
              </a:rPr>
              <a:t> </a:t>
            </a:r>
            <a:endParaRPr lang="en-US" sz="1200" dirty="0"/>
          </a:p>
        </p:txBody>
      </p:sp>
      <p:grpSp>
        <p:nvGrpSpPr>
          <p:cNvPr id="4" name="Group 3"/>
          <p:cNvGrpSpPr/>
          <p:nvPr/>
        </p:nvGrpSpPr>
        <p:grpSpPr>
          <a:xfrm>
            <a:off x="663136" y="1288230"/>
            <a:ext cx="5867988" cy="5173694"/>
            <a:chOff x="663136" y="1288229"/>
            <a:chExt cx="5867988" cy="5173694"/>
          </a:xfrm>
        </p:grpSpPr>
        <p:pic>
          <p:nvPicPr>
            <p:cNvPr id="13" name="Picture 12"/>
            <p:cNvPicPr>
              <a:picLocks noChangeAspect="1"/>
            </p:cNvPicPr>
            <p:nvPr/>
          </p:nvPicPr>
          <p:blipFill>
            <a:blip r:embed="rId2"/>
            <a:stretch>
              <a:fillRect/>
            </a:stretch>
          </p:blipFill>
          <p:spPr>
            <a:xfrm>
              <a:off x="663136" y="1288229"/>
              <a:ext cx="5867988" cy="5173694"/>
            </a:xfrm>
            <a:prstGeom prst="rect">
              <a:avLst/>
            </a:prstGeom>
          </p:spPr>
        </p:pic>
        <p:sp>
          <p:nvSpPr>
            <p:cNvPr id="3" name="TextBox 2"/>
            <p:cNvSpPr txBox="1"/>
            <p:nvPr/>
          </p:nvSpPr>
          <p:spPr>
            <a:xfrm>
              <a:off x="1155594" y="1611205"/>
              <a:ext cx="286857" cy="338554"/>
            </a:xfrm>
            <a:prstGeom prst="rect">
              <a:avLst/>
            </a:prstGeom>
            <a:noFill/>
          </p:spPr>
          <p:txBody>
            <a:bodyPr wrap="none" rtlCol="0">
              <a:spAutoFit/>
            </a:bodyPr>
            <a:lstStyle/>
            <a:p>
              <a:r>
                <a:rPr lang="en-US" sz="1600" dirty="0" smtClean="0">
                  <a:solidFill>
                    <a:schemeClr val="bg1"/>
                  </a:solidFill>
                </a:rPr>
                <a:t>*</a:t>
              </a:r>
              <a:endParaRPr lang="en-US" sz="1600" dirty="0">
                <a:solidFill>
                  <a:schemeClr val="bg1"/>
                </a:solidFill>
              </a:endParaRPr>
            </a:p>
          </p:txBody>
        </p:sp>
      </p:grpSp>
      <p:sp>
        <p:nvSpPr>
          <p:cNvPr id="14" name="Rectangle 13"/>
          <p:cNvSpPr/>
          <p:nvPr/>
        </p:nvSpPr>
        <p:spPr>
          <a:xfrm>
            <a:off x="332656" y="1034316"/>
            <a:ext cx="466782" cy="369332"/>
          </a:xfrm>
          <a:prstGeom prst="rect">
            <a:avLst/>
          </a:prstGeom>
        </p:spPr>
        <p:txBody>
          <a:bodyPr wrap="none">
            <a:spAutoFit/>
          </a:bodyPr>
          <a:lstStyle/>
          <a:p>
            <a:r>
              <a:rPr lang="en-US" b="1" dirty="0" smtClean="0">
                <a:latin typeface="Helvetica"/>
                <a:cs typeface="Helvetica"/>
              </a:rPr>
              <a:t>(a)</a:t>
            </a:r>
            <a:endParaRPr lang="en-US" dirty="0"/>
          </a:p>
        </p:txBody>
      </p:sp>
    </p:spTree>
    <p:extLst>
      <p:ext uri="{BB962C8B-B14F-4D97-AF65-F5344CB8AC3E}">
        <p14:creationId xmlns:p14="http://schemas.microsoft.com/office/powerpoint/2010/main" val="4101578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13290" y="458252"/>
            <a:ext cx="479406" cy="369332"/>
          </a:xfrm>
          <a:prstGeom prst="rect">
            <a:avLst/>
          </a:prstGeom>
        </p:spPr>
        <p:txBody>
          <a:bodyPr wrap="none">
            <a:spAutoFit/>
          </a:bodyPr>
          <a:lstStyle/>
          <a:p>
            <a:r>
              <a:rPr lang="en-US" b="1" dirty="0" smtClean="0">
                <a:latin typeface="Helvetica"/>
                <a:cs typeface="Helvetica"/>
              </a:rPr>
              <a:t>(b)</a:t>
            </a:r>
            <a:endParaRPr lang="en-US" dirty="0"/>
          </a:p>
        </p:txBody>
      </p:sp>
      <p:sp>
        <p:nvSpPr>
          <p:cNvPr id="8" name="Rectangle 7"/>
          <p:cNvSpPr/>
          <p:nvPr/>
        </p:nvSpPr>
        <p:spPr>
          <a:xfrm>
            <a:off x="404664" y="6746757"/>
            <a:ext cx="6301810" cy="1384995"/>
          </a:xfrm>
          <a:prstGeom prst="rect">
            <a:avLst/>
          </a:prstGeom>
        </p:spPr>
        <p:txBody>
          <a:bodyPr wrap="square">
            <a:spAutoFit/>
          </a:bodyPr>
          <a:lstStyle/>
          <a:p>
            <a:r>
              <a:rPr lang="en-US" sz="1200" b="1" dirty="0" smtClean="0">
                <a:solidFill>
                  <a:srgbClr val="000000"/>
                </a:solidFill>
                <a:latin typeface="Times New Roman"/>
                <a:cs typeface="Times New Roman"/>
              </a:rPr>
              <a:t>Figure S1</a:t>
            </a:r>
            <a:r>
              <a:rPr lang="en-US" altLang="ja-JP" sz="1200" b="1" dirty="0" smtClean="0">
                <a:solidFill>
                  <a:srgbClr val="000000"/>
                </a:solidFill>
                <a:latin typeface="Times New Roman"/>
                <a:cs typeface="Times New Roman"/>
              </a:rPr>
              <a:t>9</a:t>
            </a:r>
            <a:r>
              <a:rPr lang="en-US" sz="1200" b="1" dirty="0" smtClean="0">
                <a:solidFill>
                  <a:srgbClr val="000000"/>
                </a:solidFill>
                <a:latin typeface="Times New Roman"/>
                <a:cs typeface="Times New Roman"/>
              </a:rPr>
              <a:t>. </a:t>
            </a:r>
            <a:r>
              <a:rPr lang="en-US" sz="1200" dirty="0" smtClean="0">
                <a:solidFill>
                  <a:srgbClr val="000000"/>
                </a:solidFill>
                <a:latin typeface="Times New Roman"/>
                <a:cs typeface="Times New Roman"/>
              </a:rPr>
              <a:t>Genotyping </a:t>
            </a:r>
            <a:r>
              <a:rPr lang="en-US" sz="1200" dirty="0" smtClean="0">
                <a:latin typeface="Times New Roman"/>
                <a:cs typeface="Times New Roman"/>
              </a:rPr>
              <a:t>of</a:t>
            </a:r>
            <a:r>
              <a:rPr lang="en-US" sz="1200" b="1" dirty="0" smtClean="0">
                <a:latin typeface="Times New Roman"/>
                <a:cs typeface="Times New Roman"/>
              </a:rPr>
              <a:t> </a:t>
            </a:r>
            <a:r>
              <a:rPr lang="en-US" sz="1200" dirty="0" smtClean="0">
                <a:latin typeface="Times New Roman"/>
                <a:cs typeface="Times New Roman"/>
              </a:rPr>
              <a:t>the F1 individuals used for QTL-</a:t>
            </a:r>
            <a:r>
              <a:rPr lang="en-US" sz="1200" dirty="0" err="1" smtClean="0">
                <a:latin typeface="Times New Roman"/>
                <a:cs typeface="Times New Roman"/>
              </a:rPr>
              <a:t>seq</a:t>
            </a:r>
            <a:r>
              <a:rPr lang="en-US" sz="1200" dirty="0" smtClean="0">
                <a:latin typeface="Times New Roman"/>
                <a:cs typeface="Times New Roman"/>
              </a:rPr>
              <a:t>-based analysis of sex determination in </a:t>
            </a:r>
            <a:r>
              <a:rPr lang="en-US" sz="1200" i="1" dirty="0" smtClean="0">
                <a:latin typeface="Times New Roman"/>
                <a:cs typeface="Times New Roman"/>
              </a:rPr>
              <a:t>D. </a:t>
            </a:r>
            <a:r>
              <a:rPr lang="en-US" sz="1200" i="1" dirty="0" err="1" smtClean="0">
                <a:latin typeface="Times New Roman"/>
                <a:cs typeface="Times New Roman"/>
              </a:rPr>
              <a:t>rotundata</a:t>
            </a:r>
            <a:r>
              <a:rPr lang="en-US" sz="1200" dirty="0" smtClean="0">
                <a:latin typeface="Times New Roman"/>
                <a:cs typeface="Times New Roman"/>
              </a:rPr>
              <a:t>. (</a:t>
            </a:r>
            <a:r>
              <a:rPr lang="en-US" sz="1200" b="1" dirty="0" smtClean="0">
                <a:latin typeface="Times New Roman"/>
                <a:cs typeface="Times New Roman"/>
              </a:rPr>
              <a:t>a</a:t>
            </a:r>
            <a:r>
              <a:rPr lang="en-US" sz="1200" dirty="0" smtClean="0">
                <a:latin typeface="Times New Roman"/>
                <a:cs typeface="Times New Roman"/>
              </a:rPr>
              <a:t>) Genotypes of the 50 F1 male individuals pooled to make the male-bulk. (</a:t>
            </a:r>
            <a:r>
              <a:rPr lang="en-US" sz="1200" b="1" dirty="0" smtClean="0">
                <a:latin typeface="Times New Roman"/>
                <a:cs typeface="Times New Roman"/>
              </a:rPr>
              <a:t>b</a:t>
            </a:r>
            <a:r>
              <a:rPr lang="en-US" sz="1200" dirty="0" smtClean="0">
                <a:latin typeface="Times New Roman"/>
                <a:cs typeface="Times New Roman"/>
              </a:rPr>
              <a:t>) Genotypes of the 50 F1 female individuals pooled to make the female bulk. (</a:t>
            </a:r>
            <a:r>
              <a:rPr lang="en-US" sz="1200" b="1" dirty="0" smtClean="0">
                <a:latin typeface="Times New Roman"/>
                <a:cs typeface="Times New Roman"/>
              </a:rPr>
              <a:t>c</a:t>
            </a:r>
            <a:r>
              <a:rPr lang="en-US" sz="1200" dirty="0" smtClean="0">
                <a:latin typeface="Times New Roman"/>
                <a:cs typeface="Times New Roman"/>
              </a:rPr>
              <a:t>) Genotypes of the male (M) and female (F) parents. A </a:t>
            </a:r>
            <a:r>
              <a:rPr lang="en-US" sz="1200" dirty="0">
                <a:latin typeface="Times New Roman"/>
                <a:cs typeface="Times New Roman"/>
              </a:rPr>
              <a:t>cleaved amplified polymorphic </a:t>
            </a:r>
            <a:r>
              <a:rPr lang="en-US" sz="1200" dirty="0" smtClean="0">
                <a:latin typeface="Times New Roman"/>
                <a:cs typeface="Times New Roman"/>
              </a:rPr>
              <a:t>(CAPS) markers</a:t>
            </a:r>
            <a:r>
              <a:rPr lang="en-US" sz="1200" b="1" dirty="0" smtClean="0">
                <a:latin typeface="Times New Roman"/>
                <a:cs typeface="Times New Roman"/>
              </a:rPr>
              <a:t>, sp1 </a:t>
            </a:r>
            <a:r>
              <a:rPr lang="en-US" sz="1200" dirty="0" smtClean="0">
                <a:latin typeface="Times New Roman"/>
                <a:cs typeface="Times New Roman"/>
              </a:rPr>
              <a:t>designed within the candidate genomic region, identified on pseudo-chromosome 11 (</a:t>
            </a:r>
            <a:r>
              <a:rPr lang="en-US" sz="1200" b="1" dirty="0" smtClean="0">
                <a:latin typeface="Times New Roman"/>
                <a:cs typeface="Times New Roman"/>
              </a:rPr>
              <a:t>Fig. 4bc</a:t>
            </a:r>
            <a:r>
              <a:rPr lang="en-US" sz="1200" dirty="0" smtClean="0">
                <a:latin typeface="Times New Roman"/>
                <a:cs typeface="Times New Roman"/>
              </a:rPr>
              <a:t>), was used for genotyping. Expected product sizes are 853 </a:t>
            </a:r>
            <a:r>
              <a:rPr lang="en-US" sz="1200" dirty="0" err="1" smtClean="0">
                <a:latin typeface="Times New Roman"/>
                <a:cs typeface="Times New Roman"/>
              </a:rPr>
              <a:t>bp</a:t>
            </a:r>
            <a:r>
              <a:rPr lang="en-US" sz="1200" dirty="0" smtClean="0">
                <a:latin typeface="Times New Roman"/>
                <a:cs typeface="Times New Roman"/>
              </a:rPr>
              <a:t> (homozygous), and 854 &amp; 428/429 (heterozygous).</a:t>
            </a:r>
            <a:endParaRPr lang="en-US" sz="1200" dirty="0">
              <a:latin typeface="Times New Roman"/>
              <a:cs typeface="Times New Roman"/>
            </a:endParaRPr>
          </a:p>
        </p:txBody>
      </p:sp>
      <p:grpSp>
        <p:nvGrpSpPr>
          <p:cNvPr id="12" name="Group 11"/>
          <p:cNvGrpSpPr/>
          <p:nvPr/>
        </p:nvGrpSpPr>
        <p:grpSpPr>
          <a:xfrm>
            <a:off x="395106" y="842616"/>
            <a:ext cx="6119994" cy="5650442"/>
            <a:chOff x="395106" y="842616"/>
            <a:chExt cx="6119994" cy="5650442"/>
          </a:xfrm>
        </p:grpSpPr>
        <p:pic>
          <p:nvPicPr>
            <p:cNvPr id="4" name="Picture 3" descr="Female band pattern.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106" y="842616"/>
              <a:ext cx="6119994" cy="5632310"/>
            </a:xfrm>
            <a:prstGeom prst="rect">
              <a:avLst/>
            </a:prstGeom>
          </p:spPr>
        </p:pic>
        <p:sp>
          <p:nvSpPr>
            <p:cNvPr id="7" name="Rectangle 6"/>
            <p:cNvSpPr/>
            <p:nvPr/>
          </p:nvSpPr>
          <p:spPr>
            <a:xfrm>
              <a:off x="2708920" y="5004666"/>
              <a:ext cx="466782" cy="369332"/>
            </a:xfrm>
            <a:prstGeom prst="rect">
              <a:avLst/>
            </a:prstGeom>
          </p:spPr>
          <p:txBody>
            <a:bodyPr wrap="none">
              <a:spAutoFit/>
            </a:bodyPr>
            <a:lstStyle/>
            <a:p>
              <a:r>
                <a:rPr lang="en-US" b="1" dirty="0" smtClean="0">
                  <a:latin typeface="Helvetica"/>
                  <a:cs typeface="Helvetica"/>
                </a:rPr>
                <a:t>(c)</a:t>
              </a:r>
              <a:endParaRPr lang="en-US" dirty="0"/>
            </a:p>
          </p:txBody>
        </p:sp>
        <p:grpSp>
          <p:nvGrpSpPr>
            <p:cNvPr id="11" name="Group 10"/>
            <p:cNvGrpSpPr/>
            <p:nvPr/>
          </p:nvGrpSpPr>
          <p:grpSpPr>
            <a:xfrm>
              <a:off x="3183402" y="5083375"/>
              <a:ext cx="1116000" cy="1409683"/>
              <a:chOff x="2924944" y="4722717"/>
              <a:chExt cx="1116000" cy="1409683"/>
            </a:xfrm>
          </p:grpSpPr>
          <p:pic>
            <p:nvPicPr>
              <p:cNvPr id="5" name="Picture 4"/>
              <p:cNvPicPr>
                <a:picLocks noChangeAspect="1"/>
              </p:cNvPicPr>
              <p:nvPr/>
            </p:nvPicPr>
            <p:blipFill>
              <a:blip r:embed="rId3"/>
              <a:stretch>
                <a:fillRect/>
              </a:stretch>
            </p:blipFill>
            <p:spPr>
              <a:xfrm>
                <a:off x="2924944" y="4722717"/>
                <a:ext cx="1116000" cy="1409683"/>
              </a:xfrm>
              <a:prstGeom prst="rect">
                <a:avLst/>
              </a:prstGeom>
            </p:spPr>
          </p:pic>
          <p:sp>
            <p:nvSpPr>
              <p:cNvPr id="9" name="Rectangle 8"/>
              <p:cNvSpPr/>
              <p:nvPr/>
            </p:nvSpPr>
            <p:spPr>
              <a:xfrm>
                <a:off x="3295990" y="4788024"/>
                <a:ext cx="312906" cy="276999"/>
              </a:xfrm>
              <a:prstGeom prst="rect">
                <a:avLst/>
              </a:prstGeom>
            </p:spPr>
            <p:txBody>
              <a:bodyPr wrap="none">
                <a:spAutoFit/>
              </a:bodyPr>
              <a:lstStyle/>
              <a:p>
                <a:r>
                  <a:rPr lang="en-US" sz="1200" dirty="0" smtClean="0">
                    <a:solidFill>
                      <a:srgbClr val="FFFFFF"/>
                    </a:solidFill>
                    <a:latin typeface="Helvetica"/>
                    <a:cs typeface="Helvetica"/>
                  </a:rPr>
                  <a:t>M</a:t>
                </a:r>
                <a:endParaRPr lang="en-US" sz="1200" dirty="0">
                  <a:solidFill>
                    <a:srgbClr val="FFFFFF"/>
                  </a:solidFill>
                </a:endParaRPr>
              </a:p>
            </p:txBody>
          </p:sp>
          <p:sp>
            <p:nvSpPr>
              <p:cNvPr id="10" name="Rectangle 9"/>
              <p:cNvSpPr/>
              <p:nvPr/>
            </p:nvSpPr>
            <p:spPr>
              <a:xfrm>
                <a:off x="3654389" y="4788024"/>
                <a:ext cx="278667" cy="276999"/>
              </a:xfrm>
              <a:prstGeom prst="rect">
                <a:avLst/>
              </a:prstGeom>
            </p:spPr>
            <p:txBody>
              <a:bodyPr wrap="none">
                <a:spAutoFit/>
              </a:bodyPr>
              <a:lstStyle/>
              <a:p>
                <a:r>
                  <a:rPr lang="en-US" sz="1200" dirty="0" smtClean="0">
                    <a:solidFill>
                      <a:srgbClr val="FFFFFF"/>
                    </a:solidFill>
                    <a:latin typeface="Helvetica"/>
                    <a:cs typeface="Helvetica"/>
                  </a:rPr>
                  <a:t>F</a:t>
                </a:r>
                <a:endParaRPr lang="en-US" sz="1200" dirty="0">
                  <a:solidFill>
                    <a:srgbClr val="FFFFFF"/>
                  </a:solidFill>
                </a:endParaRPr>
              </a:p>
            </p:txBody>
          </p:sp>
        </p:grpSp>
      </p:grpSp>
    </p:spTree>
    <p:extLst>
      <p:ext uri="{BB962C8B-B14F-4D97-AF65-F5344CB8AC3E}">
        <p14:creationId xmlns:p14="http://schemas.microsoft.com/office/powerpoint/2010/main" val="9482058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55281" y="726906"/>
            <a:ext cx="5694658" cy="5447645"/>
          </a:xfrm>
          <a:prstGeom prst="rect">
            <a:avLst/>
          </a:prstGeom>
          <a:noFill/>
        </p:spPr>
        <p:txBody>
          <a:bodyPr wrap="square" rtlCol="0">
            <a:spAutoFit/>
          </a:bodyPr>
          <a:lstStyle/>
          <a:p>
            <a:r>
              <a:rPr lang="en-US" sz="1200" b="1" dirty="0" smtClean="0">
                <a:latin typeface="Times New Roman"/>
                <a:cs typeface="Times New Roman"/>
              </a:rPr>
              <a:t>Explanation of method for identification of  putative </a:t>
            </a:r>
            <a:r>
              <a:rPr lang="en-US" sz="1200" b="1" i="1" dirty="0" smtClean="0">
                <a:latin typeface="Times New Roman"/>
                <a:cs typeface="Times New Roman"/>
              </a:rPr>
              <a:t>W</a:t>
            </a:r>
            <a:r>
              <a:rPr lang="en-US" sz="1200" b="1" dirty="0" smtClean="0">
                <a:latin typeface="Times New Roman"/>
                <a:cs typeface="Times New Roman"/>
              </a:rPr>
              <a:t>-region of </a:t>
            </a:r>
            <a:r>
              <a:rPr lang="en-US" sz="1200" b="1" i="1" dirty="0" err="1" smtClean="0">
                <a:latin typeface="Times New Roman"/>
                <a:cs typeface="Times New Roman"/>
              </a:rPr>
              <a:t>Dioscorea</a:t>
            </a:r>
            <a:r>
              <a:rPr lang="en-US" sz="1200" b="1" i="1" dirty="0" smtClean="0">
                <a:latin typeface="Times New Roman"/>
                <a:cs typeface="Times New Roman"/>
              </a:rPr>
              <a:t> </a:t>
            </a:r>
            <a:r>
              <a:rPr lang="en-US" sz="1200" b="1" i="1" dirty="0" err="1" smtClean="0">
                <a:latin typeface="Times New Roman"/>
                <a:cs typeface="Times New Roman"/>
              </a:rPr>
              <a:t>rotundata</a:t>
            </a:r>
            <a:r>
              <a:rPr lang="en-US" sz="1200" b="1" i="1" dirty="0" smtClean="0">
                <a:latin typeface="Times New Roman"/>
                <a:cs typeface="Times New Roman"/>
              </a:rPr>
              <a:t> </a:t>
            </a:r>
            <a:r>
              <a:rPr lang="en-US" sz="1200" b="1" dirty="0" smtClean="0">
                <a:latin typeface="Times New Roman"/>
                <a:cs typeface="Times New Roman"/>
              </a:rPr>
              <a:t>genome</a:t>
            </a:r>
          </a:p>
          <a:p>
            <a:endParaRPr lang="en-US" sz="1200" b="1" dirty="0">
              <a:latin typeface="Times New Roman"/>
              <a:cs typeface="Times New Roman"/>
            </a:endParaRPr>
          </a:p>
          <a:p>
            <a:endParaRPr lang="en-US" sz="1200" b="1" dirty="0" smtClean="0">
              <a:latin typeface="Times New Roman"/>
              <a:cs typeface="Times New Roman"/>
            </a:endParaRPr>
          </a:p>
          <a:p>
            <a:r>
              <a:rPr lang="en-US" sz="1200" b="1" dirty="0" smtClean="0">
                <a:latin typeface="Times New Roman"/>
                <a:cs typeface="Times New Roman"/>
              </a:rPr>
              <a:t>(1) </a:t>
            </a:r>
            <a:r>
              <a:rPr lang="en-US" sz="1200" dirty="0" smtClean="0">
                <a:latin typeface="Times New Roman"/>
                <a:cs typeface="Times New Roman"/>
              </a:rPr>
              <a:t>To identify the </a:t>
            </a:r>
            <a:r>
              <a:rPr lang="en-US" sz="1200" i="1" dirty="0" smtClean="0">
                <a:latin typeface="Times New Roman"/>
                <a:cs typeface="Times New Roman"/>
              </a:rPr>
              <a:t>W</a:t>
            </a:r>
            <a:r>
              <a:rPr lang="en-US" sz="1200" dirty="0" smtClean="0">
                <a:latin typeface="Times New Roman"/>
                <a:cs typeface="Times New Roman"/>
              </a:rPr>
              <a:t>-region, we generated </a:t>
            </a:r>
            <a:r>
              <a:rPr lang="en-US" sz="1200" dirty="0" err="1" smtClean="0">
                <a:latin typeface="Times New Roman"/>
                <a:cs typeface="Times New Roman"/>
              </a:rPr>
              <a:t>contigs</a:t>
            </a:r>
            <a:r>
              <a:rPr lang="en-US" sz="1200" dirty="0" smtClean="0">
                <a:latin typeface="Times New Roman"/>
                <a:cs typeface="Times New Roman"/>
              </a:rPr>
              <a:t> of female (P3) and male (P4) parents</a:t>
            </a:r>
          </a:p>
          <a:p>
            <a:r>
              <a:rPr lang="en-US" sz="1200" dirty="0">
                <a:latin typeface="Times New Roman"/>
                <a:cs typeface="Times New Roman"/>
              </a:rPr>
              <a:t>u</a:t>
            </a:r>
            <a:r>
              <a:rPr lang="en-US" sz="1200" dirty="0" smtClean="0">
                <a:latin typeface="Times New Roman"/>
                <a:cs typeface="Times New Roman"/>
              </a:rPr>
              <a:t>sing DISCOVAR </a:t>
            </a:r>
            <a:r>
              <a:rPr lang="en-US" sz="1200" i="1" dirty="0" smtClean="0">
                <a:latin typeface="Times New Roman"/>
                <a:cs typeface="Times New Roman"/>
              </a:rPr>
              <a:t>De Novo </a:t>
            </a:r>
            <a:r>
              <a:rPr lang="en-US" sz="1200" dirty="0" smtClean="0">
                <a:latin typeface="Times New Roman"/>
                <a:cs typeface="Times New Roman"/>
              </a:rPr>
              <a:t>assembler [28], resulting in P3-DDN and P4-DDN, respectively.</a:t>
            </a:r>
          </a:p>
          <a:p>
            <a:endParaRPr lang="en-US" sz="1200" dirty="0">
              <a:latin typeface="Times New Roman"/>
              <a:cs typeface="Times New Roman"/>
            </a:endParaRPr>
          </a:p>
          <a:p>
            <a:r>
              <a:rPr lang="en-US" sz="1200" b="1" dirty="0" smtClean="0">
                <a:latin typeface="Times New Roman"/>
                <a:cs typeface="Times New Roman"/>
              </a:rPr>
              <a:t>(2) </a:t>
            </a:r>
            <a:r>
              <a:rPr lang="en-US" sz="1200" dirty="0" smtClean="0">
                <a:latin typeface="Times New Roman"/>
                <a:cs typeface="Times New Roman"/>
              </a:rPr>
              <a:t>Separately we performed whole genome </a:t>
            </a:r>
            <a:r>
              <a:rPr lang="en-US" sz="1200" dirty="0" err="1" smtClean="0">
                <a:latin typeface="Times New Roman"/>
                <a:cs typeface="Times New Roman"/>
              </a:rPr>
              <a:t>resequencing</a:t>
            </a:r>
            <a:r>
              <a:rPr lang="en-US" sz="1200" dirty="0" smtClean="0">
                <a:latin typeface="Times New Roman"/>
                <a:cs typeface="Times New Roman"/>
              </a:rPr>
              <a:t> of bulked DNA of female F1 </a:t>
            </a:r>
          </a:p>
          <a:p>
            <a:r>
              <a:rPr lang="en-US" sz="1200" dirty="0" smtClean="0">
                <a:latin typeface="Times New Roman"/>
                <a:cs typeface="Times New Roman"/>
              </a:rPr>
              <a:t>(Female-</a:t>
            </a:r>
            <a:r>
              <a:rPr lang="en-US" sz="1200" dirty="0" err="1" smtClean="0">
                <a:latin typeface="Times New Roman"/>
                <a:cs typeface="Times New Roman"/>
              </a:rPr>
              <a:t>bulk.fastq</a:t>
            </a:r>
            <a:r>
              <a:rPr lang="en-US" sz="1200" dirty="0" smtClean="0">
                <a:latin typeface="Times New Roman"/>
                <a:cs typeface="Times New Roman"/>
              </a:rPr>
              <a:t>) and bulked DNA of male F1 (Male-</a:t>
            </a:r>
            <a:r>
              <a:rPr lang="en-US" sz="1200" dirty="0" err="1" smtClean="0">
                <a:latin typeface="Times New Roman"/>
                <a:cs typeface="Times New Roman"/>
              </a:rPr>
              <a:t>bulk.fastq</a:t>
            </a:r>
            <a:r>
              <a:rPr lang="en-US" sz="1200" dirty="0" smtClean="0">
                <a:latin typeface="Times New Roman"/>
                <a:cs typeface="Times New Roman"/>
              </a:rPr>
              <a:t>) all derived from a cross between P3 and P4.</a:t>
            </a:r>
          </a:p>
          <a:p>
            <a:endParaRPr lang="en-US" sz="1200" dirty="0">
              <a:latin typeface="Times New Roman"/>
              <a:cs typeface="Times New Roman"/>
            </a:endParaRPr>
          </a:p>
          <a:p>
            <a:r>
              <a:rPr lang="en-US" sz="1200" b="1" dirty="0" smtClean="0">
                <a:latin typeface="Times New Roman"/>
                <a:cs typeface="Times New Roman"/>
              </a:rPr>
              <a:t>(3) </a:t>
            </a:r>
            <a:r>
              <a:rPr lang="en-US" sz="1200" dirty="0" smtClean="0">
                <a:latin typeface="Times New Roman"/>
                <a:cs typeface="Times New Roman"/>
              </a:rPr>
              <a:t>We fused two reference sequences P3-DDN and P4-DDN to generate P3-DDN/P4-DDN.  </a:t>
            </a:r>
          </a:p>
          <a:p>
            <a:endParaRPr lang="en-US" sz="1200" dirty="0">
              <a:latin typeface="Times New Roman"/>
              <a:cs typeface="Times New Roman"/>
            </a:endParaRPr>
          </a:p>
          <a:p>
            <a:r>
              <a:rPr lang="en-US" sz="1200" b="1" dirty="0" smtClean="0">
                <a:latin typeface="Times New Roman"/>
                <a:cs typeface="Times New Roman"/>
              </a:rPr>
              <a:t>(4) </a:t>
            </a:r>
            <a:r>
              <a:rPr lang="en-US" sz="1200" dirty="0" smtClean="0">
                <a:latin typeface="Times New Roman"/>
                <a:cs typeface="Times New Roman"/>
              </a:rPr>
              <a:t>Short reads of Female-</a:t>
            </a:r>
            <a:r>
              <a:rPr lang="en-US" sz="1200" dirty="0" err="1" smtClean="0">
                <a:latin typeface="Times New Roman"/>
                <a:cs typeface="Times New Roman"/>
              </a:rPr>
              <a:t>bulk.fastq</a:t>
            </a:r>
            <a:r>
              <a:rPr lang="en-US" sz="1200" dirty="0" smtClean="0">
                <a:latin typeface="Times New Roman"/>
                <a:cs typeface="Times New Roman"/>
              </a:rPr>
              <a:t> and Male-</a:t>
            </a:r>
            <a:r>
              <a:rPr lang="en-US" sz="1200" dirty="0" err="1" smtClean="0">
                <a:latin typeface="Times New Roman"/>
                <a:cs typeface="Times New Roman"/>
              </a:rPr>
              <a:t>bulk.fastq</a:t>
            </a:r>
            <a:r>
              <a:rPr lang="en-US" sz="1200" dirty="0" smtClean="0">
                <a:latin typeface="Times New Roman"/>
                <a:cs typeface="Times New Roman"/>
              </a:rPr>
              <a:t> were separately mapped to P3-DDN/P4-DDN using an alignment software BWA.  After mapping, we looked up the MAPQ score of aligned reads.  In our condition, if a short read is mapped to a unique position of the reference, MAPQ  score becomes 60, whereas if the read maps to multiple positions, MAPQ &lt; 60.   Since we fused two reference sequences P3-DDN and P4-DDN to generate P3-DDN/P4-DDN, the majority of genomic regions is represented twice in this combined reference sequence.  Therefore, most of short reads will map to two or more positions, leading MAPQ score &lt; 60.  The reads that map to the  P3-DDN/P4-DDN with MAPQ = 60 are judged to be located on either P3 or P4 specific genomic regions.</a:t>
            </a:r>
          </a:p>
          <a:p>
            <a:endParaRPr lang="en-US" sz="1200" dirty="0">
              <a:latin typeface="Times New Roman"/>
              <a:cs typeface="Times New Roman"/>
            </a:endParaRPr>
          </a:p>
          <a:p>
            <a:r>
              <a:rPr lang="en-US" sz="1200" b="1" dirty="0" smtClean="0">
                <a:latin typeface="Times New Roman"/>
                <a:cs typeface="Times New Roman"/>
              </a:rPr>
              <a:t>(5) </a:t>
            </a:r>
            <a:r>
              <a:rPr lang="en-US" sz="1200" dirty="0" smtClean="0">
                <a:solidFill>
                  <a:srgbClr val="000000"/>
                </a:solidFill>
                <a:latin typeface="Times New Roman"/>
                <a:cs typeface="Times New Roman"/>
              </a:rPr>
              <a:t>After finding the P3 or P4 specific genomic regions, we evaluated the depth of short reads that covered the regions for Female-</a:t>
            </a:r>
            <a:r>
              <a:rPr lang="en-US" sz="1200" dirty="0" err="1" smtClean="0">
                <a:solidFill>
                  <a:srgbClr val="000000"/>
                </a:solidFill>
                <a:latin typeface="Times New Roman"/>
                <a:cs typeface="Times New Roman"/>
              </a:rPr>
              <a:t>bulk.fastq</a:t>
            </a:r>
            <a:r>
              <a:rPr lang="en-US" sz="1200" dirty="0" smtClean="0">
                <a:solidFill>
                  <a:srgbClr val="000000"/>
                </a:solidFill>
                <a:latin typeface="Times New Roman"/>
                <a:cs typeface="Times New Roman"/>
              </a:rPr>
              <a:t> and Male-</a:t>
            </a:r>
            <a:r>
              <a:rPr lang="en-US" sz="1200" dirty="0" err="1" smtClean="0">
                <a:solidFill>
                  <a:srgbClr val="000000"/>
                </a:solidFill>
                <a:latin typeface="Times New Roman"/>
                <a:cs typeface="Times New Roman"/>
              </a:rPr>
              <a:t>bulk.fastq</a:t>
            </a:r>
            <a:r>
              <a:rPr lang="en-US" sz="1200" dirty="0" smtClean="0">
                <a:solidFill>
                  <a:srgbClr val="000000"/>
                </a:solidFill>
                <a:latin typeface="Times New Roman"/>
                <a:cs typeface="Times New Roman"/>
              </a:rPr>
              <a:t>, respectively.  </a:t>
            </a:r>
            <a:r>
              <a:rPr lang="en-US" sz="1200" dirty="0" smtClean="0">
                <a:latin typeface="Times New Roman"/>
                <a:cs typeface="Times New Roman"/>
              </a:rPr>
              <a:t>If the depth of  Female-bulk.fastq is high and the depth of Male-bulk.fastq is 0 or low, we retrieve such genomic regions as the putative </a:t>
            </a:r>
            <a:r>
              <a:rPr lang="en-US" sz="1200" i="1" dirty="0" smtClean="0">
                <a:latin typeface="Times New Roman"/>
                <a:cs typeface="Times New Roman"/>
              </a:rPr>
              <a:t>W</a:t>
            </a:r>
            <a:r>
              <a:rPr lang="en-US" sz="1200" dirty="0" smtClean="0">
                <a:latin typeface="Times New Roman"/>
                <a:cs typeface="Times New Roman"/>
              </a:rPr>
              <a:t>-region.</a:t>
            </a:r>
          </a:p>
        </p:txBody>
      </p:sp>
      <p:sp>
        <p:nvSpPr>
          <p:cNvPr id="3" name="TextBox 2"/>
          <p:cNvSpPr txBox="1"/>
          <p:nvPr/>
        </p:nvSpPr>
        <p:spPr>
          <a:xfrm>
            <a:off x="555281" y="7842738"/>
            <a:ext cx="1870224" cy="276999"/>
          </a:xfrm>
          <a:prstGeom prst="rect">
            <a:avLst/>
          </a:prstGeom>
          <a:noFill/>
        </p:spPr>
        <p:txBody>
          <a:bodyPr wrap="none" rtlCol="0">
            <a:spAutoFit/>
          </a:bodyPr>
          <a:lstStyle/>
          <a:p>
            <a:r>
              <a:rPr lang="en-US" sz="1200" b="1" dirty="0" smtClean="0">
                <a:latin typeface="Times New Roman"/>
                <a:cs typeface="Times New Roman"/>
              </a:rPr>
              <a:t>Figure </a:t>
            </a:r>
            <a:r>
              <a:rPr lang="en-US" altLang="ja-JP" sz="1200" b="1" dirty="0" smtClean="0">
                <a:latin typeface="Times New Roman"/>
                <a:cs typeface="Times New Roman"/>
              </a:rPr>
              <a:t>S20</a:t>
            </a:r>
            <a:r>
              <a:rPr lang="en-US" sz="1200" b="1" dirty="0" smtClean="0">
                <a:latin typeface="Times New Roman"/>
                <a:cs typeface="Times New Roman"/>
              </a:rPr>
              <a:t>.  </a:t>
            </a:r>
            <a:r>
              <a:rPr lang="en-US" sz="1200" dirty="0" smtClean="0">
                <a:latin typeface="Times New Roman"/>
                <a:cs typeface="Times New Roman"/>
              </a:rPr>
              <a:t>(</a:t>
            </a:r>
            <a:r>
              <a:rPr lang="en-US" altLang="ja-JP" sz="1200" dirty="0" smtClean="0">
                <a:latin typeface="Times New Roman"/>
                <a:cs typeface="Times New Roman"/>
              </a:rPr>
              <a:t>C</a:t>
            </a:r>
            <a:r>
              <a:rPr lang="en-US" sz="1200" dirty="0" smtClean="0">
                <a:latin typeface="Times New Roman"/>
                <a:cs typeface="Times New Roman"/>
              </a:rPr>
              <a:t>ontinued...)</a:t>
            </a:r>
            <a:r>
              <a:rPr lang="en-US" sz="1200" b="1" dirty="0" smtClean="0">
                <a:latin typeface="Times New Roman"/>
                <a:cs typeface="Times New Roman"/>
              </a:rPr>
              <a:t> </a:t>
            </a:r>
            <a:endParaRPr lang="en-US" sz="1200" b="1" dirty="0"/>
          </a:p>
        </p:txBody>
      </p:sp>
    </p:spTree>
    <p:extLst>
      <p:ext uri="{BB962C8B-B14F-4D97-AF65-F5344CB8AC3E}">
        <p14:creationId xmlns:p14="http://schemas.microsoft.com/office/powerpoint/2010/main" val="4863524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テキスト ボックス 149"/>
          <p:cNvSpPr txBox="1"/>
          <p:nvPr/>
        </p:nvSpPr>
        <p:spPr>
          <a:xfrm>
            <a:off x="476672" y="568705"/>
            <a:ext cx="5767486" cy="1908215"/>
          </a:xfrm>
          <a:prstGeom prst="rect">
            <a:avLst/>
          </a:prstGeom>
          <a:noFill/>
        </p:spPr>
        <p:txBody>
          <a:bodyPr wrap="square" rtlCol="0">
            <a:spAutoFit/>
          </a:bodyPr>
          <a:lstStyle/>
          <a:p>
            <a:r>
              <a:rPr kumimoji="1" lang="en-US" altLang="ja-JP" sz="1200" dirty="0" smtClean="0">
                <a:solidFill>
                  <a:srgbClr val="FF0000"/>
                </a:solidFill>
                <a:latin typeface="Helvetica"/>
                <a:cs typeface="Helvetica"/>
              </a:rPr>
              <a:t>Female parent (P3) </a:t>
            </a:r>
            <a:r>
              <a:rPr kumimoji="1" lang="en-US" altLang="ja-JP" sz="1100" dirty="0" smtClean="0">
                <a:solidFill>
                  <a:srgbClr val="FF0000"/>
                </a:solidFill>
                <a:latin typeface="Helvetica"/>
                <a:cs typeface="Helvetica"/>
                <a:sym typeface="Wingdings" panose="05000000000000000000" pitchFamily="2" charset="2"/>
              </a:rPr>
              <a:t>                   </a:t>
            </a:r>
            <a:r>
              <a:rPr kumimoji="1" lang="en-US" altLang="ja-JP" sz="1200" dirty="0" smtClean="0">
                <a:solidFill>
                  <a:srgbClr val="FF0000"/>
                </a:solidFill>
                <a:latin typeface="Helvetica"/>
                <a:cs typeface="Helvetica"/>
                <a:sym typeface="Wingdings" panose="05000000000000000000" pitchFamily="2" charset="2"/>
              </a:rPr>
              <a:t>P3.fastq</a:t>
            </a:r>
            <a:r>
              <a:rPr kumimoji="1" lang="en-US" altLang="ja-JP" sz="1100" dirty="0" smtClean="0">
                <a:solidFill>
                  <a:srgbClr val="FF0000"/>
                </a:solidFill>
                <a:latin typeface="Helvetica"/>
                <a:cs typeface="Helvetica"/>
                <a:sym typeface="Wingdings" panose="05000000000000000000" pitchFamily="2" charset="2"/>
              </a:rPr>
              <a:t>	                	</a:t>
            </a:r>
            <a:r>
              <a:rPr kumimoji="1" lang="en-US" altLang="ja-JP" sz="1200" dirty="0" smtClean="0">
                <a:solidFill>
                  <a:srgbClr val="FF0000"/>
                </a:solidFill>
                <a:latin typeface="Helvetica"/>
                <a:cs typeface="Helvetica"/>
                <a:sym typeface="Wingdings" panose="05000000000000000000" pitchFamily="2" charset="2"/>
              </a:rPr>
              <a:t>P3-DDN.fasta</a:t>
            </a:r>
            <a:endParaRPr kumimoji="1" lang="en-US" altLang="ja-JP" sz="1400" dirty="0" smtClean="0">
              <a:solidFill>
                <a:srgbClr val="FF0000"/>
              </a:solidFill>
              <a:latin typeface="Helvetica"/>
              <a:cs typeface="Helvetica"/>
              <a:sym typeface="Wingdings" panose="05000000000000000000" pitchFamily="2" charset="2"/>
            </a:endParaRPr>
          </a:p>
          <a:p>
            <a:r>
              <a:rPr kumimoji="1" lang="en-US" altLang="ja-JP" sz="1100" dirty="0" smtClean="0">
                <a:solidFill>
                  <a:srgbClr val="FF0000"/>
                </a:solidFill>
                <a:latin typeface="Helvetica"/>
                <a:cs typeface="Helvetica"/>
                <a:sym typeface="Wingdings" panose="05000000000000000000" pitchFamily="2" charset="2"/>
              </a:rPr>
              <a:t>			</a:t>
            </a:r>
          </a:p>
          <a:p>
            <a:r>
              <a:rPr lang="en-US" altLang="ja-JP" sz="1200" dirty="0" smtClean="0">
                <a:solidFill>
                  <a:srgbClr val="0070C0"/>
                </a:solidFill>
                <a:latin typeface="Helvetica"/>
                <a:cs typeface="Helvetica"/>
              </a:rPr>
              <a:t>Male parent (P4)     </a:t>
            </a:r>
            <a:r>
              <a:rPr lang="en-US" altLang="ja-JP" sz="1100" dirty="0" smtClean="0">
                <a:solidFill>
                  <a:srgbClr val="0070C0"/>
                </a:solidFill>
                <a:latin typeface="Helvetica"/>
                <a:cs typeface="Helvetica"/>
                <a:sym typeface="Wingdings" panose="05000000000000000000" pitchFamily="2" charset="2"/>
              </a:rPr>
              <a:t>                   </a:t>
            </a:r>
            <a:r>
              <a:rPr lang="en-US" altLang="ja-JP" sz="1200" dirty="0" smtClean="0">
                <a:solidFill>
                  <a:srgbClr val="0070C0"/>
                </a:solidFill>
                <a:latin typeface="Helvetica"/>
                <a:cs typeface="Helvetica"/>
                <a:sym typeface="Wingdings" panose="05000000000000000000" pitchFamily="2" charset="2"/>
              </a:rPr>
              <a:t>P4.fastq  </a:t>
            </a:r>
            <a:r>
              <a:rPr lang="en-US" altLang="ja-JP" sz="1400" dirty="0" smtClean="0">
                <a:solidFill>
                  <a:srgbClr val="0070C0"/>
                </a:solidFill>
                <a:latin typeface="Helvetica"/>
                <a:cs typeface="Helvetica"/>
                <a:sym typeface="Wingdings" panose="05000000000000000000" pitchFamily="2" charset="2"/>
              </a:rPr>
              <a:t>	</a:t>
            </a:r>
            <a:r>
              <a:rPr lang="en-US" altLang="ja-JP" sz="1100" dirty="0">
                <a:solidFill>
                  <a:srgbClr val="0070C0"/>
                </a:solidFill>
                <a:latin typeface="Helvetica"/>
                <a:cs typeface="Helvetica"/>
                <a:sym typeface="Wingdings" panose="05000000000000000000" pitchFamily="2" charset="2"/>
              </a:rPr>
              <a:t>      </a:t>
            </a:r>
            <a:r>
              <a:rPr lang="en-US" altLang="ja-JP" sz="1100" dirty="0" smtClean="0">
                <a:solidFill>
                  <a:srgbClr val="0070C0"/>
                </a:solidFill>
                <a:latin typeface="Helvetica"/>
                <a:cs typeface="Helvetica"/>
                <a:sym typeface="Wingdings" panose="05000000000000000000" pitchFamily="2" charset="2"/>
              </a:rPr>
              <a:t>           </a:t>
            </a:r>
            <a:r>
              <a:rPr lang="en-US" altLang="ja-JP" sz="1200" dirty="0" smtClean="0">
                <a:solidFill>
                  <a:srgbClr val="0070C0"/>
                </a:solidFill>
                <a:latin typeface="Helvetica"/>
                <a:cs typeface="Helvetica"/>
                <a:sym typeface="Wingdings" panose="05000000000000000000" pitchFamily="2" charset="2"/>
              </a:rPr>
              <a:t>P4-DDN.fasta</a:t>
            </a:r>
            <a:endParaRPr lang="en-US" altLang="ja-JP" sz="1100" dirty="0" smtClean="0">
              <a:solidFill>
                <a:srgbClr val="0070C0"/>
              </a:solidFill>
              <a:latin typeface="Helvetica"/>
              <a:cs typeface="Helvetica"/>
              <a:sym typeface="Wingdings" panose="05000000000000000000" pitchFamily="2" charset="2"/>
            </a:endParaRPr>
          </a:p>
          <a:p>
            <a:r>
              <a:rPr lang="ja-JP" altLang="en-US" sz="1100" dirty="0" smtClean="0">
                <a:solidFill>
                  <a:srgbClr val="0070C0"/>
                </a:solidFill>
                <a:latin typeface="Helvetica"/>
                <a:cs typeface="Helvetica"/>
                <a:sym typeface="Wingdings" panose="05000000000000000000" pitchFamily="2" charset="2"/>
              </a:rPr>
              <a:t>   </a:t>
            </a:r>
            <a:r>
              <a:rPr lang="en-US" altLang="ja-JP" sz="1100" dirty="0" smtClean="0">
                <a:solidFill>
                  <a:srgbClr val="0070C0"/>
                </a:solidFill>
                <a:latin typeface="Helvetica"/>
                <a:cs typeface="Helvetica"/>
                <a:sym typeface="Wingdings" panose="05000000000000000000" pitchFamily="2" charset="2"/>
              </a:rPr>
              <a:t>          </a:t>
            </a:r>
            <a:r>
              <a:rPr lang="ja-JP" altLang="en-US" sz="1100" dirty="0" smtClean="0">
                <a:solidFill>
                  <a:srgbClr val="0070C0"/>
                </a:solidFill>
                <a:latin typeface="Helvetica"/>
                <a:cs typeface="Helvetica"/>
                <a:sym typeface="Wingdings" panose="05000000000000000000" pitchFamily="2" charset="2"/>
              </a:rPr>
              <a:t> </a:t>
            </a:r>
            <a:r>
              <a:rPr lang="ja-JP" altLang="en-US" sz="1100" dirty="0" smtClean="0">
                <a:latin typeface="Helvetica"/>
                <a:cs typeface="Helvetica"/>
                <a:sym typeface="Wingdings" panose="05000000000000000000" pitchFamily="2" charset="2"/>
              </a:rPr>
              <a:t>↓</a:t>
            </a:r>
            <a:endParaRPr lang="en-US" altLang="ja-JP" sz="1100" dirty="0">
              <a:latin typeface="Helvetica"/>
              <a:cs typeface="Helvetica"/>
              <a:sym typeface="Wingdings" panose="05000000000000000000" pitchFamily="2" charset="2"/>
            </a:endParaRPr>
          </a:p>
          <a:p>
            <a:r>
              <a:rPr lang="en-US" altLang="ja-JP" sz="1200" dirty="0" smtClean="0">
                <a:latin typeface="Helvetica"/>
                <a:cs typeface="Helvetica"/>
                <a:sym typeface="Wingdings" panose="05000000000000000000" pitchFamily="2" charset="2"/>
              </a:rPr>
              <a:t>      F1 progeny</a:t>
            </a:r>
          </a:p>
          <a:p>
            <a:endParaRPr lang="en-US" altLang="ja-JP" sz="1200" dirty="0" smtClean="0">
              <a:latin typeface="Helvetica"/>
              <a:cs typeface="Helvetica"/>
              <a:sym typeface="Wingdings" panose="05000000000000000000" pitchFamily="2" charset="2"/>
            </a:endParaRPr>
          </a:p>
          <a:p>
            <a:r>
              <a:rPr lang="en-US" altLang="ja-JP" sz="1100" dirty="0" smtClean="0">
                <a:solidFill>
                  <a:srgbClr val="0070C0"/>
                </a:solidFill>
                <a:latin typeface="Helvetica"/>
                <a:cs typeface="Helvetica"/>
                <a:sym typeface="Wingdings" panose="05000000000000000000" pitchFamily="2" charset="2"/>
              </a:rPr>
              <a:t>     </a:t>
            </a:r>
            <a:r>
              <a:rPr lang="en-US" altLang="ja-JP" sz="1100" dirty="0" smtClean="0">
                <a:solidFill>
                  <a:srgbClr val="FF0000"/>
                </a:solidFill>
                <a:latin typeface="Helvetica"/>
                <a:cs typeface="Helvetica"/>
                <a:sym typeface="Wingdings" panose="05000000000000000000" pitchFamily="2" charset="2"/>
              </a:rPr>
              <a:t> </a:t>
            </a:r>
            <a:r>
              <a:rPr lang="en-US" altLang="ja-JP" sz="1200" dirty="0" smtClean="0">
                <a:solidFill>
                  <a:srgbClr val="FF0000"/>
                </a:solidFill>
                <a:latin typeface="Helvetica"/>
                <a:cs typeface="Helvetica"/>
                <a:sym typeface="Wingdings" panose="05000000000000000000" pitchFamily="2" charset="2"/>
              </a:rPr>
              <a:t>Female-bulk</a:t>
            </a:r>
            <a:r>
              <a:rPr lang="en-US" altLang="ja-JP" sz="1100" dirty="0" smtClean="0">
                <a:solidFill>
                  <a:srgbClr val="FF0000"/>
                </a:solidFill>
                <a:latin typeface="Helvetica"/>
                <a:cs typeface="Helvetica"/>
                <a:sym typeface="Wingdings" panose="05000000000000000000" pitchFamily="2" charset="2"/>
              </a:rPr>
              <a:t>	                  </a:t>
            </a:r>
            <a:r>
              <a:rPr lang="en-US" altLang="ja-JP" sz="1200" dirty="0" smtClean="0">
                <a:solidFill>
                  <a:srgbClr val="FF0000"/>
                </a:solidFill>
                <a:latin typeface="Helvetica"/>
                <a:cs typeface="Helvetica"/>
              </a:rPr>
              <a:t>Female-</a:t>
            </a:r>
            <a:r>
              <a:rPr lang="en-US" altLang="ja-JP" sz="1200" dirty="0" err="1" smtClean="0">
                <a:solidFill>
                  <a:srgbClr val="FF0000"/>
                </a:solidFill>
                <a:latin typeface="Helvetica"/>
                <a:cs typeface="Helvetica"/>
              </a:rPr>
              <a:t>bulk.fastq</a:t>
            </a:r>
            <a:endParaRPr lang="en-US" altLang="ja-JP" sz="1200" dirty="0" smtClean="0">
              <a:solidFill>
                <a:srgbClr val="FF0000"/>
              </a:solidFill>
              <a:latin typeface="Helvetica"/>
              <a:cs typeface="Helvetica"/>
            </a:endParaRPr>
          </a:p>
          <a:p>
            <a:r>
              <a:rPr lang="en-US" altLang="ja-JP" sz="1100" dirty="0" smtClean="0">
                <a:solidFill>
                  <a:srgbClr val="0070C0"/>
                </a:solidFill>
                <a:latin typeface="Helvetica"/>
                <a:cs typeface="Helvetica"/>
              </a:rPr>
              <a:t>        </a:t>
            </a:r>
          </a:p>
          <a:p>
            <a:r>
              <a:rPr lang="en-US" altLang="ja-JP" sz="1100" dirty="0" smtClean="0">
                <a:solidFill>
                  <a:srgbClr val="0070C0"/>
                </a:solidFill>
                <a:latin typeface="Helvetica"/>
                <a:cs typeface="Helvetica"/>
              </a:rPr>
              <a:t>  </a:t>
            </a:r>
            <a:r>
              <a:rPr lang="en-US" altLang="ja-JP" sz="1100" dirty="0" smtClean="0">
                <a:latin typeface="Helvetica"/>
                <a:cs typeface="Helvetica"/>
              </a:rPr>
              <a:t>   </a:t>
            </a:r>
            <a:r>
              <a:rPr lang="en-US" altLang="ja-JP" sz="1100" dirty="0" smtClean="0">
                <a:solidFill>
                  <a:srgbClr val="0070C0"/>
                </a:solidFill>
                <a:latin typeface="Helvetica"/>
                <a:cs typeface="Helvetica"/>
                <a:sym typeface="Wingdings" panose="05000000000000000000" pitchFamily="2" charset="2"/>
              </a:rPr>
              <a:t> </a:t>
            </a:r>
            <a:r>
              <a:rPr lang="en-US" altLang="ja-JP" sz="1200" dirty="0" smtClean="0">
                <a:solidFill>
                  <a:srgbClr val="0070C0"/>
                </a:solidFill>
                <a:latin typeface="Helvetica"/>
                <a:cs typeface="Helvetica"/>
                <a:sym typeface="Wingdings" panose="05000000000000000000" pitchFamily="2" charset="2"/>
              </a:rPr>
              <a:t>Male-bulk</a:t>
            </a:r>
            <a:r>
              <a:rPr lang="en-US" altLang="ja-JP" sz="1050" dirty="0" smtClean="0">
                <a:solidFill>
                  <a:srgbClr val="0070C0"/>
                </a:solidFill>
                <a:latin typeface="Helvetica"/>
                <a:cs typeface="Helvetica"/>
                <a:sym typeface="Wingdings" panose="05000000000000000000" pitchFamily="2" charset="2"/>
              </a:rPr>
              <a:t>	</a:t>
            </a:r>
            <a:r>
              <a:rPr lang="en-US" altLang="ja-JP" sz="1100" dirty="0" smtClean="0">
                <a:solidFill>
                  <a:srgbClr val="0070C0"/>
                </a:solidFill>
                <a:latin typeface="Helvetica"/>
                <a:cs typeface="Helvetica"/>
                <a:sym typeface="Wingdings" panose="05000000000000000000" pitchFamily="2" charset="2"/>
              </a:rPr>
              <a:t>                  </a:t>
            </a:r>
            <a:r>
              <a:rPr lang="en-US" altLang="ja-JP" sz="1200" dirty="0">
                <a:solidFill>
                  <a:srgbClr val="0070C0"/>
                </a:solidFill>
                <a:latin typeface="Helvetica"/>
                <a:cs typeface="Helvetica"/>
                <a:sym typeface="Wingdings" panose="05000000000000000000" pitchFamily="2" charset="2"/>
              </a:rPr>
              <a:t>Male-</a:t>
            </a:r>
            <a:r>
              <a:rPr lang="en-US" altLang="ja-JP" sz="1200" dirty="0" err="1">
                <a:solidFill>
                  <a:srgbClr val="0070C0"/>
                </a:solidFill>
                <a:latin typeface="Helvetica"/>
                <a:cs typeface="Helvetica"/>
                <a:sym typeface="Wingdings" panose="05000000000000000000" pitchFamily="2" charset="2"/>
              </a:rPr>
              <a:t>bulk.fastq</a:t>
            </a:r>
            <a:endParaRPr lang="en-US" altLang="ja-JP" sz="1400" dirty="0">
              <a:solidFill>
                <a:srgbClr val="0070C0"/>
              </a:solidFill>
              <a:latin typeface="Helvetica"/>
              <a:cs typeface="Helvetica"/>
              <a:sym typeface="Wingdings" panose="05000000000000000000" pitchFamily="2" charset="2"/>
            </a:endParaRPr>
          </a:p>
          <a:p>
            <a:endParaRPr lang="ja-JP" altLang="en-US" sz="1100" dirty="0">
              <a:solidFill>
                <a:srgbClr val="0070C0"/>
              </a:solidFill>
              <a:latin typeface="Helvetica"/>
              <a:cs typeface="Helvetica"/>
            </a:endParaRPr>
          </a:p>
        </p:txBody>
      </p:sp>
      <p:sp>
        <p:nvSpPr>
          <p:cNvPr id="88" name="テキスト ボックス 150"/>
          <p:cNvSpPr txBox="1"/>
          <p:nvPr/>
        </p:nvSpPr>
        <p:spPr>
          <a:xfrm rot="16200000">
            <a:off x="1412870" y="1227441"/>
            <a:ext cx="1765259" cy="430887"/>
          </a:xfrm>
          <a:prstGeom prst="rect">
            <a:avLst/>
          </a:prstGeom>
          <a:noFill/>
          <a:ln>
            <a:solidFill>
              <a:schemeClr val="tx1"/>
            </a:solidFill>
          </a:ln>
        </p:spPr>
        <p:txBody>
          <a:bodyPr wrap="square" rtlCol="0">
            <a:spAutoFit/>
          </a:bodyPr>
          <a:lstStyle/>
          <a:p>
            <a:pPr algn="ctr"/>
            <a:r>
              <a:rPr kumimoji="1" lang="en-US" altLang="ja-JP" sz="1100" dirty="0" smtClean="0">
                <a:latin typeface="Helvetica"/>
                <a:cs typeface="Helvetica"/>
              </a:rPr>
              <a:t>Whole genome </a:t>
            </a:r>
            <a:r>
              <a:rPr kumimoji="1" lang="en-US" altLang="ja-JP" sz="1100" dirty="0" err="1" smtClean="0">
                <a:latin typeface="Helvetica"/>
                <a:cs typeface="Helvetica"/>
              </a:rPr>
              <a:t>resequence</a:t>
            </a:r>
            <a:endParaRPr kumimoji="1" lang="en-US" altLang="ja-JP" sz="1100" dirty="0" smtClean="0">
              <a:latin typeface="Helvetica"/>
              <a:cs typeface="Helvetica"/>
            </a:endParaRPr>
          </a:p>
        </p:txBody>
      </p:sp>
      <p:sp>
        <p:nvSpPr>
          <p:cNvPr id="89" name="テキスト ボックス 151"/>
          <p:cNvSpPr txBox="1"/>
          <p:nvPr/>
        </p:nvSpPr>
        <p:spPr>
          <a:xfrm rot="16200000">
            <a:off x="3771615" y="874868"/>
            <a:ext cx="980017" cy="430887"/>
          </a:xfrm>
          <a:prstGeom prst="rect">
            <a:avLst/>
          </a:prstGeom>
          <a:noFill/>
          <a:ln>
            <a:solidFill>
              <a:schemeClr val="tx1"/>
            </a:solidFill>
          </a:ln>
        </p:spPr>
        <p:txBody>
          <a:bodyPr wrap="square" rtlCol="0">
            <a:spAutoFit/>
          </a:bodyPr>
          <a:lstStyle/>
          <a:p>
            <a:pPr algn="ctr"/>
            <a:r>
              <a:rPr kumimoji="1" lang="en-US" altLang="ja-JP" sz="1100" i="1" dirty="0" smtClean="0">
                <a:latin typeface="Helvetica"/>
                <a:cs typeface="Helvetica"/>
              </a:rPr>
              <a:t>DISCOVAR</a:t>
            </a:r>
          </a:p>
          <a:p>
            <a:pPr algn="ctr"/>
            <a:r>
              <a:rPr kumimoji="1" lang="en-US" altLang="ja-JP" sz="1100" i="1" dirty="0" smtClean="0">
                <a:latin typeface="Helvetica"/>
                <a:cs typeface="Helvetica"/>
              </a:rPr>
              <a:t>de novo</a:t>
            </a:r>
            <a:endParaRPr kumimoji="1" lang="ja-JP" altLang="en-US" sz="1100" i="1" dirty="0">
              <a:latin typeface="Helvetica"/>
              <a:cs typeface="Helvetica"/>
            </a:endParaRPr>
          </a:p>
        </p:txBody>
      </p:sp>
      <p:sp>
        <p:nvSpPr>
          <p:cNvPr id="113" name="TextBox 112"/>
          <p:cNvSpPr txBox="1"/>
          <p:nvPr/>
        </p:nvSpPr>
        <p:spPr>
          <a:xfrm>
            <a:off x="115440" y="2554942"/>
            <a:ext cx="5565947" cy="261610"/>
          </a:xfrm>
          <a:prstGeom prst="rect">
            <a:avLst/>
          </a:prstGeom>
          <a:noFill/>
        </p:spPr>
        <p:txBody>
          <a:bodyPr wrap="none" rtlCol="0">
            <a:spAutoFit/>
          </a:bodyPr>
          <a:lstStyle/>
          <a:p>
            <a:r>
              <a:rPr lang="en-US" sz="1100" b="1" dirty="0" smtClean="0">
                <a:latin typeface="Helvetica"/>
                <a:cs typeface="Helvetica"/>
              </a:rPr>
              <a:t> (1)-(2) </a:t>
            </a:r>
            <a:r>
              <a:rPr lang="en-US" sz="1100" dirty="0" smtClean="0">
                <a:latin typeface="Helvetica"/>
                <a:cs typeface="Helvetica"/>
              </a:rPr>
              <a:t>Summary of sequence reads and references used for identification of </a:t>
            </a:r>
            <a:r>
              <a:rPr lang="en-US" sz="1100" i="1" dirty="0" smtClean="0">
                <a:latin typeface="Helvetica"/>
                <a:cs typeface="Helvetica"/>
              </a:rPr>
              <a:t>W</a:t>
            </a:r>
            <a:r>
              <a:rPr lang="en-US" sz="1100" dirty="0" smtClean="0">
                <a:latin typeface="Helvetica"/>
                <a:cs typeface="Helvetica"/>
              </a:rPr>
              <a:t>-region</a:t>
            </a:r>
            <a:endParaRPr lang="en-US" sz="1100" dirty="0">
              <a:latin typeface="Helvetica"/>
              <a:cs typeface="Helvetica"/>
            </a:endParaRPr>
          </a:p>
        </p:txBody>
      </p:sp>
      <p:grpSp>
        <p:nvGrpSpPr>
          <p:cNvPr id="2" name="図形グループ 1"/>
          <p:cNvGrpSpPr/>
          <p:nvPr/>
        </p:nvGrpSpPr>
        <p:grpSpPr>
          <a:xfrm>
            <a:off x="115440" y="3204805"/>
            <a:ext cx="6697936" cy="4495197"/>
            <a:chOff x="115440" y="3382605"/>
            <a:chExt cx="6697936" cy="4495197"/>
          </a:xfrm>
        </p:grpSpPr>
        <p:sp>
          <p:nvSpPr>
            <p:cNvPr id="4" name="正方形/長方形 84"/>
            <p:cNvSpPr/>
            <p:nvPr/>
          </p:nvSpPr>
          <p:spPr>
            <a:xfrm>
              <a:off x="1628800" y="3672515"/>
              <a:ext cx="4312289" cy="302840"/>
            </a:xfrm>
            <a:prstGeom prst="rect">
              <a:avLst/>
            </a:prstGeom>
            <a:solidFill>
              <a:srgbClr val="CCCCFF">
                <a:alpha val="50196"/>
              </a:srgbClr>
            </a:solidFill>
            <a:ln w="3175">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Helvetica"/>
                <a:cs typeface="Helvetica"/>
              </a:endParaRPr>
            </a:p>
          </p:txBody>
        </p:sp>
        <p:cxnSp>
          <p:nvCxnSpPr>
            <p:cNvPr id="5" name="直線コネクタ 11"/>
            <p:cNvCxnSpPr/>
            <p:nvPr/>
          </p:nvCxnSpPr>
          <p:spPr>
            <a:xfrm>
              <a:off x="1700808" y="3903347"/>
              <a:ext cx="115212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線コネクタ 12"/>
            <p:cNvCxnSpPr/>
            <p:nvPr/>
          </p:nvCxnSpPr>
          <p:spPr>
            <a:xfrm>
              <a:off x="2914198" y="3903347"/>
              <a:ext cx="101885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線コネクタ 14"/>
            <p:cNvCxnSpPr/>
            <p:nvPr/>
          </p:nvCxnSpPr>
          <p:spPr>
            <a:xfrm>
              <a:off x="4002703" y="3903347"/>
              <a:ext cx="1010473"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直線コネクタ 16"/>
            <p:cNvCxnSpPr/>
            <p:nvPr/>
          </p:nvCxnSpPr>
          <p:spPr>
            <a:xfrm>
              <a:off x="5085184" y="3903347"/>
              <a:ext cx="80847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正方形/長方形 18"/>
            <p:cNvSpPr/>
            <p:nvPr/>
          </p:nvSpPr>
          <p:spPr>
            <a:xfrm>
              <a:off x="2472969" y="3681807"/>
              <a:ext cx="825867" cy="215444"/>
            </a:xfrm>
            <a:prstGeom prst="rect">
              <a:avLst/>
            </a:prstGeom>
          </p:spPr>
          <p:txBody>
            <a:bodyPr wrap="none">
              <a:spAutoFit/>
            </a:bodyPr>
            <a:lstStyle/>
            <a:p>
              <a:r>
                <a:rPr lang="en-US" altLang="ja-JP" sz="800" dirty="0" smtClean="0">
                  <a:solidFill>
                    <a:srgbClr val="FF0000"/>
                  </a:solidFill>
                  <a:latin typeface="Helvetica"/>
                  <a:cs typeface="Helvetica"/>
                  <a:sym typeface="Wingdings" panose="05000000000000000000" pitchFamily="2" charset="2"/>
                </a:rPr>
                <a:t>P3-DDN.fasta</a:t>
              </a:r>
              <a:endParaRPr lang="en-US" altLang="ja-JP" sz="800" dirty="0">
                <a:solidFill>
                  <a:srgbClr val="FF0000"/>
                </a:solidFill>
                <a:latin typeface="Helvetica"/>
                <a:cs typeface="Helvetica"/>
                <a:sym typeface="Wingdings" panose="05000000000000000000" pitchFamily="2" charset="2"/>
              </a:endParaRPr>
            </a:p>
          </p:txBody>
        </p:sp>
        <p:sp>
          <p:nvSpPr>
            <p:cNvPr id="10" name="正方形/長方形 19"/>
            <p:cNvSpPr/>
            <p:nvPr/>
          </p:nvSpPr>
          <p:spPr>
            <a:xfrm>
              <a:off x="4625008" y="3672515"/>
              <a:ext cx="825867" cy="215444"/>
            </a:xfrm>
            <a:prstGeom prst="rect">
              <a:avLst/>
            </a:prstGeom>
          </p:spPr>
          <p:txBody>
            <a:bodyPr wrap="none">
              <a:spAutoFit/>
            </a:bodyPr>
            <a:lstStyle/>
            <a:p>
              <a:r>
                <a:rPr lang="en-US" altLang="ja-JP" sz="800" dirty="0" smtClean="0">
                  <a:solidFill>
                    <a:srgbClr val="0070C0"/>
                  </a:solidFill>
                  <a:latin typeface="Helvetica"/>
                  <a:cs typeface="Helvetica"/>
                  <a:sym typeface="Wingdings" panose="05000000000000000000" pitchFamily="2" charset="2"/>
                </a:rPr>
                <a:t>P4-DDN.fasta</a:t>
              </a:r>
              <a:endParaRPr lang="en-US" altLang="ja-JP" sz="800" dirty="0">
                <a:solidFill>
                  <a:srgbClr val="0070C0"/>
                </a:solidFill>
                <a:latin typeface="Helvetica"/>
                <a:cs typeface="Helvetica"/>
                <a:sym typeface="Wingdings" panose="05000000000000000000" pitchFamily="2" charset="2"/>
              </a:endParaRPr>
            </a:p>
          </p:txBody>
        </p:sp>
        <p:sp>
          <p:nvSpPr>
            <p:cNvPr id="11" name="正方形/長方形 21"/>
            <p:cNvSpPr/>
            <p:nvPr/>
          </p:nvSpPr>
          <p:spPr>
            <a:xfrm>
              <a:off x="260648" y="4344687"/>
              <a:ext cx="1440160" cy="1169551"/>
            </a:xfrm>
            <a:prstGeom prst="rect">
              <a:avLst/>
            </a:prstGeom>
          </p:spPr>
          <p:txBody>
            <a:bodyPr wrap="square">
              <a:spAutoFit/>
            </a:bodyPr>
            <a:lstStyle/>
            <a:p>
              <a:r>
                <a:rPr lang="en-US" altLang="ja-JP" sz="1000" dirty="0" smtClean="0">
                  <a:solidFill>
                    <a:srgbClr val="FF0000"/>
                  </a:solidFill>
                  <a:latin typeface="Helvetica"/>
                  <a:cs typeface="Helvetica"/>
                </a:rPr>
                <a:t>Mapping of </a:t>
              </a:r>
            </a:p>
            <a:p>
              <a:r>
                <a:rPr lang="en-US" altLang="ja-JP" sz="1000" dirty="0" smtClean="0">
                  <a:solidFill>
                    <a:srgbClr val="FF0000"/>
                  </a:solidFill>
                  <a:latin typeface="Helvetica"/>
                  <a:cs typeface="Helvetica"/>
                </a:rPr>
                <a:t>Female-</a:t>
              </a:r>
              <a:r>
                <a:rPr lang="en-US" altLang="ja-JP" sz="1000" dirty="0" err="1" smtClean="0">
                  <a:solidFill>
                    <a:srgbClr val="FF0000"/>
                  </a:solidFill>
                  <a:latin typeface="Helvetica"/>
                  <a:cs typeface="Helvetica"/>
                </a:rPr>
                <a:t>bulk.fastq</a:t>
              </a:r>
              <a:endParaRPr lang="en-US" altLang="ja-JP" sz="1000" dirty="0" smtClean="0">
                <a:solidFill>
                  <a:srgbClr val="FF0000"/>
                </a:solidFill>
                <a:latin typeface="Helvetica"/>
                <a:cs typeface="Helvetica"/>
              </a:endParaRPr>
            </a:p>
            <a:p>
              <a:endParaRPr lang="en-US" altLang="ja-JP" sz="1000" dirty="0">
                <a:latin typeface="Helvetica"/>
                <a:cs typeface="Helvetica"/>
              </a:endParaRPr>
            </a:p>
            <a:p>
              <a:endParaRPr lang="en-US" altLang="ja-JP" sz="1000" dirty="0" smtClean="0">
                <a:latin typeface="Helvetica"/>
                <a:cs typeface="Helvetica"/>
              </a:endParaRPr>
            </a:p>
            <a:p>
              <a:endParaRPr lang="en-US" altLang="ja-JP" sz="1000" dirty="0">
                <a:latin typeface="Helvetica"/>
                <a:cs typeface="Helvetica"/>
              </a:endParaRPr>
            </a:p>
            <a:p>
              <a:r>
                <a:rPr lang="en-US" altLang="ja-JP" sz="1000" dirty="0" smtClean="0">
                  <a:solidFill>
                    <a:srgbClr val="0070C0"/>
                  </a:solidFill>
                  <a:latin typeface="Helvetica"/>
                  <a:cs typeface="Helvetica"/>
                  <a:sym typeface="Wingdings" panose="05000000000000000000" pitchFamily="2" charset="2"/>
                </a:rPr>
                <a:t>Mapping of </a:t>
              </a:r>
            </a:p>
            <a:p>
              <a:r>
                <a:rPr lang="en-US" altLang="ja-JP" sz="1000" dirty="0" smtClean="0">
                  <a:solidFill>
                    <a:srgbClr val="0070C0"/>
                  </a:solidFill>
                  <a:latin typeface="Helvetica"/>
                  <a:cs typeface="Helvetica"/>
                  <a:sym typeface="Wingdings" panose="05000000000000000000" pitchFamily="2" charset="2"/>
                </a:rPr>
                <a:t>Male-</a:t>
              </a:r>
              <a:r>
                <a:rPr lang="en-US" altLang="ja-JP" sz="1000" dirty="0" err="1" smtClean="0">
                  <a:solidFill>
                    <a:srgbClr val="0070C0"/>
                  </a:solidFill>
                  <a:latin typeface="Helvetica"/>
                  <a:cs typeface="Helvetica"/>
                  <a:sym typeface="Wingdings" panose="05000000000000000000" pitchFamily="2" charset="2"/>
                </a:rPr>
                <a:t>bulk.fastq</a:t>
              </a:r>
              <a:endParaRPr lang="ja-JP" altLang="en-US" sz="1000" dirty="0">
                <a:solidFill>
                  <a:srgbClr val="0070C0"/>
                </a:solidFill>
                <a:latin typeface="Helvetica"/>
                <a:cs typeface="Helvetica"/>
              </a:endParaRPr>
            </a:p>
          </p:txBody>
        </p:sp>
        <p:cxnSp>
          <p:nvCxnSpPr>
            <p:cNvPr id="12" name="直線コネクタ 23"/>
            <p:cNvCxnSpPr/>
            <p:nvPr/>
          </p:nvCxnSpPr>
          <p:spPr>
            <a:xfrm>
              <a:off x="1900450" y="4416695"/>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線コネクタ 25"/>
            <p:cNvCxnSpPr/>
            <p:nvPr/>
          </p:nvCxnSpPr>
          <p:spPr>
            <a:xfrm>
              <a:off x="1900450" y="4488703"/>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線コネクタ 26"/>
            <p:cNvCxnSpPr/>
            <p:nvPr/>
          </p:nvCxnSpPr>
          <p:spPr>
            <a:xfrm>
              <a:off x="1972458" y="4560711"/>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線コネクタ 27"/>
            <p:cNvCxnSpPr/>
            <p:nvPr/>
          </p:nvCxnSpPr>
          <p:spPr>
            <a:xfrm>
              <a:off x="1972458" y="4632719"/>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線コネクタ 28"/>
            <p:cNvCxnSpPr/>
            <p:nvPr/>
          </p:nvCxnSpPr>
          <p:spPr>
            <a:xfrm>
              <a:off x="2044466" y="4704727"/>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コネクタ 29"/>
            <p:cNvCxnSpPr/>
            <p:nvPr/>
          </p:nvCxnSpPr>
          <p:spPr>
            <a:xfrm>
              <a:off x="2044466" y="4776735"/>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線コネクタ 36"/>
            <p:cNvCxnSpPr/>
            <p:nvPr/>
          </p:nvCxnSpPr>
          <p:spPr>
            <a:xfrm>
              <a:off x="2996952" y="4416695"/>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線コネクタ 37"/>
            <p:cNvCxnSpPr/>
            <p:nvPr/>
          </p:nvCxnSpPr>
          <p:spPr>
            <a:xfrm>
              <a:off x="3013334" y="4488703"/>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コネクタ 38"/>
            <p:cNvCxnSpPr/>
            <p:nvPr/>
          </p:nvCxnSpPr>
          <p:spPr>
            <a:xfrm>
              <a:off x="3013334" y="4560711"/>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線コネクタ 39"/>
            <p:cNvCxnSpPr/>
            <p:nvPr/>
          </p:nvCxnSpPr>
          <p:spPr>
            <a:xfrm>
              <a:off x="3085342" y="4632719"/>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線コネクタ 40"/>
            <p:cNvCxnSpPr/>
            <p:nvPr/>
          </p:nvCxnSpPr>
          <p:spPr>
            <a:xfrm>
              <a:off x="3085342" y="4704727"/>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線コネクタ 41"/>
            <p:cNvCxnSpPr/>
            <p:nvPr/>
          </p:nvCxnSpPr>
          <p:spPr>
            <a:xfrm>
              <a:off x="3085342" y="4776735"/>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42"/>
            <p:cNvCxnSpPr/>
            <p:nvPr/>
          </p:nvCxnSpPr>
          <p:spPr>
            <a:xfrm>
              <a:off x="4077072" y="4416695"/>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線コネクタ 43"/>
            <p:cNvCxnSpPr/>
            <p:nvPr/>
          </p:nvCxnSpPr>
          <p:spPr>
            <a:xfrm>
              <a:off x="4093454" y="4488703"/>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線コネクタ 44"/>
            <p:cNvCxnSpPr/>
            <p:nvPr/>
          </p:nvCxnSpPr>
          <p:spPr>
            <a:xfrm>
              <a:off x="4093454" y="4560711"/>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線コネクタ 45"/>
            <p:cNvCxnSpPr/>
            <p:nvPr/>
          </p:nvCxnSpPr>
          <p:spPr>
            <a:xfrm>
              <a:off x="4165462" y="4632719"/>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線コネクタ 46"/>
            <p:cNvCxnSpPr/>
            <p:nvPr/>
          </p:nvCxnSpPr>
          <p:spPr>
            <a:xfrm>
              <a:off x="4165462" y="4704727"/>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直線コネクタ 47"/>
            <p:cNvCxnSpPr/>
            <p:nvPr/>
          </p:nvCxnSpPr>
          <p:spPr>
            <a:xfrm>
              <a:off x="4165462" y="4776735"/>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線コネクタ 48"/>
            <p:cNvCxnSpPr/>
            <p:nvPr/>
          </p:nvCxnSpPr>
          <p:spPr>
            <a:xfrm>
              <a:off x="5517232" y="5218075"/>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1" name="直線コネクタ 49"/>
            <p:cNvCxnSpPr/>
            <p:nvPr/>
          </p:nvCxnSpPr>
          <p:spPr>
            <a:xfrm>
              <a:off x="5517232" y="5290083"/>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2" name="直線コネクタ 50"/>
            <p:cNvCxnSpPr/>
            <p:nvPr/>
          </p:nvCxnSpPr>
          <p:spPr>
            <a:xfrm>
              <a:off x="5572858" y="5362091"/>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3" name="直線コネクタ 51"/>
            <p:cNvCxnSpPr/>
            <p:nvPr/>
          </p:nvCxnSpPr>
          <p:spPr>
            <a:xfrm>
              <a:off x="5589240" y="5434099"/>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4" name="直線コネクタ 52"/>
            <p:cNvCxnSpPr/>
            <p:nvPr/>
          </p:nvCxnSpPr>
          <p:spPr>
            <a:xfrm>
              <a:off x="5589240" y="5506107"/>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5" name="直線コネクタ 53"/>
            <p:cNvCxnSpPr/>
            <p:nvPr/>
          </p:nvCxnSpPr>
          <p:spPr>
            <a:xfrm>
              <a:off x="5589240" y="5578115"/>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6" name="直線コネクタ 66"/>
            <p:cNvCxnSpPr/>
            <p:nvPr/>
          </p:nvCxnSpPr>
          <p:spPr>
            <a:xfrm>
              <a:off x="2996952" y="5218075"/>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7" name="直線コネクタ 67"/>
            <p:cNvCxnSpPr/>
            <p:nvPr/>
          </p:nvCxnSpPr>
          <p:spPr>
            <a:xfrm>
              <a:off x="3013334" y="5290083"/>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8" name="直線コネクタ 68"/>
            <p:cNvCxnSpPr/>
            <p:nvPr/>
          </p:nvCxnSpPr>
          <p:spPr>
            <a:xfrm>
              <a:off x="3013334" y="5362091"/>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9" name="直線コネクタ 69"/>
            <p:cNvCxnSpPr/>
            <p:nvPr/>
          </p:nvCxnSpPr>
          <p:spPr>
            <a:xfrm>
              <a:off x="3085342" y="5434099"/>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0" name="直線コネクタ 70"/>
            <p:cNvCxnSpPr/>
            <p:nvPr/>
          </p:nvCxnSpPr>
          <p:spPr>
            <a:xfrm>
              <a:off x="3085342" y="5506107"/>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1" name="直線コネクタ 72"/>
            <p:cNvCxnSpPr/>
            <p:nvPr/>
          </p:nvCxnSpPr>
          <p:spPr>
            <a:xfrm>
              <a:off x="4077072" y="5218075"/>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2" name="直線コネクタ 73"/>
            <p:cNvCxnSpPr/>
            <p:nvPr/>
          </p:nvCxnSpPr>
          <p:spPr>
            <a:xfrm>
              <a:off x="4093454" y="5290083"/>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3" name="直線コネクタ 74"/>
            <p:cNvCxnSpPr/>
            <p:nvPr/>
          </p:nvCxnSpPr>
          <p:spPr>
            <a:xfrm>
              <a:off x="4093454" y="5362091"/>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4" name="直線コネクタ 75"/>
            <p:cNvCxnSpPr/>
            <p:nvPr/>
          </p:nvCxnSpPr>
          <p:spPr>
            <a:xfrm>
              <a:off x="4165462" y="5434099"/>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5" name="直線コネクタ 76"/>
            <p:cNvCxnSpPr/>
            <p:nvPr/>
          </p:nvCxnSpPr>
          <p:spPr>
            <a:xfrm>
              <a:off x="4165462" y="5506107"/>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6" name="直線コネクタ 77"/>
            <p:cNvCxnSpPr/>
            <p:nvPr/>
          </p:nvCxnSpPr>
          <p:spPr>
            <a:xfrm>
              <a:off x="4165462" y="5578115"/>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7" name="直線コネクタ 78"/>
            <p:cNvCxnSpPr/>
            <p:nvPr/>
          </p:nvCxnSpPr>
          <p:spPr>
            <a:xfrm>
              <a:off x="5085184" y="5218075"/>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8" name="直線コネクタ 79"/>
            <p:cNvCxnSpPr/>
            <p:nvPr/>
          </p:nvCxnSpPr>
          <p:spPr>
            <a:xfrm>
              <a:off x="5085184" y="5290083"/>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9" name="直線コネクタ 80"/>
            <p:cNvCxnSpPr/>
            <p:nvPr/>
          </p:nvCxnSpPr>
          <p:spPr>
            <a:xfrm>
              <a:off x="5085184" y="5362091"/>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0" name="直線コネクタ 81"/>
            <p:cNvCxnSpPr/>
            <p:nvPr/>
          </p:nvCxnSpPr>
          <p:spPr>
            <a:xfrm>
              <a:off x="5157192" y="5434099"/>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1" name="直線コネクタ 82"/>
            <p:cNvCxnSpPr/>
            <p:nvPr/>
          </p:nvCxnSpPr>
          <p:spPr>
            <a:xfrm>
              <a:off x="5157192" y="5506107"/>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2" name="直線コネクタ 83"/>
            <p:cNvCxnSpPr/>
            <p:nvPr/>
          </p:nvCxnSpPr>
          <p:spPr>
            <a:xfrm>
              <a:off x="5229200" y="5578115"/>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3" name="直線コネクタ 88"/>
            <p:cNvCxnSpPr/>
            <p:nvPr/>
          </p:nvCxnSpPr>
          <p:spPr>
            <a:xfrm>
              <a:off x="2332498" y="4416695"/>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89"/>
            <p:cNvCxnSpPr/>
            <p:nvPr/>
          </p:nvCxnSpPr>
          <p:spPr>
            <a:xfrm>
              <a:off x="2332498" y="4488703"/>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直線コネクタ 90"/>
            <p:cNvCxnSpPr/>
            <p:nvPr/>
          </p:nvCxnSpPr>
          <p:spPr>
            <a:xfrm>
              <a:off x="2404506" y="4560711"/>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直線コネクタ 91"/>
            <p:cNvCxnSpPr/>
            <p:nvPr/>
          </p:nvCxnSpPr>
          <p:spPr>
            <a:xfrm>
              <a:off x="2404506" y="4632719"/>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直線コネクタ 92"/>
            <p:cNvCxnSpPr/>
            <p:nvPr/>
          </p:nvCxnSpPr>
          <p:spPr>
            <a:xfrm>
              <a:off x="2476514" y="4704727"/>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直線コネクタ 93"/>
            <p:cNvCxnSpPr/>
            <p:nvPr/>
          </p:nvCxnSpPr>
          <p:spPr>
            <a:xfrm>
              <a:off x="2476514" y="4776735"/>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直線コネクタ 100"/>
            <p:cNvCxnSpPr/>
            <p:nvPr/>
          </p:nvCxnSpPr>
          <p:spPr>
            <a:xfrm>
              <a:off x="3429000" y="4416695"/>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直線コネクタ 101"/>
            <p:cNvCxnSpPr/>
            <p:nvPr/>
          </p:nvCxnSpPr>
          <p:spPr>
            <a:xfrm>
              <a:off x="3445382" y="4488703"/>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直線コネクタ 102"/>
            <p:cNvCxnSpPr/>
            <p:nvPr/>
          </p:nvCxnSpPr>
          <p:spPr>
            <a:xfrm>
              <a:off x="3445382" y="4560711"/>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直線コネクタ 103"/>
            <p:cNvCxnSpPr/>
            <p:nvPr/>
          </p:nvCxnSpPr>
          <p:spPr>
            <a:xfrm>
              <a:off x="3517390" y="4632719"/>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直線コネクタ 104"/>
            <p:cNvCxnSpPr/>
            <p:nvPr/>
          </p:nvCxnSpPr>
          <p:spPr>
            <a:xfrm>
              <a:off x="3517390" y="4704727"/>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4" name="直線コネクタ 105"/>
            <p:cNvCxnSpPr/>
            <p:nvPr/>
          </p:nvCxnSpPr>
          <p:spPr>
            <a:xfrm>
              <a:off x="3517390" y="4776735"/>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直線コネクタ 106"/>
            <p:cNvCxnSpPr/>
            <p:nvPr/>
          </p:nvCxnSpPr>
          <p:spPr>
            <a:xfrm>
              <a:off x="3429000" y="5218075"/>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6" name="直線コネクタ 107"/>
            <p:cNvCxnSpPr/>
            <p:nvPr/>
          </p:nvCxnSpPr>
          <p:spPr>
            <a:xfrm>
              <a:off x="3445382" y="5290083"/>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7" name="直線コネクタ 108"/>
            <p:cNvCxnSpPr/>
            <p:nvPr/>
          </p:nvCxnSpPr>
          <p:spPr>
            <a:xfrm>
              <a:off x="3445382" y="5362091"/>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8" name="直線コネクタ 109"/>
            <p:cNvCxnSpPr/>
            <p:nvPr/>
          </p:nvCxnSpPr>
          <p:spPr>
            <a:xfrm>
              <a:off x="3517390" y="5434099"/>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9" name="直線コネクタ 110"/>
            <p:cNvCxnSpPr/>
            <p:nvPr/>
          </p:nvCxnSpPr>
          <p:spPr>
            <a:xfrm>
              <a:off x="3517390" y="5506107"/>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0" name="直線コネクタ 111"/>
            <p:cNvCxnSpPr/>
            <p:nvPr/>
          </p:nvCxnSpPr>
          <p:spPr>
            <a:xfrm>
              <a:off x="3517390" y="5578115"/>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1" name="直線コネクタ 112"/>
            <p:cNvCxnSpPr/>
            <p:nvPr/>
          </p:nvCxnSpPr>
          <p:spPr>
            <a:xfrm>
              <a:off x="4509120" y="5218075"/>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2" name="直線コネクタ 113"/>
            <p:cNvCxnSpPr/>
            <p:nvPr/>
          </p:nvCxnSpPr>
          <p:spPr>
            <a:xfrm>
              <a:off x="4525502" y="5290083"/>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3" name="直線コネクタ 114"/>
            <p:cNvCxnSpPr/>
            <p:nvPr/>
          </p:nvCxnSpPr>
          <p:spPr>
            <a:xfrm>
              <a:off x="4525502" y="5362091"/>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4" name="直線コネクタ 115"/>
            <p:cNvCxnSpPr/>
            <p:nvPr/>
          </p:nvCxnSpPr>
          <p:spPr>
            <a:xfrm>
              <a:off x="4597510" y="5434099"/>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5" name="直線コネクタ 116"/>
            <p:cNvCxnSpPr/>
            <p:nvPr/>
          </p:nvCxnSpPr>
          <p:spPr>
            <a:xfrm>
              <a:off x="4597510" y="5506107"/>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6" name="直線コネクタ 117"/>
            <p:cNvCxnSpPr/>
            <p:nvPr/>
          </p:nvCxnSpPr>
          <p:spPr>
            <a:xfrm>
              <a:off x="4597510" y="5578115"/>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77" name="正方形/長方形 120"/>
            <p:cNvSpPr/>
            <p:nvPr/>
          </p:nvSpPr>
          <p:spPr>
            <a:xfrm>
              <a:off x="2977953" y="4344687"/>
              <a:ext cx="883095" cy="1377444"/>
            </a:xfrm>
            <a:prstGeom prst="rect">
              <a:avLst/>
            </a:prstGeom>
            <a:noFill/>
            <a:ln w="3175">
              <a:solidFill>
                <a:srgbClr val="7030A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Helvetica"/>
                <a:cs typeface="Helvetica"/>
              </a:endParaRPr>
            </a:p>
          </p:txBody>
        </p:sp>
        <p:sp>
          <p:nvSpPr>
            <p:cNvPr id="78" name="正方形/長方形 121"/>
            <p:cNvSpPr/>
            <p:nvPr/>
          </p:nvSpPr>
          <p:spPr>
            <a:xfrm>
              <a:off x="4029830" y="4344687"/>
              <a:ext cx="911338" cy="1377444"/>
            </a:xfrm>
            <a:prstGeom prst="rect">
              <a:avLst/>
            </a:prstGeom>
            <a:noFill/>
            <a:ln w="3175">
              <a:solidFill>
                <a:srgbClr val="7030A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Helvetica"/>
                <a:cs typeface="Helvetica"/>
              </a:endParaRPr>
            </a:p>
          </p:txBody>
        </p:sp>
        <p:cxnSp>
          <p:nvCxnSpPr>
            <p:cNvPr id="79" name="直線コネクタ 126"/>
            <p:cNvCxnSpPr/>
            <p:nvPr/>
          </p:nvCxnSpPr>
          <p:spPr>
            <a:xfrm>
              <a:off x="4492738" y="4416695"/>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0" name="直線コネクタ 127"/>
            <p:cNvCxnSpPr/>
            <p:nvPr/>
          </p:nvCxnSpPr>
          <p:spPr>
            <a:xfrm>
              <a:off x="4492738" y="4488703"/>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1" name="直線コネクタ 128"/>
            <p:cNvCxnSpPr/>
            <p:nvPr/>
          </p:nvCxnSpPr>
          <p:spPr>
            <a:xfrm>
              <a:off x="4564746" y="4560711"/>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2" name="直線コネクタ 129"/>
            <p:cNvCxnSpPr/>
            <p:nvPr/>
          </p:nvCxnSpPr>
          <p:spPr>
            <a:xfrm>
              <a:off x="4564746" y="4632719"/>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3" name="直線コネクタ 130"/>
            <p:cNvCxnSpPr/>
            <p:nvPr/>
          </p:nvCxnSpPr>
          <p:spPr>
            <a:xfrm>
              <a:off x="4636754" y="4704727"/>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84" name="正方形/長方形 133"/>
            <p:cNvSpPr/>
            <p:nvPr/>
          </p:nvSpPr>
          <p:spPr>
            <a:xfrm>
              <a:off x="933158" y="5784847"/>
              <a:ext cx="1199698" cy="338554"/>
            </a:xfrm>
            <a:prstGeom prst="rect">
              <a:avLst/>
            </a:prstGeom>
          </p:spPr>
          <p:txBody>
            <a:bodyPr wrap="square">
              <a:spAutoFit/>
            </a:bodyPr>
            <a:lstStyle/>
            <a:p>
              <a:pPr algn="ctr"/>
              <a:r>
                <a:rPr lang="en-US" altLang="ja-JP" sz="800" dirty="0" smtClean="0">
                  <a:solidFill>
                    <a:srgbClr val="FF0000"/>
                  </a:solidFill>
                  <a:latin typeface="Helvetica"/>
                  <a:cs typeface="Helvetica"/>
                </a:rPr>
                <a:t>Putative female-specific region</a:t>
              </a:r>
            </a:p>
          </p:txBody>
        </p:sp>
        <p:sp>
          <p:nvSpPr>
            <p:cNvPr id="85" name="正方形/長方形 134"/>
            <p:cNvSpPr/>
            <p:nvPr/>
          </p:nvSpPr>
          <p:spPr>
            <a:xfrm>
              <a:off x="5674940" y="5784847"/>
              <a:ext cx="1138436" cy="338554"/>
            </a:xfrm>
            <a:prstGeom prst="rect">
              <a:avLst/>
            </a:prstGeom>
          </p:spPr>
          <p:txBody>
            <a:bodyPr wrap="square">
              <a:spAutoFit/>
            </a:bodyPr>
            <a:lstStyle/>
            <a:p>
              <a:pPr algn="ctr"/>
              <a:r>
                <a:rPr lang="en-US" altLang="ja-JP" sz="800" dirty="0" smtClean="0">
                  <a:solidFill>
                    <a:srgbClr val="0070C0"/>
                  </a:solidFill>
                  <a:latin typeface="Helvetica"/>
                  <a:cs typeface="Helvetica"/>
                </a:rPr>
                <a:t>Putative male-specific region</a:t>
              </a:r>
            </a:p>
          </p:txBody>
        </p:sp>
        <p:sp>
          <p:nvSpPr>
            <p:cNvPr id="86" name="正方形/長方形 140"/>
            <p:cNvSpPr/>
            <p:nvPr/>
          </p:nvSpPr>
          <p:spPr>
            <a:xfrm>
              <a:off x="1117601" y="3382605"/>
              <a:ext cx="5286246" cy="253916"/>
            </a:xfrm>
            <a:prstGeom prst="rect">
              <a:avLst/>
            </a:prstGeom>
          </p:spPr>
          <p:txBody>
            <a:bodyPr wrap="square">
              <a:spAutoFit/>
            </a:bodyPr>
            <a:lstStyle/>
            <a:p>
              <a:r>
                <a:rPr lang="en-US" altLang="ja-JP" sz="1050" dirty="0" smtClean="0">
                  <a:latin typeface="Helvetica"/>
                  <a:cs typeface="Helvetica"/>
                </a:rPr>
                <a:t>Two reference sequences were combined to generate P3-DDN/P4-DDN reference</a:t>
              </a:r>
              <a:endParaRPr lang="ja-JP" altLang="en-US" sz="1050" dirty="0">
                <a:latin typeface="Helvetica"/>
                <a:cs typeface="Helvetica"/>
              </a:endParaRPr>
            </a:p>
          </p:txBody>
        </p:sp>
        <p:cxnSp>
          <p:nvCxnSpPr>
            <p:cNvPr id="91" name="直線コネクタ 95"/>
            <p:cNvCxnSpPr/>
            <p:nvPr/>
          </p:nvCxnSpPr>
          <p:spPr>
            <a:xfrm>
              <a:off x="3772658" y="6216895"/>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2" name="直線コネクタ 99"/>
            <p:cNvCxnSpPr/>
            <p:nvPr/>
          </p:nvCxnSpPr>
          <p:spPr>
            <a:xfrm>
              <a:off x="3301366" y="6216895"/>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3" name="カギ線コネクタ 5"/>
            <p:cNvCxnSpPr/>
            <p:nvPr/>
          </p:nvCxnSpPr>
          <p:spPr>
            <a:xfrm rot="16200000" flipV="1">
              <a:off x="3005143" y="5722131"/>
              <a:ext cx="648072" cy="216024"/>
            </a:xfrm>
            <a:prstGeom prst="bentConnector3">
              <a:avLst>
                <a:gd name="adj1" fmla="val 43941"/>
              </a:avLst>
            </a:prstGeom>
            <a:ln w="6350">
              <a:prstDash val="dash"/>
              <a:headEnd w="sm" len="sm"/>
              <a:tailEnd type="arrow" w="sm" len="sm"/>
            </a:ln>
          </p:spPr>
          <p:style>
            <a:lnRef idx="1">
              <a:schemeClr val="accent1"/>
            </a:lnRef>
            <a:fillRef idx="0">
              <a:schemeClr val="accent1"/>
            </a:fillRef>
            <a:effectRef idx="0">
              <a:schemeClr val="accent1"/>
            </a:effectRef>
            <a:fontRef idx="minor">
              <a:schemeClr val="tx1"/>
            </a:fontRef>
          </p:style>
        </p:cxnSp>
        <p:cxnSp>
          <p:nvCxnSpPr>
            <p:cNvPr id="94" name="カギ線コネクタ 7"/>
            <p:cNvCxnSpPr/>
            <p:nvPr/>
          </p:nvCxnSpPr>
          <p:spPr>
            <a:xfrm rot="5400000" flipH="1" flipV="1">
              <a:off x="3585853" y="5438745"/>
              <a:ext cx="566772" cy="864096"/>
            </a:xfrm>
            <a:prstGeom prst="bentConnector3">
              <a:avLst/>
            </a:prstGeom>
            <a:ln w="6350">
              <a:prstDash val="dash"/>
              <a:headEnd w="sm" len="sm"/>
              <a:tailEnd type="arrow" w="sm" len="sm"/>
            </a:ln>
          </p:spPr>
          <p:style>
            <a:lnRef idx="1">
              <a:schemeClr val="accent1"/>
            </a:lnRef>
            <a:fillRef idx="0">
              <a:schemeClr val="accent1"/>
            </a:fillRef>
            <a:effectRef idx="0">
              <a:schemeClr val="accent1"/>
            </a:effectRef>
            <a:fontRef idx="minor">
              <a:schemeClr val="tx1"/>
            </a:fontRef>
          </p:style>
        </p:cxnSp>
        <p:cxnSp>
          <p:nvCxnSpPr>
            <p:cNvPr id="95" name="カギ線コネクタ 9"/>
            <p:cNvCxnSpPr/>
            <p:nvPr/>
          </p:nvCxnSpPr>
          <p:spPr>
            <a:xfrm rot="16200000" flipV="1">
              <a:off x="3113155" y="5326087"/>
              <a:ext cx="1368152" cy="288032"/>
            </a:xfrm>
            <a:prstGeom prst="bentConnector3">
              <a:avLst>
                <a:gd name="adj1" fmla="val 82803"/>
              </a:avLst>
            </a:prstGeom>
            <a:ln w="6350">
              <a:solidFill>
                <a:srgbClr val="FF0000"/>
              </a:solidFill>
              <a:prstDash val="dash"/>
              <a:headEnd w="sm" len="sm"/>
              <a:tailEnd type="arrow" w="sm" len="sm"/>
            </a:ln>
          </p:spPr>
          <p:style>
            <a:lnRef idx="1">
              <a:schemeClr val="accent1"/>
            </a:lnRef>
            <a:fillRef idx="0">
              <a:schemeClr val="accent1"/>
            </a:fillRef>
            <a:effectRef idx="0">
              <a:schemeClr val="accent1"/>
            </a:effectRef>
            <a:fontRef idx="minor">
              <a:schemeClr val="tx1"/>
            </a:fontRef>
          </p:style>
        </p:cxnSp>
        <p:cxnSp>
          <p:nvCxnSpPr>
            <p:cNvPr id="96" name="カギ線コネクタ 13"/>
            <p:cNvCxnSpPr/>
            <p:nvPr/>
          </p:nvCxnSpPr>
          <p:spPr>
            <a:xfrm rot="5400000" flipH="1" flipV="1">
              <a:off x="3648569" y="4997405"/>
              <a:ext cx="1449452" cy="864096"/>
            </a:xfrm>
            <a:prstGeom prst="bentConnector3">
              <a:avLst>
                <a:gd name="adj1" fmla="val 77866"/>
              </a:avLst>
            </a:prstGeom>
            <a:ln w="6350">
              <a:solidFill>
                <a:srgbClr val="FF0000"/>
              </a:solidFill>
              <a:prstDash val="dash"/>
              <a:headEnd w="sm" len="sm"/>
              <a:tailEnd type="arrow" w="sm" len="sm"/>
            </a:ln>
          </p:spPr>
          <p:style>
            <a:lnRef idx="1">
              <a:schemeClr val="accent1"/>
            </a:lnRef>
            <a:fillRef idx="0">
              <a:schemeClr val="accent1"/>
            </a:fillRef>
            <a:effectRef idx="0">
              <a:schemeClr val="accent1"/>
            </a:effectRef>
            <a:fontRef idx="minor">
              <a:schemeClr val="tx1"/>
            </a:fontRef>
          </p:style>
        </p:cxnSp>
        <p:sp>
          <p:nvSpPr>
            <p:cNvPr id="97" name="正方形/長方形 125"/>
            <p:cNvSpPr/>
            <p:nvPr/>
          </p:nvSpPr>
          <p:spPr>
            <a:xfrm>
              <a:off x="2924944" y="6298195"/>
              <a:ext cx="1904972" cy="369332"/>
            </a:xfrm>
            <a:prstGeom prst="rect">
              <a:avLst/>
            </a:prstGeom>
          </p:spPr>
          <p:txBody>
            <a:bodyPr wrap="square">
              <a:spAutoFit/>
            </a:bodyPr>
            <a:lstStyle/>
            <a:p>
              <a:r>
                <a:rPr lang="en-US" altLang="ja-JP" sz="900" dirty="0" smtClean="0">
                  <a:solidFill>
                    <a:srgbClr val="7030A0"/>
                  </a:solidFill>
                  <a:latin typeface="Helvetica"/>
                  <a:cs typeface="Helvetica"/>
                </a:rPr>
                <a:t>Reads mapped to two (or more) sites has </a:t>
              </a:r>
              <a:r>
                <a:rPr lang="en-US" altLang="ja-JP" sz="900" u="sng" dirty="0" smtClean="0">
                  <a:solidFill>
                    <a:srgbClr val="7030A0"/>
                  </a:solidFill>
                  <a:latin typeface="Helvetica"/>
                  <a:cs typeface="Helvetica"/>
                </a:rPr>
                <a:t>MAPQ &lt; 60</a:t>
              </a:r>
              <a:r>
                <a:rPr lang="en-US" altLang="ja-JP" sz="900" dirty="0" smtClean="0">
                  <a:solidFill>
                    <a:srgbClr val="7030A0"/>
                  </a:solidFill>
                  <a:latin typeface="Helvetica"/>
                  <a:cs typeface="Helvetica"/>
                </a:rPr>
                <a:t>.</a:t>
              </a:r>
              <a:endParaRPr lang="en-US" altLang="ja-JP" sz="900" dirty="0">
                <a:solidFill>
                  <a:srgbClr val="7030A0"/>
                </a:solidFill>
                <a:latin typeface="Helvetica"/>
                <a:cs typeface="Helvetica"/>
              </a:endParaRPr>
            </a:p>
          </p:txBody>
        </p:sp>
        <p:cxnSp>
          <p:nvCxnSpPr>
            <p:cNvPr id="98" name="直線矢印コネクタ 57"/>
            <p:cNvCxnSpPr/>
            <p:nvPr/>
          </p:nvCxnSpPr>
          <p:spPr>
            <a:xfrm>
              <a:off x="2977953" y="4128663"/>
              <a:ext cx="883095" cy="0"/>
            </a:xfrm>
            <a:prstGeom prst="straightConnector1">
              <a:avLst/>
            </a:prstGeom>
            <a:ln w="19050">
              <a:solidFill>
                <a:schemeClr val="accent4"/>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9" name="直線矢印コネクタ 132"/>
            <p:cNvCxnSpPr/>
            <p:nvPr/>
          </p:nvCxnSpPr>
          <p:spPr>
            <a:xfrm>
              <a:off x="4058073" y="4128663"/>
              <a:ext cx="883095" cy="0"/>
            </a:xfrm>
            <a:prstGeom prst="straightConnector1">
              <a:avLst/>
            </a:prstGeom>
            <a:ln w="19050">
              <a:solidFill>
                <a:schemeClr val="accent4"/>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0" name="正方形/長方形 137"/>
            <p:cNvSpPr/>
            <p:nvPr/>
          </p:nvSpPr>
          <p:spPr>
            <a:xfrm>
              <a:off x="5013176" y="3984647"/>
              <a:ext cx="856040" cy="200055"/>
            </a:xfrm>
            <a:prstGeom prst="rect">
              <a:avLst/>
            </a:prstGeom>
          </p:spPr>
          <p:txBody>
            <a:bodyPr wrap="square">
              <a:spAutoFit/>
            </a:bodyPr>
            <a:lstStyle/>
            <a:p>
              <a:r>
                <a:rPr lang="en-US" altLang="ja-JP" sz="700" dirty="0" smtClean="0">
                  <a:solidFill>
                    <a:srgbClr val="7030A0"/>
                  </a:solidFill>
                  <a:latin typeface="Helvetica"/>
                  <a:cs typeface="Helvetica"/>
                </a:rPr>
                <a:t>Similar region</a:t>
              </a:r>
              <a:endParaRPr lang="en-US" altLang="ja-JP" sz="700" dirty="0">
                <a:solidFill>
                  <a:srgbClr val="7030A0"/>
                </a:solidFill>
                <a:latin typeface="Helvetica"/>
                <a:cs typeface="Helvetica"/>
              </a:endParaRPr>
            </a:p>
          </p:txBody>
        </p:sp>
        <p:cxnSp>
          <p:nvCxnSpPr>
            <p:cNvPr id="101" name="直線コネクタ 138"/>
            <p:cNvCxnSpPr/>
            <p:nvPr/>
          </p:nvCxnSpPr>
          <p:spPr>
            <a:xfrm>
              <a:off x="2060848" y="6216895"/>
              <a:ext cx="3044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2" name="直線コネクタ 141"/>
            <p:cNvCxnSpPr/>
            <p:nvPr/>
          </p:nvCxnSpPr>
          <p:spPr>
            <a:xfrm>
              <a:off x="5229200" y="6216895"/>
              <a:ext cx="30441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3" name="直線矢印コネクタ 65"/>
            <p:cNvCxnSpPr/>
            <p:nvPr/>
          </p:nvCxnSpPr>
          <p:spPr>
            <a:xfrm flipV="1">
              <a:off x="2213055" y="4786027"/>
              <a:ext cx="0" cy="1368152"/>
            </a:xfrm>
            <a:prstGeom prst="straightConnector1">
              <a:avLst/>
            </a:prstGeom>
            <a:ln w="3175">
              <a:solidFill>
                <a:srgbClr val="FF0000"/>
              </a:solidFill>
              <a:prstDash val="dash"/>
              <a:headEnd w="sm" len="sm"/>
              <a:tailEnd type="arrow" w="sm" len="sm"/>
            </a:ln>
          </p:spPr>
          <p:style>
            <a:lnRef idx="1">
              <a:schemeClr val="accent1"/>
            </a:lnRef>
            <a:fillRef idx="0">
              <a:schemeClr val="accent1"/>
            </a:fillRef>
            <a:effectRef idx="0">
              <a:schemeClr val="accent1"/>
            </a:effectRef>
            <a:fontRef idx="minor">
              <a:schemeClr val="tx1"/>
            </a:fontRef>
          </p:style>
        </p:cxnSp>
        <p:cxnSp>
          <p:nvCxnSpPr>
            <p:cNvPr id="104" name="直線矢印コネクタ 142"/>
            <p:cNvCxnSpPr/>
            <p:nvPr/>
          </p:nvCxnSpPr>
          <p:spPr>
            <a:xfrm flipV="1">
              <a:off x="5373216" y="5578115"/>
              <a:ext cx="0" cy="566772"/>
            </a:xfrm>
            <a:prstGeom prst="straightConnector1">
              <a:avLst/>
            </a:prstGeom>
            <a:ln w="3175">
              <a:solidFill>
                <a:srgbClr val="0070C0"/>
              </a:solidFill>
              <a:prstDash val="dash"/>
              <a:headEnd w="sm" len="sm"/>
              <a:tailEnd type="arrow" w="sm" len="sm"/>
            </a:ln>
          </p:spPr>
          <p:style>
            <a:lnRef idx="1">
              <a:schemeClr val="accent1"/>
            </a:lnRef>
            <a:fillRef idx="0">
              <a:schemeClr val="accent1"/>
            </a:fillRef>
            <a:effectRef idx="0">
              <a:schemeClr val="accent1"/>
            </a:effectRef>
            <a:fontRef idx="minor">
              <a:schemeClr val="tx1"/>
            </a:fontRef>
          </p:style>
        </p:cxnSp>
        <p:sp>
          <p:nvSpPr>
            <p:cNvPr id="105" name="正方形/長方形 143"/>
            <p:cNvSpPr/>
            <p:nvPr/>
          </p:nvSpPr>
          <p:spPr>
            <a:xfrm>
              <a:off x="1196752" y="6298195"/>
              <a:ext cx="1832964" cy="369332"/>
            </a:xfrm>
            <a:prstGeom prst="rect">
              <a:avLst/>
            </a:prstGeom>
          </p:spPr>
          <p:txBody>
            <a:bodyPr wrap="square">
              <a:spAutoFit/>
            </a:bodyPr>
            <a:lstStyle/>
            <a:p>
              <a:r>
                <a:rPr lang="en-US" altLang="ja-JP" sz="900" dirty="0" smtClean="0">
                  <a:solidFill>
                    <a:srgbClr val="FF0000"/>
                  </a:solidFill>
                  <a:latin typeface="Helvetica"/>
                  <a:cs typeface="Helvetica"/>
                </a:rPr>
                <a:t>The read mapped to a unique position</a:t>
              </a:r>
              <a:r>
                <a:rPr lang="en-US" altLang="ja-JP" sz="900" dirty="0">
                  <a:solidFill>
                    <a:srgbClr val="FF0000"/>
                  </a:solidFill>
                  <a:latin typeface="Helvetica"/>
                  <a:cs typeface="Helvetica"/>
                </a:rPr>
                <a:t> </a:t>
              </a:r>
              <a:r>
                <a:rPr lang="en-US" altLang="ja-JP" sz="900" dirty="0" smtClean="0">
                  <a:solidFill>
                    <a:srgbClr val="FF0000"/>
                  </a:solidFill>
                  <a:latin typeface="Helvetica"/>
                  <a:cs typeface="Helvetica"/>
                </a:rPr>
                <a:t>has </a:t>
              </a:r>
              <a:r>
                <a:rPr lang="en-US" altLang="ja-JP" sz="900" u="sng" dirty="0" smtClean="0">
                  <a:solidFill>
                    <a:srgbClr val="FF0000"/>
                  </a:solidFill>
                  <a:latin typeface="Helvetica"/>
                  <a:cs typeface="Helvetica"/>
                </a:rPr>
                <a:t>MAPQ = 60</a:t>
              </a:r>
              <a:r>
                <a:rPr lang="en-US" altLang="ja-JP" sz="900" dirty="0" smtClean="0">
                  <a:solidFill>
                    <a:srgbClr val="FF0000"/>
                  </a:solidFill>
                  <a:latin typeface="Helvetica"/>
                  <a:cs typeface="Helvetica"/>
                </a:rPr>
                <a:t>.</a:t>
              </a:r>
              <a:endParaRPr lang="en-US" altLang="ja-JP" sz="900" dirty="0">
                <a:solidFill>
                  <a:srgbClr val="FF0000"/>
                </a:solidFill>
                <a:latin typeface="Helvetica"/>
                <a:cs typeface="Helvetica"/>
              </a:endParaRPr>
            </a:p>
          </p:txBody>
        </p:sp>
        <p:sp>
          <p:nvSpPr>
            <p:cNvPr id="106" name="正方形/長方形 144"/>
            <p:cNvSpPr/>
            <p:nvPr/>
          </p:nvSpPr>
          <p:spPr>
            <a:xfrm>
              <a:off x="4869160" y="6298195"/>
              <a:ext cx="1832964" cy="369332"/>
            </a:xfrm>
            <a:prstGeom prst="rect">
              <a:avLst/>
            </a:prstGeom>
          </p:spPr>
          <p:txBody>
            <a:bodyPr wrap="square">
              <a:spAutoFit/>
            </a:bodyPr>
            <a:lstStyle/>
            <a:p>
              <a:r>
                <a:rPr lang="en-US" altLang="ja-JP" sz="900" dirty="0" smtClean="0">
                  <a:solidFill>
                    <a:srgbClr val="0070C0"/>
                  </a:solidFill>
                  <a:latin typeface="Helvetica"/>
                  <a:cs typeface="Helvetica"/>
                </a:rPr>
                <a:t>The read mapped to a unique position</a:t>
              </a:r>
              <a:r>
                <a:rPr lang="en-US" altLang="ja-JP" sz="900" dirty="0">
                  <a:solidFill>
                    <a:srgbClr val="0070C0"/>
                  </a:solidFill>
                  <a:latin typeface="Helvetica"/>
                  <a:cs typeface="Helvetica"/>
                </a:rPr>
                <a:t> </a:t>
              </a:r>
              <a:r>
                <a:rPr lang="en-US" altLang="ja-JP" sz="900" dirty="0" smtClean="0">
                  <a:solidFill>
                    <a:srgbClr val="0070C0"/>
                  </a:solidFill>
                  <a:latin typeface="Helvetica"/>
                  <a:cs typeface="Helvetica"/>
                </a:rPr>
                <a:t>has </a:t>
              </a:r>
              <a:r>
                <a:rPr lang="en-US" altLang="ja-JP" sz="900" u="sng" dirty="0" smtClean="0">
                  <a:solidFill>
                    <a:srgbClr val="0070C0"/>
                  </a:solidFill>
                  <a:latin typeface="Helvetica"/>
                  <a:cs typeface="Helvetica"/>
                </a:rPr>
                <a:t>MAPQ = 60 </a:t>
              </a:r>
              <a:endParaRPr lang="en-US" altLang="ja-JP" sz="900" dirty="0">
                <a:solidFill>
                  <a:srgbClr val="0070C0"/>
                </a:solidFill>
                <a:latin typeface="Helvetica"/>
                <a:cs typeface="Helvetica"/>
              </a:endParaRPr>
            </a:p>
          </p:txBody>
        </p:sp>
        <p:cxnSp>
          <p:nvCxnSpPr>
            <p:cNvPr id="107" name="カギ線コネクタ 147"/>
            <p:cNvCxnSpPr>
              <a:endCxn id="100" idx="2"/>
            </p:cNvCxnSpPr>
            <p:nvPr/>
          </p:nvCxnSpPr>
          <p:spPr>
            <a:xfrm>
              <a:off x="3419500" y="4128663"/>
              <a:ext cx="2021696" cy="56039"/>
            </a:xfrm>
            <a:prstGeom prst="bentConnector4">
              <a:avLst>
                <a:gd name="adj1" fmla="val 39414"/>
                <a:gd name="adj2" fmla="val 507930"/>
              </a:avLst>
            </a:prstGeom>
            <a:ln w="31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08" name="カギ線コネクタ 158"/>
            <p:cNvCxnSpPr>
              <a:endCxn id="100" idx="2"/>
            </p:cNvCxnSpPr>
            <p:nvPr/>
          </p:nvCxnSpPr>
          <p:spPr>
            <a:xfrm>
              <a:off x="4499620" y="4128663"/>
              <a:ext cx="941576" cy="56039"/>
            </a:xfrm>
            <a:prstGeom prst="bentConnector4">
              <a:avLst>
                <a:gd name="adj1" fmla="val 27271"/>
                <a:gd name="adj2" fmla="val 507930"/>
              </a:avLst>
            </a:prstGeom>
            <a:ln w="3175">
              <a:solidFill>
                <a:srgbClr val="7030A0"/>
              </a:solidFill>
            </a:ln>
          </p:spPr>
          <p:style>
            <a:lnRef idx="1">
              <a:schemeClr val="accent1"/>
            </a:lnRef>
            <a:fillRef idx="0">
              <a:schemeClr val="accent1"/>
            </a:fillRef>
            <a:effectRef idx="0">
              <a:schemeClr val="accent1"/>
            </a:effectRef>
            <a:fontRef idx="minor">
              <a:schemeClr val="tx1"/>
            </a:fontRef>
          </p:style>
        </p:cxnSp>
        <p:sp>
          <p:nvSpPr>
            <p:cNvPr id="109" name="正方形/長方形 118"/>
            <p:cNvSpPr/>
            <p:nvPr/>
          </p:nvSpPr>
          <p:spPr>
            <a:xfrm>
              <a:off x="1916832" y="4344687"/>
              <a:ext cx="883095" cy="1377444"/>
            </a:xfrm>
            <a:prstGeom prst="rect">
              <a:avLst/>
            </a:prstGeom>
            <a:solidFill>
              <a:srgbClr val="FF0000">
                <a:alpha val="20000"/>
              </a:srgbClr>
            </a:solidFill>
            <a:ln w="3175">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Helvetica"/>
                <a:cs typeface="Helvetica"/>
              </a:endParaRPr>
            </a:p>
          </p:txBody>
        </p:sp>
        <p:sp>
          <p:nvSpPr>
            <p:cNvPr id="110" name="正方形/長方形 119"/>
            <p:cNvSpPr/>
            <p:nvPr/>
          </p:nvSpPr>
          <p:spPr>
            <a:xfrm>
              <a:off x="5037942" y="4344687"/>
              <a:ext cx="911338" cy="1377444"/>
            </a:xfrm>
            <a:prstGeom prst="rect">
              <a:avLst/>
            </a:prstGeom>
            <a:solidFill>
              <a:srgbClr val="0070C0">
                <a:alpha val="20000"/>
              </a:srgbClr>
            </a:solidFill>
            <a:ln w="3175">
              <a:solidFill>
                <a:srgbClr val="0070C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Helvetica"/>
                <a:cs typeface="Helvetica"/>
              </a:endParaRPr>
            </a:p>
          </p:txBody>
        </p:sp>
        <p:cxnSp>
          <p:nvCxnSpPr>
            <p:cNvPr id="111" name="カギ線コネクタ 4"/>
            <p:cNvCxnSpPr>
              <a:stCxn id="84" idx="0"/>
              <a:endCxn id="109" idx="1"/>
            </p:cNvCxnSpPr>
            <p:nvPr/>
          </p:nvCxnSpPr>
          <p:spPr>
            <a:xfrm rot="5400000" flipH="1" flipV="1">
              <a:off x="1349200" y="5217216"/>
              <a:ext cx="751438" cy="383825"/>
            </a:xfrm>
            <a:prstGeom prst="bentConnector2">
              <a:avLst/>
            </a:prstGeom>
            <a:ln w="95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2" name="カギ線コネクタ 8"/>
            <p:cNvCxnSpPr>
              <a:stCxn id="85" idx="0"/>
              <a:endCxn id="110" idx="3"/>
            </p:cNvCxnSpPr>
            <p:nvPr/>
          </p:nvCxnSpPr>
          <p:spPr>
            <a:xfrm rot="16200000" flipV="1">
              <a:off x="5721000" y="5261689"/>
              <a:ext cx="751438" cy="294878"/>
            </a:xfrm>
            <a:prstGeom prst="bentConnector2">
              <a:avLst/>
            </a:prstGeom>
            <a:ln w="9525"/>
          </p:spPr>
          <p:style>
            <a:lnRef idx="1">
              <a:schemeClr val="accent1"/>
            </a:lnRef>
            <a:fillRef idx="0">
              <a:schemeClr val="accent1"/>
            </a:fillRef>
            <a:effectRef idx="0">
              <a:schemeClr val="accent1"/>
            </a:effectRef>
            <a:fontRef idx="minor">
              <a:schemeClr val="tx1"/>
            </a:fontRef>
          </p:style>
        </p:cxnSp>
        <p:sp>
          <p:nvSpPr>
            <p:cNvPr id="114" name="Rounded Rectangle 113"/>
            <p:cNvSpPr/>
            <p:nvPr/>
          </p:nvSpPr>
          <p:spPr>
            <a:xfrm>
              <a:off x="980116" y="5783906"/>
              <a:ext cx="1093432" cy="369332"/>
            </a:xfrm>
            <a:prstGeom prst="roundRect">
              <a:avLst/>
            </a:prstGeom>
            <a:solidFill>
              <a:srgbClr val="008000">
                <a:alpha val="14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latin typeface="Helvetica"/>
                <a:cs typeface="Helvetica"/>
              </a:endParaRPr>
            </a:p>
          </p:txBody>
        </p:sp>
        <p:sp>
          <p:nvSpPr>
            <p:cNvPr id="115" name="Rounded Rectangle 114"/>
            <p:cNvSpPr/>
            <p:nvPr/>
          </p:nvSpPr>
          <p:spPr>
            <a:xfrm>
              <a:off x="5697442" y="5783906"/>
              <a:ext cx="1093432" cy="369332"/>
            </a:xfrm>
            <a:prstGeom prst="roundRect">
              <a:avLst/>
            </a:prstGeom>
            <a:solidFill>
              <a:srgbClr val="008000">
                <a:alpha val="14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Helvetica"/>
                <a:cs typeface="Helvetica"/>
              </a:endParaRPr>
            </a:p>
          </p:txBody>
        </p:sp>
        <p:sp>
          <p:nvSpPr>
            <p:cNvPr id="116" name="TextBox 115"/>
            <p:cNvSpPr txBox="1"/>
            <p:nvPr/>
          </p:nvSpPr>
          <p:spPr>
            <a:xfrm>
              <a:off x="115440" y="6939083"/>
              <a:ext cx="6697936" cy="938719"/>
            </a:xfrm>
            <a:prstGeom prst="rect">
              <a:avLst/>
            </a:prstGeom>
            <a:noFill/>
          </p:spPr>
          <p:txBody>
            <a:bodyPr wrap="none" rtlCol="0">
              <a:spAutoFit/>
            </a:bodyPr>
            <a:lstStyle/>
            <a:p>
              <a:r>
                <a:rPr lang="en-US" sz="1100" b="1" dirty="0" smtClean="0">
                  <a:latin typeface="Helvetica"/>
                  <a:cs typeface="Helvetica"/>
                </a:rPr>
                <a:t>(3)-(5) </a:t>
              </a:r>
              <a:r>
                <a:rPr lang="en-US" sz="1100" dirty="0" smtClean="0">
                  <a:latin typeface="Helvetica"/>
                  <a:cs typeface="Helvetica"/>
                </a:rPr>
                <a:t>Two de novo assembled sequence sets, P3-DDN.fasta and P4-DDN.fasta were fused to generate</a:t>
              </a:r>
            </a:p>
            <a:p>
              <a:r>
                <a:rPr lang="en-US" sz="1100" dirty="0" smtClean="0">
                  <a:latin typeface="Helvetica"/>
                  <a:cs typeface="Helvetica"/>
                </a:rPr>
                <a:t>P3-DDN/P4-DDN reference sequence. Short reads of Female-</a:t>
              </a:r>
              <a:r>
                <a:rPr lang="en-US" sz="1100" dirty="0" err="1" smtClean="0">
                  <a:latin typeface="Helvetica"/>
                  <a:cs typeface="Helvetica"/>
                </a:rPr>
                <a:t>bulk.fastq</a:t>
              </a:r>
              <a:r>
                <a:rPr lang="en-US" sz="1100" dirty="0" smtClean="0">
                  <a:latin typeface="Helvetica"/>
                  <a:cs typeface="Helvetica"/>
                </a:rPr>
                <a:t> and Male-</a:t>
              </a:r>
              <a:r>
                <a:rPr lang="en-US" sz="1100" dirty="0" err="1" smtClean="0">
                  <a:latin typeface="Helvetica"/>
                  <a:cs typeface="Helvetica"/>
                </a:rPr>
                <a:t>bulk.fastq</a:t>
              </a:r>
              <a:r>
                <a:rPr lang="en-US" sz="1100" dirty="0" smtClean="0">
                  <a:latin typeface="Helvetica"/>
                  <a:cs typeface="Helvetica"/>
                </a:rPr>
                <a:t> were</a:t>
              </a:r>
            </a:p>
            <a:p>
              <a:r>
                <a:rPr lang="en-US" sz="1100" dirty="0">
                  <a:latin typeface="Helvetica"/>
                  <a:cs typeface="Helvetica"/>
                </a:rPr>
                <a:t>s</a:t>
              </a:r>
              <a:r>
                <a:rPr lang="en-US" sz="1100" dirty="0" smtClean="0">
                  <a:latin typeface="Helvetica"/>
                  <a:cs typeface="Helvetica"/>
                </a:rPr>
                <a:t>eparately mapped to P3-DDN/P4-DDN.  Short reads mapped to a unique position of the reference</a:t>
              </a:r>
            </a:p>
            <a:p>
              <a:r>
                <a:rPr lang="en-US" sz="1100" dirty="0">
                  <a:latin typeface="Helvetica"/>
                  <a:cs typeface="Helvetica"/>
                </a:rPr>
                <a:t>h</a:t>
              </a:r>
              <a:r>
                <a:rPr lang="en-US" sz="1100" dirty="0" smtClean="0">
                  <a:latin typeface="Helvetica"/>
                  <a:cs typeface="Helvetica"/>
                </a:rPr>
                <a:t>as a high MAPQ score (MAPQ=60), whereas those mapped to multiple positions has lower MAPQ</a:t>
              </a:r>
            </a:p>
            <a:p>
              <a:r>
                <a:rPr lang="en-US" sz="1100" dirty="0">
                  <a:latin typeface="Helvetica"/>
                  <a:cs typeface="Helvetica"/>
                </a:rPr>
                <a:t>s</a:t>
              </a:r>
              <a:r>
                <a:rPr lang="en-US" sz="1100" dirty="0" smtClean="0">
                  <a:latin typeface="Helvetica"/>
                  <a:cs typeface="Helvetica"/>
                </a:rPr>
                <a:t>core (MAPQ &lt; 60), allowing us to identify female of male-specific genomic regions.</a:t>
              </a:r>
              <a:endParaRPr lang="en-US" sz="1100" dirty="0">
                <a:latin typeface="Helvetica"/>
                <a:cs typeface="Helvetica"/>
              </a:endParaRPr>
            </a:p>
          </p:txBody>
        </p:sp>
      </p:grpSp>
      <p:sp>
        <p:nvSpPr>
          <p:cNvPr id="118" name="TextBox 2"/>
          <p:cNvSpPr txBox="1"/>
          <p:nvPr/>
        </p:nvSpPr>
        <p:spPr>
          <a:xfrm>
            <a:off x="266549" y="8410005"/>
            <a:ext cx="1870224" cy="276999"/>
          </a:xfrm>
          <a:prstGeom prst="rect">
            <a:avLst/>
          </a:prstGeom>
          <a:noFill/>
        </p:spPr>
        <p:txBody>
          <a:bodyPr wrap="none" rtlCol="0">
            <a:spAutoFit/>
          </a:bodyPr>
          <a:lstStyle/>
          <a:p>
            <a:r>
              <a:rPr lang="en-US" sz="1200" b="1" dirty="0" smtClean="0">
                <a:latin typeface="Times New Roman"/>
                <a:cs typeface="Times New Roman"/>
              </a:rPr>
              <a:t>Figure </a:t>
            </a:r>
            <a:r>
              <a:rPr lang="en-US" altLang="ja-JP" sz="1200" b="1" dirty="0" smtClean="0">
                <a:latin typeface="Times New Roman"/>
                <a:cs typeface="Times New Roman"/>
              </a:rPr>
              <a:t>S20</a:t>
            </a:r>
            <a:r>
              <a:rPr lang="en-US" sz="1200" b="1" dirty="0" smtClean="0">
                <a:latin typeface="Times New Roman"/>
                <a:cs typeface="Times New Roman"/>
              </a:rPr>
              <a:t>.  </a:t>
            </a:r>
            <a:r>
              <a:rPr lang="en-US" sz="1200" dirty="0" smtClean="0">
                <a:latin typeface="Times New Roman"/>
                <a:cs typeface="Times New Roman"/>
              </a:rPr>
              <a:t>(</a:t>
            </a:r>
            <a:r>
              <a:rPr lang="en-US" altLang="ja-JP" sz="1200" dirty="0" smtClean="0">
                <a:latin typeface="Times New Roman"/>
                <a:cs typeface="Times New Roman"/>
              </a:rPr>
              <a:t>C</a:t>
            </a:r>
            <a:r>
              <a:rPr lang="en-US" sz="1200" dirty="0" smtClean="0">
                <a:latin typeface="Times New Roman"/>
                <a:cs typeface="Times New Roman"/>
              </a:rPr>
              <a:t>ontinued...)</a:t>
            </a:r>
            <a:r>
              <a:rPr lang="en-US" sz="1200" b="1" dirty="0" smtClean="0">
                <a:latin typeface="Times New Roman"/>
                <a:cs typeface="Times New Roman"/>
              </a:rPr>
              <a:t> </a:t>
            </a:r>
            <a:endParaRPr lang="en-US" sz="1200" b="1" dirty="0"/>
          </a:p>
        </p:txBody>
      </p:sp>
    </p:spTree>
    <p:extLst>
      <p:ext uri="{BB962C8B-B14F-4D97-AF65-F5344CB8AC3E}">
        <p14:creationId xmlns:p14="http://schemas.microsoft.com/office/powerpoint/2010/main" val="35713227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TextBox 78"/>
          <p:cNvSpPr txBox="1"/>
          <p:nvPr/>
        </p:nvSpPr>
        <p:spPr>
          <a:xfrm>
            <a:off x="535846" y="1350849"/>
            <a:ext cx="4475028" cy="307777"/>
          </a:xfrm>
          <a:prstGeom prst="rect">
            <a:avLst/>
          </a:prstGeom>
          <a:noFill/>
        </p:spPr>
        <p:txBody>
          <a:bodyPr wrap="none" rtlCol="0">
            <a:spAutoFit/>
          </a:bodyPr>
          <a:lstStyle/>
          <a:p>
            <a:r>
              <a:rPr lang="en-US" sz="1400" dirty="0" smtClean="0">
                <a:solidFill>
                  <a:srgbClr val="000000"/>
                </a:solidFill>
                <a:latin typeface="Helvetica"/>
                <a:cs typeface="Helvetica"/>
              </a:rPr>
              <a:t>・</a:t>
            </a:r>
            <a:r>
              <a:rPr lang="en-US" sz="1200" dirty="0" smtClean="0">
                <a:solidFill>
                  <a:srgbClr val="000000"/>
                </a:solidFill>
                <a:latin typeface="Helvetica"/>
                <a:cs typeface="Helvetica"/>
              </a:rPr>
              <a:t>P3-DDN.fasta.contig: </a:t>
            </a:r>
            <a:r>
              <a:rPr lang="en-US" altLang="ja-JP" sz="1200" dirty="0" smtClean="0">
                <a:solidFill>
                  <a:srgbClr val="000000"/>
                </a:solidFill>
                <a:latin typeface="Helvetica"/>
                <a:cs typeface="Helvetica"/>
              </a:rPr>
              <a:t>Female917_flattened_line_87798_3048</a:t>
            </a:r>
            <a:endParaRPr lang="en-US" altLang="ja-JP" sz="1200" dirty="0">
              <a:solidFill>
                <a:srgbClr val="000000"/>
              </a:solidFill>
              <a:latin typeface="Helvetica"/>
              <a:cs typeface="Helvetica"/>
            </a:endParaRPr>
          </a:p>
        </p:txBody>
      </p:sp>
      <p:sp>
        <p:nvSpPr>
          <p:cNvPr id="81" name="TextBox 80"/>
          <p:cNvSpPr txBox="1"/>
          <p:nvPr/>
        </p:nvSpPr>
        <p:spPr>
          <a:xfrm>
            <a:off x="403388" y="6950421"/>
            <a:ext cx="6212939" cy="577081"/>
          </a:xfrm>
          <a:prstGeom prst="rect">
            <a:avLst/>
          </a:prstGeom>
          <a:noFill/>
        </p:spPr>
        <p:txBody>
          <a:bodyPr wrap="square" rtlCol="0">
            <a:spAutoFit/>
          </a:bodyPr>
          <a:lstStyle/>
          <a:p>
            <a:r>
              <a:rPr lang="en-US" sz="1050" dirty="0" smtClean="0">
                <a:latin typeface="Helvetica"/>
                <a:cs typeface="Helvetica"/>
              </a:rPr>
              <a:t>An example of putative </a:t>
            </a:r>
            <a:r>
              <a:rPr lang="en-US" sz="1050" i="1" dirty="0" smtClean="0">
                <a:latin typeface="Helvetica"/>
                <a:cs typeface="Helvetica"/>
              </a:rPr>
              <a:t>W</a:t>
            </a:r>
            <a:r>
              <a:rPr lang="en-US" sz="1050" dirty="0" smtClean="0">
                <a:latin typeface="Helvetica"/>
                <a:cs typeface="Helvetica"/>
              </a:rPr>
              <a:t>-region showing </a:t>
            </a:r>
            <a:r>
              <a:rPr lang="en-US" sz="1050" b="1" dirty="0" smtClean="0">
                <a:latin typeface="Helvetica"/>
                <a:cs typeface="Helvetica"/>
              </a:rPr>
              <a:t>(a-1) </a:t>
            </a:r>
            <a:r>
              <a:rPr lang="en-US" sz="1050" dirty="0" smtClean="0">
                <a:latin typeface="Helvetica"/>
                <a:cs typeface="Helvetica"/>
              </a:rPr>
              <a:t>higher depth of Female-</a:t>
            </a:r>
            <a:r>
              <a:rPr lang="en-US" sz="1050" dirty="0" err="1" smtClean="0">
                <a:latin typeface="Helvetica"/>
                <a:cs typeface="Helvetica"/>
              </a:rPr>
              <a:t>bulk.fastq</a:t>
            </a:r>
            <a:r>
              <a:rPr lang="en-US" sz="1050" dirty="0" smtClean="0">
                <a:latin typeface="Helvetica"/>
                <a:cs typeface="Helvetica"/>
              </a:rPr>
              <a:t> reads and lower depth of Male-</a:t>
            </a:r>
            <a:r>
              <a:rPr lang="en-US" sz="1050" dirty="0" err="1" smtClean="0">
                <a:latin typeface="Helvetica"/>
                <a:cs typeface="Helvetica"/>
              </a:rPr>
              <a:t>bulk.fastq</a:t>
            </a:r>
            <a:r>
              <a:rPr lang="en-US" sz="1050" dirty="0">
                <a:latin typeface="Helvetica"/>
                <a:cs typeface="Helvetica"/>
              </a:rPr>
              <a:t> </a:t>
            </a:r>
            <a:r>
              <a:rPr lang="en-US" sz="1050" dirty="0" smtClean="0">
                <a:latin typeface="Helvetica"/>
                <a:cs typeface="Helvetica"/>
              </a:rPr>
              <a:t>as well as </a:t>
            </a:r>
            <a:r>
              <a:rPr lang="en-US" sz="1050" b="1" dirty="0" smtClean="0">
                <a:latin typeface="Helvetica"/>
                <a:cs typeface="Helvetica"/>
              </a:rPr>
              <a:t>(a-2) </a:t>
            </a:r>
            <a:r>
              <a:rPr lang="en-US" sz="1050" dirty="0" smtClean="0">
                <a:latin typeface="Helvetica"/>
                <a:cs typeface="Helvetica"/>
              </a:rPr>
              <a:t>higher scores of MAPQ values of reads.  </a:t>
            </a:r>
            <a:r>
              <a:rPr lang="en-US" sz="1050" b="1" dirty="0" smtClean="0">
                <a:latin typeface="Helvetica"/>
                <a:cs typeface="Helvetica"/>
              </a:rPr>
              <a:t>(a-3) </a:t>
            </a:r>
            <a:r>
              <a:rPr lang="en-US" sz="1050" dirty="0" smtClean="0">
                <a:latin typeface="Helvetica"/>
                <a:cs typeface="Helvetica"/>
              </a:rPr>
              <a:t>By combining</a:t>
            </a:r>
          </a:p>
          <a:p>
            <a:r>
              <a:rPr lang="en-US" sz="1050" dirty="0" smtClean="0">
                <a:latin typeface="Helvetica"/>
                <a:cs typeface="Helvetica"/>
              </a:rPr>
              <a:t>the two conditions </a:t>
            </a:r>
            <a:r>
              <a:rPr lang="en-US" sz="1050" b="1" dirty="0" smtClean="0">
                <a:latin typeface="Helvetica"/>
                <a:cs typeface="Helvetica"/>
              </a:rPr>
              <a:t>(a-1) </a:t>
            </a:r>
            <a:r>
              <a:rPr lang="en-US" sz="1050" dirty="0" smtClean="0">
                <a:latin typeface="Helvetica"/>
                <a:cs typeface="Helvetica"/>
              </a:rPr>
              <a:t>and </a:t>
            </a:r>
            <a:r>
              <a:rPr lang="en-US" sz="1050" b="1" dirty="0" smtClean="0">
                <a:latin typeface="Helvetica"/>
                <a:cs typeface="Helvetica"/>
              </a:rPr>
              <a:t>(a-2), </a:t>
            </a:r>
            <a:r>
              <a:rPr lang="en-US" sz="1050" dirty="0" smtClean="0">
                <a:latin typeface="Helvetica"/>
                <a:cs typeface="Helvetica"/>
              </a:rPr>
              <a:t>we could delineate putative female specific positions.</a:t>
            </a:r>
          </a:p>
        </p:txBody>
      </p:sp>
      <p:sp>
        <p:nvSpPr>
          <p:cNvPr id="2" name="TextBox 1"/>
          <p:cNvSpPr txBox="1"/>
          <p:nvPr/>
        </p:nvSpPr>
        <p:spPr>
          <a:xfrm>
            <a:off x="238145" y="634436"/>
            <a:ext cx="450764" cy="369332"/>
          </a:xfrm>
          <a:prstGeom prst="rect">
            <a:avLst/>
          </a:prstGeom>
          <a:noFill/>
        </p:spPr>
        <p:txBody>
          <a:bodyPr wrap="none" rtlCol="0">
            <a:spAutoFit/>
          </a:bodyPr>
          <a:lstStyle/>
          <a:p>
            <a:r>
              <a:rPr lang="en-US" sz="1600" b="1" dirty="0" smtClean="0">
                <a:latin typeface="Helvetica"/>
                <a:cs typeface="Helvetica"/>
              </a:rPr>
              <a:t>(</a:t>
            </a:r>
            <a:r>
              <a:rPr lang="en-US" b="1" dirty="0" smtClean="0">
                <a:latin typeface="Helvetica"/>
                <a:cs typeface="Helvetica"/>
              </a:rPr>
              <a:t>a</a:t>
            </a:r>
            <a:r>
              <a:rPr lang="en-US" sz="1600" b="1" dirty="0" smtClean="0">
                <a:latin typeface="Helvetica"/>
                <a:cs typeface="Helvetica"/>
              </a:rPr>
              <a:t>)</a:t>
            </a:r>
            <a:endParaRPr lang="en-US" sz="1600" b="1" dirty="0">
              <a:latin typeface="Helvetica"/>
              <a:cs typeface="Helvetica"/>
            </a:endParaRPr>
          </a:p>
        </p:txBody>
      </p:sp>
      <p:pic>
        <p:nvPicPr>
          <p:cNvPr id="11" name="Picture 14" descr="C:\Users\yaegashi\AppData\Local\Temp\scp24241\usr\local\home\yaegashi\for_motoki\20161026_YAM\bam_to_contig_boundaries.sh_50\yam_male_female_bulk_mema\mpileup2png\Female917_flattened_line_87798_3048.png"/>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20040" y="1934058"/>
            <a:ext cx="6217920" cy="1180951"/>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14" descr="C:\Users\yaegashi\AppData\Local\Temp\scp24241\usr\local\home\yaegashi\for_motoki\20161026_YAM\bam_to_contig_boundaries.sh_50\yam_male_female_bulk_mema\mpileup2png\Female917_flattened_line_87798_3048.pn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20040" y="3781523"/>
            <a:ext cx="6217920" cy="1064699"/>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4" descr="C:\Users\yaegashi\AppData\Local\Temp\scp24241\usr\local\home\yaegashi\for_motoki\20161026_YAM\bam_to_contig_boundaries.sh_50\yam_male_female_bulk_mema\mpileup2png\Female917_flattened_line_87798_3048.pn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320040" y="5617133"/>
            <a:ext cx="6217920" cy="1051870"/>
          </a:xfrm>
          <a:prstGeom prst="rect">
            <a:avLst/>
          </a:prstGeom>
          <a:noFill/>
          <a:extLst>
            <a:ext uri="{909E8E84-426E-40dd-AFC4-6F175D3DCCD1}">
              <a14:hiddenFill xmlns:a14="http://schemas.microsoft.com/office/drawing/2010/main" xmlns="">
                <a:solidFill>
                  <a:srgbClr val="FFFFFF"/>
                </a:solidFill>
              </a14:hiddenFill>
            </a:ext>
          </a:extLst>
        </p:spPr>
      </p:pic>
      <p:sp>
        <p:nvSpPr>
          <p:cNvPr id="76" name="TextBox 75"/>
          <p:cNvSpPr txBox="1"/>
          <p:nvPr/>
        </p:nvSpPr>
        <p:spPr>
          <a:xfrm>
            <a:off x="489280" y="1929903"/>
            <a:ext cx="3206327" cy="253916"/>
          </a:xfrm>
          <a:prstGeom prst="rect">
            <a:avLst/>
          </a:prstGeom>
          <a:noFill/>
        </p:spPr>
        <p:txBody>
          <a:bodyPr wrap="none" rtlCol="0">
            <a:spAutoFit/>
          </a:bodyPr>
          <a:lstStyle/>
          <a:p>
            <a:r>
              <a:rPr lang="en-US" sz="1050" b="1" dirty="0" smtClean="0">
                <a:latin typeface="Helvetica"/>
                <a:cs typeface="Helvetica"/>
              </a:rPr>
              <a:t>(a-1) </a:t>
            </a:r>
            <a:r>
              <a:rPr lang="en-US" sz="1050" dirty="0" smtClean="0">
                <a:latin typeface="Helvetica"/>
                <a:cs typeface="Helvetica"/>
              </a:rPr>
              <a:t>Depth of female (red) and male (blue) reads  </a:t>
            </a:r>
            <a:endParaRPr lang="en-US" sz="1050" dirty="0">
              <a:latin typeface="Helvetica"/>
              <a:cs typeface="Helvetica"/>
            </a:endParaRPr>
          </a:p>
        </p:txBody>
      </p:sp>
      <p:grpSp>
        <p:nvGrpSpPr>
          <p:cNvPr id="9" name="図形グループ 8"/>
          <p:cNvGrpSpPr/>
          <p:nvPr/>
        </p:nvGrpSpPr>
        <p:grpSpPr>
          <a:xfrm>
            <a:off x="276761" y="2137755"/>
            <a:ext cx="304769" cy="863678"/>
            <a:chOff x="276761" y="2137755"/>
            <a:chExt cx="304769" cy="863678"/>
          </a:xfrm>
        </p:grpSpPr>
        <p:sp>
          <p:nvSpPr>
            <p:cNvPr id="5" name="正方形/長方形 4"/>
            <p:cNvSpPr/>
            <p:nvPr/>
          </p:nvSpPr>
          <p:spPr>
            <a:xfrm>
              <a:off x="276761" y="2196969"/>
              <a:ext cx="259085" cy="80446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600"/>
            </a:p>
          </p:txBody>
        </p:sp>
        <p:sp>
          <p:nvSpPr>
            <p:cNvPr id="3" name="テキスト ボックス 2"/>
            <p:cNvSpPr txBox="1"/>
            <p:nvPr/>
          </p:nvSpPr>
          <p:spPr>
            <a:xfrm>
              <a:off x="332676" y="2791118"/>
              <a:ext cx="227459" cy="184666"/>
            </a:xfrm>
            <a:prstGeom prst="rect">
              <a:avLst/>
            </a:prstGeom>
            <a:noFill/>
          </p:spPr>
          <p:txBody>
            <a:bodyPr wrap="none" rtlCol="0">
              <a:spAutoFit/>
            </a:bodyPr>
            <a:lstStyle/>
            <a:p>
              <a:r>
                <a:rPr kumimoji="1" lang="en-US" altLang="ja-JP" sz="600" dirty="0" smtClean="0">
                  <a:latin typeface="Helvetica"/>
                  <a:cs typeface="Helvetica"/>
                </a:rPr>
                <a:t>0</a:t>
              </a:r>
              <a:endParaRPr kumimoji="1" lang="ja-JP" altLang="en-US" sz="600" dirty="0">
                <a:latin typeface="Helvetica"/>
                <a:cs typeface="Helvetica"/>
              </a:endParaRPr>
            </a:p>
          </p:txBody>
        </p:sp>
        <p:sp>
          <p:nvSpPr>
            <p:cNvPr id="14" name="テキスト ボックス 13"/>
            <p:cNvSpPr txBox="1"/>
            <p:nvPr/>
          </p:nvSpPr>
          <p:spPr>
            <a:xfrm>
              <a:off x="311278" y="2137755"/>
              <a:ext cx="270251" cy="184666"/>
            </a:xfrm>
            <a:prstGeom prst="rect">
              <a:avLst/>
            </a:prstGeom>
            <a:noFill/>
          </p:spPr>
          <p:txBody>
            <a:bodyPr wrap="none" rtlCol="0">
              <a:spAutoFit/>
            </a:bodyPr>
            <a:lstStyle/>
            <a:p>
              <a:r>
                <a:rPr kumimoji="1" lang="en-US" altLang="ja-JP" sz="600" dirty="0" smtClean="0">
                  <a:latin typeface="Helvetica"/>
                  <a:cs typeface="Helvetica"/>
                </a:rPr>
                <a:t>40</a:t>
              </a:r>
              <a:endParaRPr kumimoji="1" lang="ja-JP" altLang="en-US" sz="600" dirty="0">
                <a:latin typeface="Helvetica"/>
                <a:cs typeface="Helvetica"/>
              </a:endParaRPr>
            </a:p>
          </p:txBody>
        </p:sp>
        <p:sp>
          <p:nvSpPr>
            <p:cNvPr id="16" name="テキスト ボックス 15"/>
            <p:cNvSpPr txBox="1"/>
            <p:nvPr/>
          </p:nvSpPr>
          <p:spPr>
            <a:xfrm>
              <a:off x="311279" y="2472629"/>
              <a:ext cx="270251" cy="184666"/>
            </a:xfrm>
            <a:prstGeom prst="rect">
              <a:avLst/>
            </a:prstGeom>
            <a:noFill/>
          </p:spPr>
          <p:txBody>
            <a:bodyPr wrap="none" rtlCol="0">
              <a:spAutoFit/>
            </a:bodyPr>
            <a:lstStyle/>
            <a:p>
              <a:r>
                <a:rPr kumimoji="1" lang="en-US" altLang="ja-JP" sz="600" dirty="0" smtClean="0">
                  <a:latin typeface="Helvetica"/>
                  <a:cs typeface="Helvetica"/>
                </a:rPr>
                <a:t>20</a:t>
              </a:r>
              <a:endParaRPr kumimoji="1" lang="ja-JP" altLang="en-US" sz="600" dirty="0">
                <a:latin typeface="Helvetica"/>
                <a:cs typeface="Helvetica"/>
              </a:endParaRPr>
            </a:p>
          </p:txBody>
        </p:sp>
      </p:grpSp>
      <p:sp>
        <p:nvSpPr>
          <p:cNvPr id="19" name="テキスト ボックス 18"/>
          <p:cNvSpPr txBox="1"/>
          <p:nvPr/>
        </p:nvSpPr>
        <p:spPr>
          <a:xfrm rot="16200000">
            <a:off x="13733" y="2449999"/>
            <a:ext cx="466794" cy="215444"/>
          </a:xfrm>
          <a:prstGeom prst="rect">
            <a:avLst/>
          </a:prstGeom>
          <a:noFill/>
        </p:spPr>
        <p:txBody>
          <a:bodyPr wrap="none" rtlCol="0">
            <a:spAutoFit/>
          </a:bodyPr>
          <a:lstStyle/>
          <a:p>
            <a:r>
              <a:rPr kumimoji="1" lang="en-US" altLang="ja-JP" sz="800" b="1" dirty="0" smtClean="0">
                <a:latin typeface="Helvetica"/>
                <a:cs typeface="Helvetica"/>
              </a:rPr>
              <a:t>depth</a:t>
            </a:r>
            <a:endParaRPr kumimoji="1" lang="ja-JP" altLang="en-US" sz="800" b="1" dirty="0">
              <a:latin typeface="Helvetica"/>
              <a:cs typeface="Helvetica"/>
            </a:endParaRPr>
          </a:p>
        </p:txBody>
      </p:sp>
      <p:grpSp>
        <p:nvGrpSpPr>
          <p:cNvPr id="18" name="図形グループ 17"/>
          <p:cNvGrpSpPr/>
          <p:nvPr/>
        </p:nvGrpSpPr>
        <p:grpSpPr>
          <a:xfrm>
            <a:off x="639096" y="2965529"/>
            <a:ext cx="5648825" cy="213704"/>
            <a:chOff x="639096" y="2965529"/>
            <a:chExt cx="5648825" cy="213704"/>
          </a:xfrm>
        </p:grpSpPr>
        <p:grpSp>
          <p:nvGrpSpPr>
            <p:cNvPr id="6" name="図形グループ 5"/>
            <p:cNvGrpSpPr/>
            <p:nvPr/>
          </p:nvGrpSpPr>
          <p:grpSpPr>
            <a:xfrm>
              <a:off x="639096" y="2965529"/>
              <a:ext cx="5571206" cy="213704"/>
              <a:chOff x="639096" y="2965529"/>
              <a:chExt cx="5571206" cy="213704"/>
            </a:xfrm>
          </p:grpSpPr>
          <p:sp>
            <p:nvSpPr>
              <p:cNvPr id="21" name="正方形/長方形 20"/>
              <p:cNvSpPr/>
              <p:nvPr/>
            </p:nvSpPr>
            <p:spPr>
              <a:xfrm rot="5400000">
                <a:off x="3318868" y="287799"/>
                <a:ext cx="211662" cy="557120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600"/>
              </a:p>
            </p:txBody>
          </p:sp>
          <p:sp>
            <p:nvSpPr>
              <p:cNvPr id="20" name="テキスト ボックス 19"/>
              <p:cNvSpPr txBox="1"/>
              <p:nvPr/>
            </p:nvSpPr>
            <p:spPr>
              <a:xfrm>
                <a:off x="639096" y="2965529"/>
                <a:ext cx="227459" cy="184666"/>
              </a:xfrm>
              <a:prstGeom prst="rect">
                <a:avLst/>
              </a:prstGeom>
              <a:noFill/>
            </p:spPr>
            <p:txBody>
              <a:bodyPr wrap="none" rtlCol="0">
                <a:spAutoFit/>
              </a:bodyPr>
              <a:lstStyle/>
              <a:p>
                <a:r>
                  <a:rPr kumimoji="1" lang="en-US" altLang="ja-JP" sz="600" dirty="0" smtClean="0">
                    <a:latin typeface="Helvetica"/>
                    <a:cs typeface="Helvetica"/>
                  </a:rPr>
                  <a:t>0</a:t>
                </a:r>
                <a:endParaRPr kumimoji="1" lang="ja-JP" altLang="en-US" sz="600" dirty="0">
                  <a:latin typeface="Helvetica"/>
                  <a:cs typeface="Helvetica"/>
                </a:endParaRPr>
              </a:p>
            </p:txBody>
          </p:sp>
          <p:sp>
            <p:nvSpPr>
              <p:cNvPr id="23" name="テキスト ボックス 22"/>
              <p:cNvSpPr txBox="1"/>
              <p:nvPr/>
            </p:nvSpPr>
            <p:spPr>
              <a:xfrm>
                <a:off x="1485767" y="2967571"/>
                <a:ext cx="313044" cy="184666"/>
              </a:xfrm>
              <a:prstGeom prst="rect">
                <a:avLst/>
              </a:prstGeom>
              <a:noFill/>
            </p:spPr>
            <p:txBody>
              <a:bodyPr wrap="none" rtlCol="0">
                <a:spAutoFit/>
              </a:bodyPr>
              <a:lstStyle/>
              <a:p>
                <a:r>
                  <a:rPr kumimoji="1" lang="en-US" altLang="ja-JP" sz="600" dirty="0" smtClean="0">
                    <a:latin typeface="Helvetica"/>
                    <a:cs typeface="Helvetica"/>
                  </a:rPr>
                  <a:t>500</a:t>
                </a:r>
                <a:endParaRPr kumimoji="1" lang="ja-JP" altLang="en-US" sz="600" dirty="0">
                  <a:latin typeface="Helvetica"/>
                  <a:cs typeface="Helvetica"/>
                </a:endParaRPr>
              </a:p>
            </p:txBody>
          </p:sp>
          <p:sp>
            <p:nvSpPr>
              <p:cNvPr id="24" name="テキスト ボックス 23"/>
              <p:cNvSpPr txBox="1"/>
              <p:nvPr/>
            </p:nvSpPr>
            <p:spPr>
              <a:xfrm>
                <a:off x="2362068" y="2967571"/>
                <a:ext cx="355837" cy="184666"/>
              </a:xfrm>
              <a:prstGeom prst="rect">
                <a:avLst/>
              </a:prstGeom>
              <a:noFill/>
            </p:spPr>
            <p:txBody>
              <a:bodyPr wrap="none" rtlCol="0">
                <a:spAutoFit/>
              </a:bodyPr>
              <a:lstStyle/>
              <a:p>
                <a:r>
                  <a:rPr kumimoji="1" lang="en-US" altLang="ja-JP" sz="600" dirty="0" smtClean="0">
                    <a:latin typeface="Helvetica"/>
                    <a:cs typeface="Helvetica"/>
                  </a:rPr>
                  <a:t>1000</a:t>
                </a:r>
                <a:endParaRPr kumimoji="1" lang="ja-JP" altLang="en-US" sz="600" dirty="0">
                  <a:latin typeface="Helvetica"/>
                  <a:cs typeface="Helvetica"/>
                </a:endParaRPr>
              </a:p>
            </p:txBody>
          </p:sp>
          <p:sp>
            <p:nvSpPr>
              <p:cNvPr id="25" name="テキスト ボックス 24"/>
              <p:cNvSpPr txBox="1"/>
              <p:nvPr/>
            </p:nvSpPr>
            <p:spPr>
              <a:xfrm>
                <a:off x="3246836" y="2967571"/>
                <a:ext cx="355837" cy="184666"/>
              </a:xfrm>
              <a:prstGeom prst="rect">
                <a:avLst/>
              </a:prstGeom>
              <a:noFill/>
            </p:spPr>
            <p:txBody>
              <a:bodyPr wrap="none" rtlCol="0">
                <a:spAutoFit/>
              </a:bodyPr>
              <a:lstStyle/>
              <a:p>
                <a:r>
                  <a:rPr kumimoji="1" lang="en-US" altLang="ja-JP" sz="600" dirty="0" smtClean="0">
                    <a:latin typeface="Helvetica"/>
                    <a:cs typeface="Helvetica"/>
                  </a:rPr>
                  <a:t>1500</a:t>
                </a:r>
                <a:endParaRPr kumimoji="1" lang="ja-JP" altLang="en-US" sz="600" dirty="0">
                  <a:latin typeface="Helvetica"/>
                  <a:cs typeface="Helvetica"/>
                </a:endParaRPr>
              </a:p>
            </p:txBody>
          </p:sp>
          <p:sp>
            <p:nvSpPr>
              <p:cNvPr id="26" name="テキスト ボックス 25"/>
              <p:cNvSpPr txBox="1"/>
              <p:nvPr/>
            </p:nvSpPr>
            <p:spPr>
              <a:xfrm>
                <a:off x="4144303" y="2965529"/>
                <a:ext cx="355837" cy="184666"/>
              </a:xfrm>
              <a:prstGeom prst="rect">
                <a:avLst/>
              </a:prstGeom>
              <a:noFill/>
            </p:spPr>
            <p:txBody>
              <a:bodyPr wrap="none" rtlCol="0">
                <a:spAutoFit/>
              </a:bodyPr>
              <a:lstStyle/>
              <a:p>
                <a:r>
                  <a:rPr kumimoji="1" lang="en-US" altLang="ja-JP" sz="600" dirty="0" smtClean="0">
                    <a:latin typeface="Helvetica"/>
                    <a:cs typeface="Helvetica"/>
                  </a:rPr>
                  <a:t>2000</a:t>
                </a:r>
                <a:endParaRPr kumimoji="1" lang="ja-JP" altLang="en-US" sz="600" dirty="0">
                  <a:latin typeface="Helvetica"/>
                  <a:cs typeface="Helvetica"/>
                </a:endParaRPr>
              </a:p>
            </p:txBody>
          </p:sp>
          <p:sp>
            <p:nvSpPr>
              <p:cNvPr id="27" name="テキスト ボックス 26"/>
              <p:cNvSpPr txBox="1"/>
              <p:nvPr/>
            </p:nvSpPr>
            <p:spPr>
              <a:xfrm>
                <a:off x="5037608" y="2965529"/>
                <a:ext cx="355837" cy="184666"/>
              </a:xfrm>
              <a:prstGeom prst="rect">
                <a:avLst/>
              </a:prstGeom>
              <a:noFill/>
            </p:spPr>
            <p:txBody>
              <a:bodyPr wrap="none" rtlCol="0">
                <a:spAutoFit/>
              </a:bodyPr>
              <a:lstStyle/>
              <a:p>
                <a:pPr algn="ctr"/>
                <a:r>
                  <a:rPr kumimoji="1" lang="en-US" altLang="ja-JP" sz="600" dirty="0" smtClean="0">
                    <a:latin typeface="Helvetica"/>
                    <a:cs typeface="Helvetica"/>
                  </a:rPr>
                  <a:t>2500</a:t>
                </a:r>
                <a:endParaRPr kumimoji="1" lang="ja-JP" altLang="en-US" sz="600" dirty="0">
                  <a:latin typeface="Helvetica"/>
                  <a:cs typeface="Helvetica"/>
                </a:endParaRPr>
              </a:p>
            </p:txBody>
          </p:sp>
        </p:grpSp>
        <p:sp>
          <p:nvSpPr>
            <p:cNvPr id="28" name="テキスト ボックス 27"/>
            <p:cNvSpPr txBox="1"/>
            <p:nvPr/>
          </p:nvSpPr>
          <p:spPr>
            <a:xfrm>
              <a:off x="5932084" y="2965529"/>
              <a:ext cx="355837" cy="184666"/>
            </a:xfrm>
            <a:prstGeom prst="rect">
              <a:avLst/>
            </a:prstGeom>
            <a:noFill/>
          </p:spPr>
          <p:txBody>
            <a:bodyPr wrap="none" rtlCol="0">
              <a:spAutoFit/>
            </a:bodyPr>
            <a:lstStyle/>
            <a:p>
              <a:pPr algn="ctr"/>
              <a:r>
                <a:rPr kumimoji="1" lang="en-US" altLang="ja-JP" sz="600" dirty="0" smtClean="0">
                  <a:latin typeface="Helvetica"/>
                  <a:cs typeface="Helvetica"/>
                </a:rPr>
                <a:t>3000</a:t>
              </a:r>
              <a:endParaRPr kumimoji="1" lang="ja-JP" altLang="en-US" sz="600" dirty="0">
                <a:latin typeface="Helvetica"/>
                <a:cs typeface="Helvetica"/>
              </a:endParaRPr>
            </a:p>
          </p:txBody>
        </p:sp>
      </p:grpSp>
      <p:sp>
        <p:nvSpPr>
          <p:cNvPr id="30" name="テキスト ボックス 29"/>
          <p:cNvSpPr txBox="1"/>
          <p:nvPr/>
        </p:nvSpPr>
        <p:spPr>
          <a:xfrm>
            <a:off x="3031496" y="3191149"/>
            <a:ext cx="813043" cy="215444"/>
          </a:xfrm>
          <a:prstGeom prst="rect">
            <a:avLst/>
          </a:prstGeom>
          <a:noFill/>
        </p:spPr>
        <p:txBody>
          <a:bodyPr wrap="none" rtlCol="0">
            <a:spAutoFit/>
          </a:bodyPr>
          <a:lstStyle/>
          <a:p>
            <a:r>
              <a:rPr kumimoji="1" lang="en-US" altLang="ja-JP" sz="800" b="1" dirty="0" smtClean="0">
                <a:latin typeface="Helvetica"/>
                <a:cs typeface="Helvetica"/>
              </a:rPr>
              <a:t>Position (</a:t>
            </a:r>
            <a:r>
              <a:rPr kumimoji="1" lang="en-US" altLang="ja-JP" sz="800" b="1" dirty="0" err="1" smtClean="0">
                <a:latin typeface="Helvetica"/>
                <a:cs typeface="Helvetica"/>
              </a:rPr>
              <a:t>bp</a:t>
            </a:r>
            <a:r>
              <a:rPr kumimoji="1" lang="en-US" altLang="ja-JP" sz="800" b="1" dirty="0" smtClean="0">
                <a:latin typeface="Helvetica"/>
                <a:cs typeface="Helvetica"/>
              </a:rPr>
              <a:t>)</a:t>
            </a:r>
            <a:endParaRPr kumimoji="1" lang="ja-JP" altLang="en-US" sz="800" b="1" dirty="0">
              <a:latin typeface="Helvetica"/>
              <a:cs typeface="Helvetica"/>
            </a:endParaRPr>
          </a:p>
        </p:txBody>
      </p:sp>
      <p:sp>
        <p:nvSpPr>
          <p:cNvPr id="77" name="TextBox 76"/>
          <p:cNvSpPr txBox="1"/>
          <p:nvPr/>
        </p:nvSpPr>
        <p:spPr>
          <a:xfrm>
            <a:off x="489280" y="3663063"/>
            <a:ext cx="2680532" cy="253916"/>
          </a:xfrm>
          <a:prstGeom prst="rect">
            <a:avLst/>
          </a:prstGeom>
          <a:noFill/>
        </p:spPr>
        <p:txBody>
          <a:bodyPr wrap="none" rtlCol="0">
            <a:spAutoFit/>
          </a:bodyPr>
          <a:lstStyle/>
          <a:p>
            <a:r>
              <a:rPr lang="en-US" sz="1050" b="1" dirty="0" smtClean="0">
                <a:latin typeface="Helvetica"/>
                <a:cs typeface="Helvetica"/>
              </a:rPr>
              <a:t>(a-2) </a:t>
            </a:r>
            <a:r>
              <a:rPr lang="en-US" sz="1050" dirty="0" smtClean="0">
                <a:latin typeface="Helvetica"/>
                <a:cs typeface="Helvetica"/>
              </a:rPr>
              <a:t>Frequency of reads with MAPQ = 60</a:t>
            </a:r>
            <a:endParaRPr lang="en-US" sz="1050" dirty="0">
              <a:latin typeface="Helvetica"/>
              <a:cs typeface="Helvetica"/>
            </a:endParaRPr>
          </a:p>
        </p:txBody>
      </p:sp>
      <p:grpSp>
        <p:nvGrpSpPr>
          <p:cNvPr id="56" name="図形グループ 55"/>
          <p:cNvGrpSpPr/>
          <p:nvPr/>
        </p:nvGrpSpPr>
        <p:grpSpPr>
          <a:xfrm>
            <a:off x="639096" y="4696970"/>
            <a:ext cx="5648825" cy="213704"/>
            <a:chOff x="639096" y="2965529"/>
            <a:chExt cx="5648825" cy="213704"/>
          </a:xfrm>
        </p:grpSpPr>
        <p:grpSp>
          <p:nvGrpSpPr>
            <p:cNvPr id="57" name="図形グループ 56"/>
            <p:cNvGrpSpPr/>
            <p:nvPr/>
          </p:nvGrpSpPr>
          <p:grpSpPr>
            <a:xfrm>
              <a:off x="639096" y="2965529"/>
              <a:ext cx="5571206" cy="213704"/>
              <a:chOff x="639096" y="2965529"/>
              <a:chExt cx="5571206" cy="213704"/>
            </a:xfrm>
          </p:grpSpPr>
          <p:sp>
            <p:nvSpPr>
              <p:cNvPr id="59" name="正方形/長方形 58"/>
              <p:cNvSpPr/>
              <p:nvPr/>
            </p:nvSpPr>
            <p:spPr>
              <a:xfrm rot="5400000">
                <a:off x="3318868" y="287799"/>
                <a:ext cx="211662" cy="557120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600"/>
              </a:p>
            </p:txBody>
          </p:sp>
          <p:sp>
            <p:nvSpPr>
              <p:cNvPr id="60" name="テキスト ボックス 59"/>
              <p:cNvSpPr txBox="1"/>
              <p:nvPr/>
            </p:nvSpPr>
            <p:spPr>
              <a:xfrm>
                <a:off x="639096" y="2965529"/>
                <a:ext cx="227459" cy="184666"/>
              </a:xfrm>
              <a:prstGeom prst="rect">
                <a:avLst/>
              </a:prstGeom>
              <a:noFill/>
            </p:spPr>
            <p:txBody>
              <a:bodyPr wrap="none" rtlCol="0">
                <a:spAutoFit/>
              </a:bodyPr>
              <a:lstStyle/>
              <a:p>
                <a:r>
                  <a:rPr kumimoji="1" lang="en-US" altLang="ja-JP" sz="600" dirty="0" smtClean="0">
                    <a:latin typeface="Helvetica"/>
                    <a:cs typeface="Helvetica"/>
                  </a:rPr>
                  <a:t>0</a:t>
                </a:r>
                <a:endParaRPr kumimoji="1" lang="ja-JP" altLang="en-US" sz="600" dirty="0">
                  <a:latin typeface="Helvetica"/>
                  <a:cs typeface="Helvetica"/>
                </a:endParaRPr>
              </a:p>
            </p:txBody>
          </p:sp>
          <p:sp>
            <p:nvSpPr>
              <p:cNvPr id="61" name="テキスト ボックス 60"/>
              <p:cNvSpPr txBox="1"/>
              <p:nvPr/>
            </p:nvSpPr>
            <p:spPr>
              <a:xfrm>
                <a:off x="1485767" y="2967571"/>
                <a:ext cx="313044" cy="184666"/>
              </a:xfrm>
              <a:prstGeom prst="rect">
                <a:avLst/>
              </a:prstGeom>
              <a:noFill/>
            </p:spPr>
            <p:txBody>
              <a:bodyPr wrap="none" rtlCol="0">
                <a:spAutoFit/>
              </a:bodyPr>
              <a:lstStyle/>
              <a:p>
                <a:r>
                  <a:rPr kumimoji="1" lang="en-US" altLang="ja-JP" sz="600" dirty="0" smtClean="0">
                    <a:latin typeface="Helvetica"/>
                    <a:cs typeface="Helvetica"/>
                  </a:rPr>
                  <a:t>500</a:t>
                </a:r>
                <a:endParaRPr kumimoji="1" lang="ja-JP" altLang="en-US" sz="600" dirty="0">
                  <a:latin typeface="Helvetica"/>
                  <a:cs typeface="Helvetica"/>
                </a:endParaRPr>
              </a:p>
            </p:txBody>
          </p:sp>
          <p:sp>
            <p:nvSpPr>
              <p:cNvPr id="62" name="テキスト ボックス 61"/>
              <p:cNvSpPr txBox="1"/>
              <p:nvPr/>
            </p:nvSpPr>
            <p:spPr>
              <a:xfrm>
                <a:off x="2362068" y="2967571"/>
                <a:ext cx="355837" cy="184666"/>
              </a:xfrm>
              <a:prstGeom prst="rect">
                <a:avLst/>
              </a:prstGeom>
              <a:noFill/>
            </p:spPr>
            <p:txBody>
              <a:bodyPr wrap="none" rtlCol="0">
                <a:spAutoFit/>
              </a:bodyPr>
              <a:lstStyle/>
              <a:p>
                <a:r>
                  <a:rPr kumimoji="1" lang="en-US" altLang="ja-JP" sz="600" dirty="0" smtClean="0">
                    <a:latin typeface="Helvetica"/>
                    <a:cs typeface="Helvetica"/>
                  </a:rPr>
                  <a:t>1000</a:t>
                </a:r>
                <a:endParaRPr kumimoji="1" lang="ja-JP" altLang="en-US" sz="600" dirty="0">
                  <a:latin typeface="Helvetica"/>
                  <a:cs typeface="Helvetica"/>
                </a:endParaRPr>
              </a:p>
            </p:txBody>
          </p:sp>
          <p:sp>
            <p:nvSpPr>
              <p:cNvPr id="63" name="テキスト ボックス 62"/>
              <p:cNvSpPr txBox="1"/>
              <p:nvPr/>
            </p:nvSpPr>
            <p:spPr>
              <a:xfrm>
                <a:off x="3246836" y="2967571"/>
                <a:ext cx="355837" cy="184666"/>
              </a:xfrm>
              <a:prstGeom prst="rect">
                <a:avLst/>
              </a:prstGeom>
              <a:noFill/>
            </p:spPr>
            <p:txBody>
              <a:bodyPr wrap="none" rtlCol="0">
                <a:spAutoFit/>
              </a:bodyPr>
              <a:lstStyle/>
              <a:p>
                <a:r>
                  <a:rPr kumimoji="1" lang="en-US" altLang="ja-JP" sz="600" dirty="0" smtClean="0">
                    <a:latin typeface="Helvetica"/>
                    <a:cs typeface="Helvetica"/>
                  </a:rPr>
                  <a:t>1500</a:t>
                </a:r>
                <a:endParaRPr kumimoji="1" lang="ja-JP" altLang="en-US" sz="600" dirty="0">
                  <a:latin typeface="Helvetica"/>
                  <a:cs typeface="Helvetica"/>
                </a:endParaRPr>
              </a:p>
            </p:txBody>
          </p:sp>
          <p:sp>
            <p:nvSpPr>
              <p:cNvPr id="64" name="テキスト ボックス 63"/>
              <p:cNvSpPr txBox="1"/>
              <p:nvPr/>
            </p:nvSpPr>
            <p:spPr>
              <a:xfrm>
                <a:off x="4144303" y="2965529"/>
                <a:ext cx="355837" cy="184666"/>
              </a:xfrm>
              <a:prstGeom prst="rect">
                <a:avLst/>
              </a:prstGeom>
              <a:noFill/>
            </p:spPr>
            <p:txBody>
              <a:bodyPr wrap="none" rtlCol="0">
                <a:spAutoFit/>
              </a:bodyPr>
              <a:lstStyle/>
              <a:p>
                <a:r>
                  <a:rPr kumimoji="1" lang="en-US" altLang="ja-JP" sz="600" dirty="0" smtClean="0">
                    <a:latin typeface="Helvetica"/>
                    <a:cs typeface="Helvetica"/>
                  </a:rPr>
                  <a:t>2000</a:t>
                </a:r>
                <a:endParaRPr kumimoji="1" lang="ja-JP" altLang="en-US" sz="600" dirty="0">
                  <a:latin typeface="Helvetica"/>
                  <a:cs typeface="Helvetica"/>
                </a:endParaRPr>
              </a:p>
            </p:txBody>
          </p:sp>
          <p:sp>
            <p:nvSpPr>
              <p:cNvPr id="65" name="テキスト ボックス 64"/>
              <p:cNvSpPr txBox="1"/>
              <p:nvPr/>
            </p:nvSpPr>
            <p:spPr>
              <a:xfrm>
                <a:off x="5037608" y="2965529"/>
                <a:ext cx="355837" cy="184666"/>
              </a:xfrm>
              <a:prstGeom prst="rect">
                <a:avLst/>
              </a:prstGeom>
              <a:noFill/>
            </p:spPr>
            <p:txBody>
              <a:bodyPr wrap="none" rtlCol="0">
                <a:spAutoFit/>
              </a:bodyPr>
              <a:lstStyle/>
              <a:p>
                <a:pPr algn="ctr"/>
                <a:r>
                  <a:rPr kumimoji="1" lang="en-US" altLang="ja-JP" sz="600" dirty="0" smtClean="0">
                    <a:latin typeface="Helvetica"/>
                    <a:cs typeface="Helvetica"/>
                  </a:rPr>
                  <a:t>2500</a:t>
                </a:r>
                <a:endParaRPr kumimoji="1" lang="ja-JP" altLang="en-US" sz="600" dirty="0">
                  <a:latin typeface="Helvetica"/>
                  <a:cs typeface="Helvetica"/>
                </a:endParaRPr>
              </a:p>
            </p:txBody>
          </p:sp>
        </p:grpSp>
        <p:sp>
          <p:nvSpPr>
            <p:cNvPr id="58" name="テキスト ボックス 57"/>
            <p:cNvSpPr txBox="1"/>
            <p:nvPr/>
          </p:nvSpPr>
          <p:spPr>
            <a:xfrm>
              <a:off x="5932084" y="2965529"/>
              <a:ext cx="355837" cy="184666"/>
            </a:xfrm>
            <a:prstGeom prst="rect">
              <a:avLst/>
            </a:prstGeom>
            <a:noFill/>
          </p:spPr>
          <p:txBody>
            <a:bodyPr wrap="none" rtlCol="0">
              <a:spAutoFit/>
            </a:bodyPr>
            <a:lstStyle/>
            <a:p>
              <a:pPr algn="ctr"/>
              <a:r>
                <a:rPr kumimoji="1" lang="en-US" altLang="ja-JP" sz="600" dirty="0" smtClean="0">
                  <a:latin typeface="Helvetica"/>
                  <a:cs typeface="Helvetica"/>
                </a:rPr>
                <a:t>3000</a:t>
              </a:r>
              <a:endParaRPr kumimoji="1" lang="ja-JP" altLang="en-US" sz="600" dirty="0">
                <a:latin typeface="Helvetica"/>
                <a:cs typeface="Helvetica"/>
              </a:endParaRPr>
            </a:p>
          </p:txBody>
        </p:sp>
      </p:grpSp>
      <p:sp>
        <p:nvSpPr>
          <p:cNvPr id="67" name="正方形/長方形 66"/>
          <p:cNvSpPr/>
          <p:nvPr/>
        </p:nvSpPr>
        <p:spPr>
          <a:xfrm>
            <a:off x="276762" y="3876784"/>
            <a:ext cx="254852" cy="80446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600"/>
          </a:p>
        </p:txBody>
      </p:sp>
      <p:grpSp>
        <p:nvGrpSpPr>
          <p:cNvPr id="41" name="図形グループ 40"/>
          <p:cNvGrpSpPr/>
          <p:nvPr/>
        </p:nvGrpSpPr>
        <p:grpSpPr>
          <a:xfrm>
            <a:off x="284445" y="3838188"/>
            <a:ext cx="300082" cy="871893"/>
            <a:chOff x="1928526" y="4775712"/>
            <a:chExt cx="300082" cy="871893"/>
          </a:xfrm>
        </p:grpSpPr>
        <p:sp>
          <p:nvSpPr>
            <p:cNvPr id="68" name="テキスト ボックス 67"/>
            <p:cNvSpPr txBox="1"/>
            <p:nvPr/>
          </p:nvSpPr>
          <p:spPr>
            <a:xfrm>
              <a:off x="1932753" y="5462939"/>
              <a:ext cx="291629" cy="184666"/>
            </a:xfrm>
            <a:prstGeom prst="rect">
              <a:avLst/>
            </a:prstGeom>
            <a:noFill/>
          </p:spPr>
          <p:txBody>
            <a:bodyPr wrap="none" rtlCol="0">
              <a:spAutoFit/>
            </a:bodyPr>
            <a:lstStyle/>
            <a:p>
              <a:pPr algn="ctr"/>
              <a:r>
                <a:rPr kumimoji="1" lang="en-US" altLang="ja-JP" sz="600" dirty="0" smtClean="0">
                  <a:latin typeface="Helvetica"/>
                  <a:cs typeface="Helvetica"/>
                </a:rPr>
                <a:t>0.0</a:t>
              </a:r>
              <a:endParaRPr kumimoji="1" lang="ja-JP" altLang="en-US" sz="600" dirty="0">
                <a:latin typeface="Helvetica"/>
                <a:cs typeface="Helvetica"/>
              </a:endParaRPr>
            </a:p>
          </p:txBody>
        </p:sp>
        <p:sp>
          <p:nvSpPr>
            <p:cNvPr id="69" name="テキスト ボックス 68"/>
            <p:cNvSpPr txBox="1"/>
            <p:nvPr/>
          </p:nvSpPr>
          <p:spPr>
            <a:xfrm>
              <a:off x="1932753" y="4775712"/>
              <a:ext cx="291629" cy="184666"/>
            </a:xfrm>
            <a:prstGeom prst="rect">
              <a:avLst/>
            </a:prstGeom>
            <a:noFill/>
          </p:spPr>
          <p:txBody>
            <a:bodyPr wrap="none" rtlCol="0">
              <a:spAutoFit/>
            </a:bodyPr>
            <a:lstStyle/>
            <a:p>
              <a:pPr algn="ctr"/>
              <a:r>
                <a:rPr kumimoji="1" lang="en-US" altLang="ja-JP" sz="600" dirty="0" smtClean="0">
                  <a:latin typeface="Helvetica"/>
                  <a:cs typeface="Helvetica"/>
                </a:rPr>
                <a:t>1.0</a:t>
              </a:r>
              <a:endParaRPr kumimoji="1" lang="ja-JP" altLang="en-US" sz="600" dirty="0">
                <a:latin typeface="Helvetica"/>
                <a:cs typeface="Helvetica"/>
              </a:endParaRPr>
            </a:p>
          </p:txBody>
        </p:sp>
        <p:sp>
          <p:nvSpPr>
            <p:cNvPr id="70" name="テキスト ボックス 69"/>
            <p:cNvSpPr txBox="1"/>
            <p:nvPr/>
          </p:nvSpPr>
          <p:spPr>
            <a:xfrm>
              <a:off x="1932753" y="5325492"/>
              <a:ext cx="291629" cy="184666"/>
            </a:xfrm>
            <a:prstGeom prst="rect">
              <a:avLst/>
            </a:prstGeom>
            <a:noFill/>
          </p:spPr>
          <p:txBody>
            <a:bodyPr wrap="none" rtlCol="0">
              <a:spAutoFit/>
            </a:bodyPr>
            <a:lstStyle/>
            <a:p>
              <a:pPr algn="ctr"/>
              <a:r>
                <a:rPr kumimoji="1" lang="en-US" altLang="ja-JP" sz="600" dirty="0" smtClean="0">
                  <a:latin typeface="Helvetica"/>
                  <a:cs typeface="Helvetica"/>
                </a:rPr>
                <a:t>0.2</a:t>
              </a:r>
              <a:endParaRPr kumimoji="1" lang="ja-JP" altLang="en-US" sz="600" dirty="0">
                <a:latin typeface="Helvetica"/>
                <a:cs typeface="Helvetica"/>
              </a:endParaRPr>
            </a:p>
          </p:txBody>
        </p:sp>
        <p:sp>
          <p:nvSpPr>
            <p:cNvPr id="71" name="テキスト ボックス 70"/>
            <p:cNvSpPr txBox="1"/>
            <p:nvPr/>
          </p:nvSpPr>
          <p:spPr>
            <a:xfrm>
              <a:off x="1932753" y="5050602"/>
              <a:ext cx="291629" cy="184666"/>
            </a:xfrm>
            <a:prstGeom prst="rect">
              <a:avLst/>
            </a:prstGeom>
            <a:noFill/>
          </p:spPr>
          <p:txBody>
            <a:bodyPr wrap="none" rtlCol="0">
              <a:spAutoFit/>
            </a:bodyPr>
            <a:lstStyle/>
            <a:p>
              <a:pPr algn="ctr"/>
              <a:r>
                <a:rPr kumimoji="1" lang="en-US" altLang="ja-JP" sz="600" dirty="0" smtClean="0">
                  <a:latin typeface="Helvetica"/>
                  <a:cs typeface="Helvetica"/>
                </a:rPr>
                <a:t>0.6</a:t>
              </a:r>
              <a:endParaRPr kumimoji="1" lang="ja-JP" altLang="en-US" sz="600" dirty="0">
                <a:latin typeface="Helvetica"/>
                <a:cs typeface="Helvetica"/>
              </a:endParaRPr>
            </a:p>
          </p:txBody>
        </p:sp>
        <p:sp>
          <p:nvSpPr>
            <p:cNvPr id="72" name="テキスト ボックス 71"/>
            <p:cNvSpPr txBox="1"/>
            <p:nvPr/>
          </p:nvSpPr>
          <p:spPr>
            <a:xfrm>
              <a:off x="1932753" y="4913157"/>
              <a:ext cx="291629" cy="184666"/>
            </a:xfrm>
            <a:prstGeom prst="rect">
              <a:avLst/>
            </a:prstGeom>
            <a:noFill/>
          </p:spPr>
          <p:txBody>
            <a:bodyPr wrap="none" rtlCol="0">
              <a:spAutoFit/>
            </a:bodyPr>
            <a:lstStyle/>
            <a:p>
              <a:pPr algn="ctr"/>
              <a:r>
                <a:rPr kumimoji="1" lang="en-US" altLang="ja-JP" sz="600" dirty="0" smtClean="0">
                  <a:latin typeface="Helvetica"/>
                  <a:cs typeface="Helvetica"/>
                </a:rPr>
                <a:t>0.8</a:t>
              </a:r>
              <a:endParaRPr kumimoji="1" lang="ja-JP" altLang="en-US" sz="600" dirty="0">
                <a:latin typeface="Helvetica"/>
                <a:cs typeface="Helvetica"/>
              </a:endParaRPr>
            </a:p>
          </p:txBody>
        </p:sp>
        <p:sp>
          <p:nvSpPr>
            <p:cNvPr id="73" name="テキスト ボックス 72"/>
            <p:cNvSpPr txBox="1"/>
            <p:nvPr/>
          </p:nvSpPr>
          <p:spPr>
            <a:xfrm>
              <a:off x="1928526" y="5188047"/>
              <a:ext cx="300082" cy="184666"/>
            </a:xfrm>
            <a:prstGeom prst="rect">
              <a:avLst/>
            </a:prstGeom>
            <a:noFill/>
          </p:spPr>
          <p:txBody>
            <a:bodyPr wrap="none" rtlCol="0">
              <a:spAutoFit/>
            </a:bodyPr>
            <a:lstStyle/>
            <a:p>
              <a:pPr algn="ctr"/>
              <a:r>
                <a:rPr kumimoji="1" lang="en-US" altLang="ja-JP" sz="600" dirty="0" smtClean="0">
                  <a:latin typeface="Helvetica"/>
                  <a:cs typeface="Helvetica"/>
                </a:rPr>
                <a:t>0.4</a:t>
              </a:r>
              <a:endParaRPr kumimoji="1" lang="ja-JP" altLang="en-US" sz="600" dirty="0">
                <a:latin typeface="Helvetica"/>
                <a:cs typeface="Helvetica"/>
              </a:endParaRPr>
            </a:p>
          </p:txBody>
        </p:sp>
      </p:grpSp>
      <p:sp>
        <p:nvSpPr>
          <p:cNvPr id="80" name="テキスト ボックス 79"/>
          <p:cNvSpPr txBox="1"/>
          <p:nvPr/>
        </p:nvSpPr>
        <p:spPr>
          <a:xfrm rot="16200000">
            <a:off x="-338928" y="4137166"/>
            <a:ext cx="1172116" cy="215444"/>
          </a:xfrm>
          <a:prstGeom prst="rect">
            <a:avLst/>
          </a:prstGeom>
          <a:noFill/>
        </p:spPr>
        <p:txBody>
          <a:bodyPr wrap="none" rtlCol="0">
            <a:spAutoFit/>
          </a:bodyPr>
          <a:lstStyle/>
          <a:p>
            <a:r>
              <a:rPr kumimoji="1" lang="en-US" altLang="ja-JP" sz="800" b="1" dirty="0" smtClean="0">
                <a:latin typeface="Helvetica"/>
                <a:cs typeface="Helvetica"/>
              </a:rPr>
              <a:t>depth MAPQ / depth</a:t>
            </a:r>
            <a:endParaRPr kumimoji="1" lang="ja-JP" altLang="en-US" sz="800" b="1" dirty="0">
              <a:latin typeface="Helvetica"/>
              <a:cs typeface="Helvetica"/>
            </a:endParaRPr>
          </a:p>
        </p:txBody>
      </p:sp>
      <p:sp>
        <p:nvSpPr>
          <p:cNvPr id="82" name="テキスト ボックス 81"/>
          <p:cNvSpPr txBox="1"/>
          <p:nvPr/>
        </p:nvSpPr>
        <p:spPr>
          <a:xfrm>
            <a:off x="3031496" y="4883678"/>
            <a:ext cx="813043" cy="215444"/>
          </a:xfrm>
          <a:prstGeom prst="rect">
            <a:avLst/>
          </a:prstGeom>
          <a:noFill/>
        </p:spPr>
        <p:txBody>
          <a:bodyPr wrap="none" rtlCol="0">
            <a:spAutoFit/>
          </a:bodyPr>
          <a:lstStyle/>
          <a:p>
            <a:r>
              <a:rPr kumimoji="1" lang="en-US" altLang="ja-JP" sz="800" b="1" dirty="0" smtClean="0">
                <a:latin typeface="Helvetica"/>
                <a:cs typeface="Helvetica"/>
              </a:rPr>
              <a:t>Position (</a:t>
            </a:r>
            <a:r>
              <a:rPr kumimoji="1" lang="en-US" altLang="ja-JP" sz="800" b="1" dirty="0" err="1" smtClean="0">
                <a:latin typeface="Helvetica"/>
                <a:cs typeface="Helvetica"/>
              </a:rPr>
              <a:t>bp</a:t>
            </a:r>
            <a:r>
              <a:rPr kumimoji="1" lang="en-US" altLang="ja-JP" sz="800" b="1" dirty="0" smtClean="0">
                <a:latin typeface="Helvetica"/>
                <a:cs typeface="Helvetica"/>
              </a:rPr>
              <a:t>)</a:t>
            </a:r>
            <a:endParaRPr kumimoji="1" lang="ja-JP" altLang="en-US" sz="800" b="1" dirty="0">
              <a:latin typeface="Helvetica"/>
              <a:cs typeface="Helvetica"/>
            </a:endParaRPr>
          </a:p>
        </p:txBody>
      </p:sp>
      <p:grpSp>
        <p:nvGrpSpPr>
          <p:cNvPr id="83" name="図形グループ 82"/>
          <p:cNvGrpSpPr/>
          <p:nvPr/>
        </p:nvGrpSpPr>
        <p:grpSpPr>
          <a:xfrm>
            <a:off x="639096" y="6539944"/>
            <a:ext cx="5648825" cy="213704"/>
            <a:chOff x="639096" y="2965529"/>
            <a:chExt cx="5648825" cy="213704"/>
          </a:xfrm>
        </p:grpSpPr>
        <p:grpSp>
          <p:nvGrpSpPr>
            <p:cNvPr id="84" name="図形グループ 83"/>
            <p:cNvGrpSpPr/>
            <p:nvPr/>
          </p:nvGrpSpPr>
          <p:grpSpPr>
            <a:xfrm>
              <a:off x="639096" y="2965529"/>
              <a:ext cx="5571206" cy="213704"/>
              <a:chOff x="639096" y="2965529"/>
              <a:chExt cx="5571206" cy="213704"/>
            </a:xfrm>
          </p:grpSpPr>
          <p:sp>
            <p:nvSpPr>
              <p:cNvPr id="86" name="正方形/長方形 85"/>
              <p:cNvSpPr/>
              <p:nvPr/>
            </p:nvSpPr>
            <p:spPr>
              <a:xfrm rot="5400000">
                <a:off x="3318868" y="287799"/>
                <a:ext cx="211662" cy="557120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600"/>
              </a:p>
            </p:txBody>
          </p:sp>
          <p:sp>
            <p:nvSpPr>
              <p:cNvPr id="87" name="テキスト ボックス 86"/>
              <p:cNvSpPr txBox="1"/>
              <p:nvPr/>
            </p:nvSpPr>
            <p:spPr>
              <a:xfrm>
                <a:off x="639096" y="2965529"/>
                <a:ext cx="227459" cy="184666"/>
              </a:xfrm>
              <a:prstGeom prst="rect">
                <a:avLst/>
              </a:prstGeom>
              <a:noFill/>
            </p:spPr>
            <p:txBody>
              <a:bodyPr wrap="none" rtlCol="0">
                <a:spAutoFit/>
              </a:bodyPr>
              <a:lstStyle/>
              <a:p>
                <a:r>
                  <a:rPr kumimoji="1" lang="en-US" altLang="ja-JP" sz="600" dirty="0" smtClean="0">
                    <a:latin typeface="Helvetica"/>
                    <a:cs typeface="Helvetica"/>
                  </a:rPr>
                  <a:t>0</a:t>
                </a:r>
                <a:endParaRPr kumimoji="1" lang="ja-JP" altLang="en-US" sz="600" dirty="0">
                  <a:latin typeface="Helvetica"/>
                  <a:cs typeface="Helvetica"/>
                </a:endParaRPr>
              </a:p>
            </p:txBody>
          </p:sp>
          <p:sp>
            <p:nvSpPr>
              <p:cNvPr id="88" name="テキスト ボックス 87"/>
              <p:cNvSpPr txBox="1"/>
              <p:nvPr/>
            </p:nvSpPr>
            <p:spPr>
              <a:xfrm>
                <a:off x="1485767" y="2967571"/>
                <a:ext cx="313044" cy="184666"/>
              </a:xfrm>
              <a:prstGeom prst="rect">
                <a:avLst/>
              </a:prstGeom>
              <a:noFill/>
            </p:spPr>
            <p:txBody>
              <a:bodyPr wrap="none" rtlCol="0">
                <a:spAutoFit/>
              </a:bodyPr>
              <a:lstStyle/>
              <a:p>
                <a:r>
                  <a:rPr kumimoji="1" lang="en-US" altLang="ja-JP" sz="600" dirty="0" smtClean="0">
                    <a:latin typeface="Helvetica"/>
                    <a:cs typeface="Helvetica"/>
                  </a:rPr>
                  <a:t>500</a:t>
                </a:r>
                <a:endParaRPr kumimoji="1" lang="ja-JP" altLang="en-US" sz="600" dirty="0">
                  <a:latin typeface="Helvetica"/>
                  <a:cs typeface="Helvetica"/>
                </a:endParaRPr>
              </a:p>
            </p:txBody>
          </p:sp>
          <p:sp>
            <p:nvSpPr>
              <p:cNvPr id="89" name="テキスト ボックス 88"/>
              <p:cNvSpPr txBox="1"/>
              <p:nvPr/>
            </p:nvSpPr>
            <p:spPr>
              <a:xfrm>
                <a:off x="2362068" y="2967571"/>
                <a:ext cx="355837" cy="184666"/>
              </a:xfrm>
              <a:prstGeom prst="rect">
                <a:avLst/>
              </a:prstGeom>
              <a:noFill/>
            </p:spPr>
            <p:txBody>
              <a:bodyPr wrap="none" rtlCol="0">
                <a:spAutoFit/>
              </a:bodyPr>
              <a:lstStyle/>
              <a:p>
                <a:r>
                  <a:rPr kumimoji="1" lang="en-US" altLang="ja-JP" sz="600" dirty="0" smtClean="0">
                    <a:latin typeface="Helvetica"/>
                    <a:cs typeface="Helvetica"/>
                  </a:rPr>
                  <a:t>1000</a:t>
                </a:r>
                <a:endParaRPr kumimoji="1" lang="ja-JP" altLang="en-US" sz="600" dirty="0">
                  <a:latin typeface="Helvetica"/>
                  <a:cs typeface="Helvetica"/>
                </a:endParaRPr>
              </a:p>
            </p:txBody>
          </p:sp>
          <p:sp>
            <p:nvSpPr>
              <p:cNvPr id="90" name="テキスト ボックス 89"/>
              <p:cNvSpPr txBox="1"/>
              <p:nvPr/>
            </p:nvSpPr>
            <p:spPr>
              <a:xfrm>
                <a:off x="3246836" y="2967571"/>
                <a:ext cx="355837" cy="184666"/>
              </a:xfrm>
              <a:prstGeom prst="rect">
                <a:avLst/>
              </a:prstGeom>
              <a:noFill/>
            </p:spPr>
            <p:txBody>
              <a:bodyPr wrap="none" rtlCol="0">
                <a:spAutoFit/>
              </a:bodyPr>
              <a:lstStyle/>
              <a:p>
                <a:r>
                  <a:rPr kumimoji="1" lang="en-US" altLang="ja-JP" sz="600" dirty="0" smtClean="0">
                    <a:latin typeface="Helvetica"/>
                    <a:cs typeface="Helvetica"/>
                  </a:rPr>
                  <a:t>1500</a:t>
                </a:r>
                <a:endParaRPr kumimoji="1" lang="ja-JP" altLang="en-US" sz="600" dirty="0">
                  <a:latin typeface="Helvetica"/>
                  <a:cs typeface="Helvetica"/>
                </a:endParaRPr>
              </a:p>
            </p:txBody>
          </p:sp>
          <p:sp>
            <p:nvSpPr>
              <p:cNvPr id="91" name="テキスト ボックス 90"/>
              <p:cNvSpPr txBox="1"/>
              <p:nvPr/>
            </p:nvSpPr>
            <p:spPr>
              <a:xfrm>
                <a:off x="4144303" y="2965529"/>
                <a:ext cx="355837" cy="184666"/>
              </a:xfrm>
              <a:prstGeom prst="rect">
                <a:avLst/>
              </a:prstGeom>
              <a:noFill/>
            </p:spPr>
            <p:txBody>
              <a:bodyPr wrap="none" rtlCol="0">
                <a:spAutoFit/>
              </a:bodyPr>
              <a:lstStyle/>
              <a:p>
                <a:r>
                  <a:rPr kumimoji="1" lang="en-US" altLang="ja-JP" sz="600" dirty="0" smtClean="0">
                    <a:latin typeface="Helvetica"/>
                    <a:cs typeface="Helvetica"/>
                  </a:rPr>
                  <a:t>2000</a:t>
                </a:r>
                <a:endParaRPr kumimoji="1" lang="ja-JP" altLang="en-US" sz="600" dirty="0">
                  <a:latin typeface="Helvetica"/>
                  <a:cs typeface="Helvetica"/>
                </a:endParaRPr>
              </a:p>
            </p:txBody>
          </p:sp>
          <p:sp>
            <p:nvSpPr>
              <p:cNvPr id="92" name="テキスト ボックス 91"/>
              <p:cNvSpPr txBox="1"/>
              <p:nvPr/>
            </p:nvSpPr>
            <p:spPr>
              <a:xfrm>
                <a:off x="5037608" y="2965529"/>
                <a:ext cx="355837" cy="184666"/>
              </a:xfrm>
              <a:prstGeom prst="rect">
                <a:avLst/>
              </a:prstGeom>
              <a:noFill/>
            </p:spPr>
            <p:txBody>
              <a:bodyPr wrap="none" rtlCol="0">
                <a:spAutoFit/>
              </a:bodyPr>
              <a:lstStyle/>
              <a:p>
                <a:pPr algn="ctr"/>
                <a:r>
                  <a:rPr kumimoji="1" lang="en-US" altLang="ja-JP" sz="600" dirty="0" smtClean="0">
                    <a:latin typeface="Helvetica"/>
                    <a:cs typeface="Helvetica"/>
                  </a:rPr>
                  <a:t>2500</a:t>
                </a:r>
                <a:endParaRPr kumimoji="1" lang="ja-JP" altLang="en-US" sz="600" dirty="0">
                  <a:latin typeface="Helvetica"/>
                  <a:cs typeface="Helvetica"/>
                </a:endParaRPr>
              </a:p>
            </p:txBody>
          </p:sp>
        </p:grpSp>
        <p:sp>
          <p:nvSpPr>
            <p:cNvPr id="85" name="テキスト ボックス 84"/>
            <p:cNvSpPr txBox="1"/>
            <p:nvPr/>
          </p:nvSpPr>
          <p:spPr>
            <a:xfrm>
              <a:off x="5932084" y="2965529"/>
              <a:ext cx="355837" cy="184666"/>
            </a:xfrm>
            <a:prstGeom prst="rect">
              <a:avLst/>
            </a:prstGeom>
            <a:noFill/>
          </p:spPr>
          <p:txBody>
            <a:bodyPr wrap="none" rtlCol="0">
              <a:spAutoFit/>
            </a:bodyPr>
            <a:lstStyle/>
            <a:p>
              <a:pPr algn="ctr"/>
              <a:r>
                <a:rPr kumimoji="1" lang="en-US" altLang="ja-JP" sz="600" dirty="0" smtClean="0">
                  <a:latin typeface="Helvetica"/>
                  <a:cs typeface="Helvetica"/>
                </a:rPr>
                <a:t>3000</a:t>
              </a:r>
              <a:endParaRPr kumimoji="1" lang="ja-JP" altLang="en-US" sz="600" dirty="0">
                <a:latin typeface="Helvetica"/>
                <a:cs typeface="Helvetica"/>
              </a:endParaRPr>
            </a:p>
          </p:txBody>
        </p:sp>
      </p:grpSp>
      <p:sp>
        <p:nvSpPr>
          <p:cNvPr id="93" name="正方形/長方形 92"/>
          <p:cNvSpPr/>
          <p:nvPr/>
        </p:nvSpPr>
        <p:spPr>
          <a:xfrm>
            <a:off x="280994" y="5718289"/>
            <a:ext cx="254852" cy="80446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600"/>
          </a:p>
        </p:txBody>
      </p:sp>
      <p:grpSp>
        <p:nvGrpSpPr>
          <p:cNvPr id="94" name="図形グループ 93"/>
          <p:cNvGrpSpPr/>
          <p:nvPr/>
        </p:nvGrpSpPr>
        <p:grpSpPr>
          <a:xfrm>
            <a:off x="340910" y="5691861"/>
            <a:ext cx="227459" cy="863427"/>
            <a:chOff x="1964837" y="4805343"/>
            <a:chExt cx="227459" cy="863427"/>
          </a:xfrm>
        </p:grpSpPr>
        <p:sp>
          <p:nvSpPr>
            <p:cNvPr id="95" name="テキスト ボックス 94"/>
            <p:cNvSpPr txBox="1"/>
            <p:nvPr/>
          </p:nvSpPr>
          <p:spPr>
            <a:xfrm>
              <a:off x="1964837" y="5484104"/>
              <a:ext cx="227459" cy="184666"/>
            </a:xfrm>
            <a:prstGeom prst="rect">
              <a:avLst/>
            </a:prstGeom>
            <a:noFill/>
          </p:spPr>
          <p:txBody>
            <a:bodyPr wrap="none" rtlCol="0">
              <a:spAutoFit/>
            </a:bodyPr>
            <a:lstStyle/>
            <a:p>
              <a:pPr algn="ctr"/>
              <a:r>
                <a:rPr kumimoji="1" lang="en-US" altLang="ja-JP" sz="600" dirty="0" smtClean="0">
                  <a:latin typeface="Helvetica"/>
                  <a:cs typeface="Helvetica"/>
                </a:rPr>
                <a:t>0</a:t>
              </a:r>
              <a:endParaRPr kumimoji="1" lang="ja-JP" altLang="en-US" sz="600" dirty="0">
                <a:latin typeface="Helvetica"/>
                <a:cs typeface="Helvetica"/>
              </a:endParaRPr>
            </a:p>
          </p:txBody>
        </p:sp>
        <p:sp>
          <p:nvSpPr>
            <p:cNvPr id="96" name="テキスト ボックス 95"/>
            <p:cNvSpPr txBox="1"/>
            <p:nvPr/>
          </p:nvSpPr>
          <p:spPr>
            <a:xfrm>
              <a:off x="1964837" y="4805343"/>
              <a:ext cx="227459" cy="184666"/>
            </a:xfrm>
            <a:prstGeom prst="rect">
              <a:avLst/>
            </a:prstGeom>
            <a:noFill/>
          </p:spPr>
          <p:txBody>
            <a:bodyPr wrap="none" rtlCol="0">
              <a:spAutoFit/>
            </a:bodyPr>
            <a:lstStyle/>
            <a:p>
              <a:pPr algn="ctr"/>
              <a:r>
                <a:rPr kumimoji="1" lang="en-US" altLang="ja-JP" sz="600" dirty="0" smtClean="0">
                  <a:latin typeface="Helvetica"/>
                  <a:cs typeface="Helvetica"/>
                </a:rPr>
                <a:t>1</a:t>
              </a:r>
              <a:endParaRPr kumimoji="1" lang="ja-JP" altLang="en-US" sz="600" dirty="0">
                <a:latin typeface="Helvetica"/>
                <a:cs typeface="Helvetica"/>
              </a:endParaRPr>
            </a:p>
          </p:txBody>
        </p:sp>
      </p:grpSp>
      <p:sp>
        <p:nvSpPr>
          <p:cNvPr id="78" name="TextBox 77"/>
          <p:cNvSpPr txBox="1"/>
          <p:nvPr/>
        </p:nvSpPr>
        <p:spPr>
          <a:xfrm>
            <a:off x="489280" y="5309373"/>
            <a:ext cx="5833206" cy="415498"/>
          </a:xfrm>
          <a:prstGeom prst="rect">
            <a:avLst/>
          </a:prstGeom>
          <a:noFill/>
        </p:spPr>
        <p:txBody>
          <a:bodyPr wrap="square" rtlCol="0">
            <a:spAutoFit/>
          </a:bodyPr>
          <a:lstStyle/>
          <a:p>
            <a:r>
              <a:rPr lang="en-US" sz="1050" b="1" dirty="0" smtClean="0">
                <a:latin typeface="Helvetica"/>
                <a:cs typeface="Helvetica"/>
              </a:rPr>
              <a:t>(a-3) </a:t>
            </a:r>
            <a:r>
              <a:rPr lang="en-US" sz="1050" dirty="0" smtClean="0">
                <a:latin typeface="Helvetica"/>
                <a:cs typeface="Helvetica"/>
              </a:rPr>
              <a:t>Genomic regions filtered [female read coverage &gt; 10], [male read coverage =0] and [Frequency (reads with MAPQ=60) &gt; 0.9] as indicated by gray bars.</a:t>
            </a:r>
            <a:endParaRPr lang="en-US" sz="1050" dirty="0">
              <a:latin typeface="Helvetica"/>
              <a:cs typeface="Helvetica"/>
            </a:endParaRPr>
          </a:p>
        </p:txBody>
      </p:sp>
      <p:sp>
        <p:nvSpPr>
          <p:cNvPr id="101" name="テキスト ボックス 100"/>
          <p:cNvSpPr txBox="1"/>
          <p:nvPr/>
        </p:nvSpPr>
        <p:spPr>
          <a:xfrm>
            <a:off x="3031496" y="6726652"/>
            <a:ext cx="813043" cy="215444"/>
          </a:xfrm>
          <a:prstGeom prst="rect">
            <a:avLst/>
          </a:prstGeom>
          <a:noFill/>
        </p:spPr>
        <p:txBody>
          <a:bodyPr wrap="none" rtlCol="0">
            <a:spAutoFit/>
          </a:bodyPr>
          <a:lstStyle/>
          <a:p>
            <a:r>
              <a:rPr kumimoji="1" lang="en-US" altLang="ja-JP" sz="800" b="1" dirty="0" smtClean="0">
                <a:latin typeface="Helvetica"/>
                <a:cs typeface="Helvetica"/>
              </a:rPr>
              <a:t>Position (</a:t>
            </a:r>
            <a:r>
              <a:rPr kumimoji="1" lang="en-US" altLang="ja-JP" sz="800" b="1" dirty="0" err="1" smtClean="0">
                <a:latin typeface="Helvetica"/>
                <a:cs typeface="Helvetica"/>
              </a:rPr>
              <a:t>bp</a:t>
            </a:r>
            <a:r>
              <a:rPr kumimoji="1" lang="en-US" altLang="ja-JP" sz="800" b="1" dirty="0" smtClean="0">
                <a:latin typeface="Helvetica"/>
                <a:cs typeface="Helvetica"/>
              </a:rPr>
              <a:t>)</a:t>
            </a:r>
            <a:endParaRPr kumimoji="1" lang="ja-JP" altLang="en-US" sz="800" b="1" dirty="0">
              <a:latin typeface="Helvetica"/>
              <a:cs typeface="Helvetica"/>
            </a:endParaRPr>
          </a:p>
        </p:txBody>
      </p:sp>
      <p:sp>
        <p:nvSpPr>
          <p:cNvPr id="102" name="テキスト ボックス 101"/>
          <p:cNvSpPr txBox="1"/>
          <p:nvPr/>
        </p:nvSpPr>
        <p:spPr>
          <a:xfrm rot="16200000">
            <a:off x="77853" y="6059868"/>
            <a:ext cx="338554" cy="215444"/>
          </a:xfrm>
          <a:prstGeom prst="rect">
            <a:avLst/>
          </a:prstGeom>
          <a:noFill/>
        </p:spPr>
        <p:txBody>
          <a:bodyPr wrap="none" rtlCol="0">
            <a:spAutoFit/>
          </a:bodyPr>
          <a:lstStyle/>
          <a:p>
            <a:r>
              <a:rPr kumimoji="1" lang="en-US" altLang="ja-JP" sz="800" b="1" dirty="0" smtClean="0">
                <a:latin typeface="Helvetica"/>
                <a:cs typeface="Helvetica"/>
              </a:rPr>
              <a:t>log</a:t>
            </a:r>
            <a:endParaRPr kumimoji="1" lang="ja-JP" altLang="en-US" sz="800" b="1" dirty="0">
              <a:latin typeface="Helvetica"/>
              <a:cs typeface="Helvetica"/>
            </a:endParaRPr>
          </a:p>
        </p:txBody>
      </p:sp>
      <p:sp>
        <p:nvSpPr>
          <p:cNvPr id="103" name="TextBox 2"/>
          <p:cNvSpPr txBox="1"/>
          <p:nvPr/>
        </p:nvSpPr>
        <p:spPr>
          <a:xfrm>
            <a:off x="238145" y="8384605"/>
            <a:ext cx="1870224" cy="276999"/>
          </a:xfrm>
          <a:prstGeom prst="rect">
            <a:avLst/>
          </a:prstGeom>
          <a:noFill/>
        </p:spPr>
        <p:txBody>
          <a:bodyPr wrap="none" rtlCol="0">
            <a:spAutoFit/>
          </a:bodyPr>
          <a:lstStyle/>
          <a:p>
            <a:r>
              <a:rPr lang="en-US" sz="1200" b="1" dirty="0" smtClean="0">
                <a:latin typeface="Times New Roman"/>
                <a:cs typeface="Times New Roman"/>
              </a:rPr>
              <a:t>Figure </a:t>
            </a:r>
            <a:r>
              <a:rPr lang="en-US" altLang="ja-JP" sz="1200" b="1" dirty="0" smtClean="0">
                <a:latin typeface="Times New Roman"/>
                <a:cs typeface="Times New Roman"/>
              </a:rPr>
              <a:t>S20</a:t>
            </a:r>
            <a:r>
              <a:rPr lang="en-US" sz="1200" b="1" dirty="0" smtClean="0">
                <a:latin typeface="Times New Roman"/>
                <a:cs typeface="Times New Roman"/>
              </a:rPr>
              <a:t>.  </a:t>
            </a:r>
            <a:r>
              <a:rPr lang="en-US" sz="1200" dirty="0" smtClean="0">
                <a:latin typeface="Times New Roman"/>
                <a:cs typeface="Times New Roman"/>
              </a:rPr>
              <a:t>(</a:t>
            </a:r>
            <a:r>
              <a:rPr lang="en-US" altLang="ja-JP" sz="1200" dirty="0" smtClean="0">
                <a:latin typeface="Times New Roman"/>
                <a:cs typeface="Times New Roman"/>
              </a:rPr>
              <a:t>C</a:t>
            </a:r>
            <a:r>
              <a:rPr lang="en-US" sz="1200" dirty="0" smtClean="0">
                <a:latin typeface="Times New Roman"/>
                <a:cs typeface="Times New Roman"/>
              </a:rPr>
              <a:t>ontinued...)</a:t>
            </a:r>
            <a:r>
              <a:rPr lang="en-US" sz="1200" b="1" dirty="0" smtClean="0">
                <a:latin typeface="Times New Roman"/>
                <a:cs typeface="Times New Roman"/>
              </a:rPr>
              <a:t> </a:t>
            </a:r>
            <a:endParaRPr lang="en-US" sz="1200" b="1" dirty="0"/>
          </a:p>
        </p:txBody>
      </p:sp>
    </p:spTree>
    <p:extLst>
      <p:ext uri="{BB962C8B-B14F-4D97-AF65-F5344CB8AC3E}">
        <p14:creationId xmlns:p14="http://schemas.microsoft.com/office/powerpoint/2010/main" val="33577963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sers\yaegashi\AppData\Local\Temp\scp01577\usr\local\home\yaegashi\for_motoki\20161026_YAM\bam_to_contig_boundaries.sh_50\Yam_female_bulk_q20p80_MSR_q60.bam_bound\dep10_blast_png\out_arrow_684747_843858.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172" y="2844738"/>
            <a:ext cx="5943600" cy="742950"/>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descr="C:\Users\yaegashi\AppData\Local\Temp\scp02833\usr\local\home\yaegashi\for_motoki\20161026_YAM\bam_to_contig_boundaries.sh_50\Yam_female_bulk_q20p80_MSR_q60.bam_bound\dep10_blast_png\out_arrow_scaffold20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172" y="2075520"/>
            <a:ext cx="5943600" cy="742950"/>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3" descr="C:\Users\yaegashi\AppData\Local\Temp\scp00791\usr\local\home\yaegashi\for_motoki\20161026_YAM\bam_to_contig_boundaries.sh_50\Yam_female_bulk_q20p80_MSR_q60.bam_bound\dep10_blast_png\out_rect_1_scaffold4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7172" y="1355440"/>
            <a:ext cx="5943600" cy="742950"/>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2" descr="C:\Users\yaegashi\AppData\Local\Temp\scp58967\usr\local\home\yaegashi\for_motoki\20161026_YAM\bam_to_contig_boundaries.sh_50\Yam_female_bulk_q20p80_MSR_q60.bam_bound\dep10_blast_png\out_rect_ps.chr1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7172" y="635360"/>
            <a:ext cx="5943600" cy="74295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テキスト ボックス 2"/>
          <p:cNvSpPr txBox="1"/>
          <p:nvPr/>
        </p:nvSpPr>
        <p:spPr>
          <a:xfrm>
            <a:off x="875103" y="551520"/>
            <a:ext cx="601866" cy="230832"/>
          </a:xfrm>
          <a:prstGeom prst="rect">
            <a:avLst/>
          </a:prstGeom>
          <a:noFill/>
        </p:spPr>
        <p:txBody>
          <a:bodyPr wrap="none" rtlCol="0">
            <a:spAutoFit/>
          </a:bodyPr>
          <a:lstStyle/>
          <a:p>
            <a:r>
              <a:rPr lang="en-US" altLang="ja-JP" sz="900" dirty="0" smtClean="0">
                <a:latin typeface="Helvetica"/>
                <a:cs typeface="Helvetica"/>
              </a:rPr>
              <a:t>600,001</a:t>
            </a:r>
            <a:endParaRPr kumimoji="1" lang="ja-JP" altLang="en-US" sz="900" dirty="0">
              <a:latin typeface="Helvetica"/>
              <a:cs typeface="Helvetica"/>
            </a:endParaRPr>
          </a:p>
        </p:txBody>
      </p:sp>
      <p:sp>
        <p:nvSpPr>
          <p:cNvPr id="10" name="テキスト ボックス 3"/>
          <p:cNvSpPr txBox="1"/>
          <p:nvPr/>
        </p:nvSpPr>
        <p:spPr>
          <a:xfrm>
            <a:off x="1503713" y="551520"/>
            <a:ext cx="698122" cy="230832"/>
          </a:xfrm>
          <a:prstGeom prst="rect">
            <a:avLst/>
          </a:prstGeom>
          <a:noFill/>
        </p:spPr>
        <p:txBody>
          <a:bodyPr wrap="none" rtlCol="0">
            <a:spAutoFit/>
          </a:bodyPr>
          <a:lstStyle/>
          <a:p>
            <a:r>
              <a:rPr lang="en-US" altLang="ja-JP" sz="900" dirty="0" smtClean="0">
                <a:latin typeface="Helvetica"/>
                <a:cs typeface="Helvetica"/>
              </a:rPr>
              <a:t>2,400,000</a:t>
            </a:r>
            <a:endParaRPr kumimoji="1" lang="ja-JP" altLang="en-US" sz="900" dirty="0">
              <a:latin typeface="Helvetica"/>
              <a:cs typeface="Helvetica"/>
            </a:endParaRPr>
          </a:p>
        </p:txBody>
      </p:sp>
      <p:sp>
        <p:nvSpPr>
          <p:cNvPr id="11" name="テキスト ボックス 4"/>
          <p:cNvSpPr txBox="1"/>
          <p:nvPr/>
        </p:nvSpPr>
        <p:spPr>
          <a:xfrm>
            <a:off x="5974648" y="551520"/>
            <a:ext cx="762311" cy="230832"/>
          </a:xfrm>
          <a:prstGeom prst="rect">
            <a:avLst/>
          </a:prstGeom>
          <a:solidFill>
            <a:srgbClr val="FFFFFF"/>
          </a:solidFill>
        </p:spPr>
        <p:txBody>
          <a:bodyPr wrap="none" rtlCol="0">
            <a:spAutoFit/>
          </a:bodyPr>
          <a:lstStyle/>
          <a:p>
            <a:r>
              <a:rPr lang="en-US" altLang="ja-JP" sz="900" dirty="0" smtClean="0">
                <a:latin typeface="Helvetica"/>
                <a:cs typeface="Helvetica"/>
              </a:rPr>
              <a:t>17,195,437</a:t>
            </a:r>
            <a:endParaRPr kumimoji="1" lang="ja-JP" altLang="en-US" sz="900" dirty="0">
              <a:latin typeface="Helvetica"/>
              <a:cs typeface="Helvetica"/>
            </a:endParaRPr>
          </a:p>
        </p:txBody>
      </p:sp>
      <p:sp>
        <p:nvSpPr>
          <p:cNvPr id="12" name="テキスト ボックス 6"/>
          <p:cNvSpPr txBox="1"/>
          <p:nvPr/>
        </p:nvSpPr>
        <p:spPr>
          <a:xfrm>
            <a:off x="6006743" y="1262894"/>
            <a:ext cx="698122" cy="230832"/>
          </a:xfrm>
          <a:prstGeom prst="rect">
            <a:avLst/>
          </a:prstGeom>
          <a:solidFill>
            <a:srgbClr val="FFFFFF"/>
          </a:solidFill>
          <a:ln>
            <a:solidFill>
              <a:srgbClr val="FFFFFF"/>
            </a:solidFill>
          </a:ln>
        </p:spPr>
        <p:txBody>
          <a:bodyPr wrap="none" rtlCol="0">
            <a:spAutoFit/>
          </a:bodyPr>
          <a:lstStyle/>
          <a:p>
            <a:pPr algn="ctr"/>
            <a:r>
              <a:rPr lang="en-US" altLang="ja-JP" sz="900" dirty="0" smtClean="0">
                <a:latin typeface="Helvetica"/>
                <a:cs typeface="Helvetica"/>
              </a:rPr>
              <a:t>4,600,920</a:t>
            </a:r>
            <a:endParaRPr kumimoji="1" lang="ja-JP" altLang="en-US" sz="900" dirty="0">
              <a:latin typeface="Helvetica"/>
              <a:cs typeface="Helvetica"/>
            </a:endParaRPr>
          </a:p>
        </p:txBody>
      </p:sp>
      <p:sp>
        <p:nvSpPr>
          <p:cNvPr id="13" name="テキスト ボックス 7"/>
          <p:cNvSpPr txBox="1"/>
          <p:nvPr/>
        </p:nvSpPr>
        <p:spPr>
          <a:xfrm>
            <a:off x="651508" y="1902190"/>
            <a:ext cx="601866" cy="369332"/>
          </a:xfrm>
          <a:prstGeom prst="rect">
            <a:avLst/>
          </a:prstGeom>
          <a:solidFill>
            <a:srgbClr val="FFFFFF"/>
          </a:solidFill>
        </p:spPr>
        <p:txBody>
          <a:bodyPr wrap="none" rtlCol="0">
            <a:spAutoFit/>
          </a:bodyPr>
          <a:lstStyle/>
          <a:p>
            <a:pPr algn="ctr"/>
            <a:r>
              <a:rPr lang="en-US" altLang="ja-JP" sz="900" dirty="0" smtClean="0">
                <a:latin typeface="Helvetica"/>
                <a:cs typeface="Helvetica"/>
              </a:rPr>
              <a:t>684,747</a:t>
            </a:r>
          </a:p>
          <a:p>
            <a:pPr algn="ctr"/>
            <a:r>
              <a:rPr kumimoji="1" lang="en-US" altLang="ja-JP" sz="900" dirty="0" smtClean="0">
                <a:latin typeface="Helvetica"/>
                <a:cs typeface="Helvetica"/>
              </a:rPr>
              <a:t>(1)</a:t>
            </a:r>
            <a:endParaRPr kumimoji="1" lang="ja-JP" altLang="en-US" sz="900" dirty="0">
              <a:latin typeface="Helvetica"/>
              <a:cs typeface="Helvetica"/>
            </a:endParaRPr>
          </a:p>
        </p:txBody>
      </p:sp>
      <p:sp>
        <p:nvSpPr>
          <p:cNvPr id="14" name="テキスト ボックス 8"/>
          <p:cNvSpPr txBox="1"/>
          <p:nvPr/>
        </p:nvSpPr>
        <p:spPr>
          <a:xfrm>
            <a:off x="5998672" y="1902190"/>
            <a:ext cx="698122" cy="369332"/>
          </a:xfrm>
          <a:prstGeom prst="rect">
            <a:avLst/>
          </a:prstGeom>
          <a:solidFill>
            <a:srgbClr val="FFFFFF"/>
          </a:solidFill>
        </p:spPr>
        <p:txBody>
          <a:bodyPr wrap="none" rtlCol="0">
            <a:spAutoFit/>
          </a:bodyPr>
          <a:lstStyle/>
          <a:p>
            <a:pPr algn="ctr"/>
            <a:r>
              <a:rPr lang="en-US" altLang="ja-JP" sz="900" dirty="0" smtClean="0">
                <a:latin typeface="Helvetica"/>
                <a:cs typeface="Helvetica"/>
              </a:rPr>
              <a:t>1,301,443</a:t>
            </a:r>
          </a:p>
          <a:p>
            <a:pPr algn="ctr"/>
            <a:r>
              <a:rPr kumimoji="1" lang="en-US" altLang="ja-JP" sz="900" dirty="0" smtClean="0">
                <a:latin typeface="Helvetica"/>
                <a:cs typeface="Helvetica"/>
              </a:rPr>
              <a:t>(616,697)</a:t>
            </a:r>
            <a:endParaRPr kumimoji="1" lang="ja-JP" altLang="en-US" sz="900" dirty="0">
              <a:latin typeface="Helvetica"/>
              <a:cs typeface="Helvetica"/>
            </a:endParaRPr>
          </a:p>
        </p:txBody>
      </p:sp>
      <p:sp>
        <p:nvSpPr>
          <p:cNvPr id="15" name="テキスト ボックス 9"/>
          <p:cNvSpPr txBox="1"/>
          <p:nvPr/>
        </p:nvSpPr>
        <p:spPr>
          <a:xfrm>
            <a:off x="258622" y="1451845"/>
            <a:ext cx="761935" cy="246221"/>
          </a:xfrm>
          <a:prstGeom prst="rect">
            <a:avLst/>
          </a:prstGeom>
          <a:noFill/>
        </p:spPr>
        <p:txBody>
          <a:bodyPr wrap="none" rtlCol="0">
            <a:spAutoFit/>
          </a:bodyPr>
          <a:lstStyle/>
          <a:p>
            <a:pPr algn="ctr"/>
            <a:r>
              <a:rPr kumimoji="1" lang="en-US" altLang="ja-JP" sz="1000" dirty="0" smtClean="0">
                <a:latin typeface="Helvetica"/>
                <a:cs typeface="Helvetica"/>
              </a:rPr>
              <a:t>TDr96_F1</a:t>
            </a:r>
            <a:endParaRPr kumimoji="1" lang="ja-JP" altLang="en-US" sz="1000" dirty="0">
              <a:latin typeface="Helvetica"/>
              <a:cs typeface="Helvetica"/>
            </a:endParaRPr>
          </a:p>
        </p:txBody>
      </p:sp>
      <p:sp>
        <p:nvSpPr>
          <p:cNvPr id="16" name="テキスト ボックス 10"/>
          <p:cNvSpPr txBox="1"/>
          <p:nvPr/>
        </p:nvSpPr>
        <p:spPr>
          <a:xfrm>
            <a:off x="1006511" y="1371409"/>
            <a:ext cx="576863" cy="184666"/>
          </a:xfrm>
          <a:prstGeom prst="rect">
            <a:avLst/>
          </a:prstGeom>
          <a:noFill/>
        </p:spPr>
        <p:txBody>
          <a:bodyPr wrap="none" rtlCol="0">
            <a:spAutoFit/>
          </a:bodyPr>
          <a:lstStyle/>
          <a:p>
            <a:r>
              <a:rPr kumimoji="1" lang="en-US" altLang="ja-JP" sz="600" dirty="0" smtClean="0">
                <a:latin typeface="Helvetica"/>
                <a:cs typeface="Helvetica"/>
              </a:rPr>
              <a:t>scaffold122</a:t>
            </a:r>
            <a:endParaRPr kumimoji="1" lang="ja-JP" altLang="en-US" sz="600" dirty="0">
              <a:latin typeface="Helvetica"/>
              <a:cs typeface="Helvetica"/>
            </a:endParaRPr>
          </a:p>
        </p:txBody>
      </p:sp>
      <p:sp>
        <p:nvSpPr>
          <p:cNvPr id="17" name="テキスト ボックス 11"/>
          <p:cNvSpPr txBox="1"/>
          <p:nvPr/>
        </p:nvSpPr>
        <p:spPr>
          <a:xfrm>
            <a:off x="1747292" y="1371409"/>
            <a:ext cx="576863" cy="184666"/>
          </a:xfrm>
          <a:prstGeom prst="rect">
            <a:avLst/>
          </a:prstGeom>
          <a:noFill/>
        </p:spPr>
        <p:txBody>
          <a:bodyPr wrap="none" rtlCol="0">
            <a:spAutoFit/>
          </a:bodyPr>
          <a:lstStyle/>
          <a:p>
            <a:r>
              <a:rPr kumimoji="1" lang="en-US" altLang="ja-JP" sz="600" dirty="0" smtClean="0">
                <a:latin typeface="Helvetica"/>
                <a:cs typeface="Helvetica"/>
              </a:rPr>
              <a:t>scaffold206</a:t>
            </a:r>
            <a:endParaRPr kumimoji="1" lang="ja-JP" altLang="en-US" sz="600" dirty="0">
              <a:latin typeface="Helvetica"/>
              <a:cs typeface="Helvetica"/>
            </a:endParaRPr>
          </a:p>
        </p:txBody>
      </p:sp>
      <p:sp>
        <p:nvSpPr>
          <p:cNvPr id="18" name="テキスト ボックス 12"/>
          <p:cNvSpPr txBox="1"/>
          <p:nvPr/>
        </p:nvSpPr>
        <p:spPr>
          <a:xfrm>
            <a:off x="2323356" y="1371409"/>
            <a:ext cx="576863" cy="184666"/>
          </a:xfrm>
          <a:prstGeom prst="rect">
            <a:avLst/>
          </a:prstGeom>
          <a:noFill/>
        </p:spPr>
        <p:txBody>
          <a:bodyPr wrap="none" rtlCol="0">
            <a:spAutoFit/>
          </a:bodyPr>
          <a:lstStyle/>
          <a:p>
            <a:r>
              <a:rPr kumimoji="1" lang="en-US" altLang="ja-JP" sz="600" dirty="0" smtClean="0">
                <a:latin typeface="Helvetica"/>
                <a:cs typeface="Helvetica"/>
              </a:rPr>
              <a:t>scaffold423</a:t>
            </a:r>
            <a:endParaRPr kumimoji="1" lang="ja-JP" altLang="en-US" sz="600" dirty="0">
              <a:latin typeface="Helvetica"/>
              <a:cs typeface="Helvetica"/>
            </a:endParaRPr>
          </a:p>
        </p:txBody>
      </p:sp>
      <p:sp>
        <p:nvSpPr>
          <p:cNvPr id="19" name="テキスト ボックス 13"/>
          <p:cNvSpPr txBox="1"/>
          <p:nvPr/>
        </p:nvSpPr>
        <p:spPr>
          <a:xfrm>
            <a:off x="2755404" y="1571464"/>
            <a:ext cx="534070" cy="184666"/>
          </a:xfrm>
          <a:prstGeom prst="rect">
            <a:avLst/>
          </a:prstGeom>
          <a:noFill/>
        </p:spPr>
        <p:txBody>
          <a:bodyPr wrap="none" rtlCol="0">
            <a:spAutoFit/>
          </a:bodyPr>
          <a:lstStyle/>
          <a:p>
            <a:r>
              <a:rPr kumimoji="1" lang="en-US" altLang="ja-JP" sz="600" dirty="0" smtClean="0">
                <a:latin typeface="Helvetica"/>
                <a:cs typeface="Helvetica"/>
              </a:rPr>
              <a:t>scaffold28</a:t>
            </a:r>
            <a:endParaRPr kumimoji="1" lang="ja-JP" altLang="en-US" sz="600" dirty="0">
              <a:latin typeface="Helvetica"/>
              <a:cs typeface="Helvetica"/>
            </a:endParaRPr>
          </a:p>
        </p:txBody>
      </p:sp>
      <p:sp>
        <p:nvSpPr>
          <p:cNvPr id="20" name="テキスト ボックス 14"/>
          <p:cNvSpPr txBox="1"/>
          <p:nvPr/>
        </p:nvSpPr>
        <p:spPr>
          <a:xfrm>
            <a:off x="2971428" y="1371409"/>
            <a:ext cx="620683" cy="184666"/>
          </a:xfrm>
          <a:prstGeom prst="rect">
            <a:avLst/>
          </a:prstGeom>
          <a:noFill/>
        </p:spPr>
        <p:txBody>
          <a:bodyPr wrap="none" rtlCol="0">
            <a:spAutoFit/>
          </a:bodyPr>
          <a:lstStyle/>
          <a:p>
            <a:r>
              <a:rPr kumimoji="1" lang="en-US" altLang="ja-JP" sz="600" dirty="0" smtClean="0">
                <a:latin typeface="Helvetica"/>
                <a:cs typeface="Helvetica"/>
              </a:rPr>
              <a:t>scaffold1343</a:t>
            </a:r>
            <a:endParaRPr kumimoji="1" lang="ja-JP" altLang="en-US" sz="600" dirty="0">
              <a:latin typeface="Helvetica"/>
              <a:cs typeface="Helvetica"/>
            </a:endParaRPr>
          </a:p>
        </p:txBody>
      </p:sp>
      <p:sp>
        <p:nvSpPr>
          <p:cNvPr id="21" name="テキスト ボックス 15"/>
          <p:cNvSpPr txBox="1"/>
          <p:nvPr/>
        </p:nvSpPr>
        <p:spPr>
          <a:xfrm>
            <a:off x="4786320" y="1371409"/>
            <a:ext cx="534070" cy="184666"/>
          </a:xfrm>
          <a:prstGeom prst="rect">
            <a:avLst/>
          </a:prstGeom>
          <a:noFill/>
        </p:spPr>
        <p:txBody>
          <a:bodyPr wrap="none" rtlCol="0">
            <a:spAutoFit/>
          </a:bodyPr>
          <a:lstStyle/>
          <a:p>
            <a:r>
              <a:rPr kumimoji="1" lang="en-US" altLang="ja-JP" sz="600" dirty="0" smtClean="0">
                <a:latin typeface="Helvetica"/>
                <a:cs typeface="Helvetica"/>
              </a:rPr>
              <a:t>scaffold45</a:t>
            </a:r>
            <a:endParaRPr kumimoji="1" lang="ja-JP" altLang="en-US" sz="600" dirty="0">
              <a:latin typeface="Helvetica"/>
              <a:cs typeface="Helvetica"/>
            </a:endParaRPr>
          </a:p>
        </p:txBody>
      </p:sp>
      <p:cxnSp>
        <p:nvCxnSpPr>
          <p:cNvPr id="22" name="直線コネクタ 16"/>
          <p:cNvCxnSpPr/>
          <p:nvPr/>
        </p:nvCxnSpPr>
        <p:spPr>
          <a:xfrm>
            <a:off x="955204" y="1571464"/>
            <a:ext cx="792088" cy="0"/>
          </a:xfrm>
          <a:prstGeom prst="line">
            <a:avLst/>
          </a:prstGeom>
          <a:ln w="28575">
            <a:solidFill>
              <a:srgbClr val="00B0F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直線コネクタ 17"/>
          <p:cNvCxnSpPr/>
          <p:nvPr/>
        </p:nvCxnSpPr>
        <p:spPr>
          <a:xfrm>
            <a:off x="1747292" y="1571464"/>
            <a:ext cx="720080" cy="580"/>
          </a:xfrm>
          <a:prstGeom prst="line">
            <a:avLst/>
          </a:prstGeom>
          <a:ln w="28575">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直線コネクタ 18"/>
          <p:cNvCxnSpPr/>
          <p:nvPr/>
        </p:nvCxnSpPr>
        <p:spPr>
          <a:xfrm>
            <a:off x="2467372" y="1571464"/>
            <a:ext cx="288032" cy="0"/>
          </a:xfrm>
          <a:prstGeom prst="line">
            <a:avLst/>
          </a:prstGeom>
          <a:ln w="28575">
            <a:solidFill>
              <a:srgbClr val="00B0F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直線コネクタ 19"/>
          <p:cNvCxnSpPr/>
          <p:nvPr/>
        </p:nvCxnSpPr>
        <p:spPr>
          <a:xfrm>
            <a:off x="2755404" y="1571464"/>
            <a:ext cx="504056" cy="0"/>
          </a:xfrm>
          <a:prstGeom prst="line">
            <a:avLst/>
          </a:prstGeom>
          <a:ln w="28575">
            <a:solidFill>
              <a:srgbClr val="0070C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直線コネクタ 20"/>
          <p:cNvCxnSpPr/>
          <p:nvPr/>
        </p:nvCxnSpPr>
        <p:spPr>
          <a:xfrm>
            <a:off x="3259460" y="1571464"/>
            <a:ext cx="144016" cy="0"/>
          </a:xfrm>
          <a:prstGeom prst="line">
            <a:avLst/>
          </a:prstGeom>
          <a:ln w="28575">
            <a:solidFill>
              <a:srgbClr val="00B0F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直線コネクタ 21"/>
          <p:cNvCxnSpPr/>
          <p:nvPr/>
        </p:nvCxnSpPr>
        <p:spPr>
          <a:xfrm flipV="1">
            <a:off x="3403476" y="1571464"/>
            <a:ext cx="2952328" cy="1518"/>
          </a:xfrm>
          <a:prstGeom prst="line">
            <a:avLst/>
          </a:prstGeom>
          <a:ln w="28575">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直線コネクタ 22"/>
          <p:cNvCxnSpPr/>
          <p:nvPr/>
        </p:nvCxnSpPr>
        <p:spPr>
          <a:xfrm>
            <a:off x="955204" y="851384"/>
            <a:ext cx="5400600" cy="0"/>
          </a:xfrm>
          <a:prstGeom prst="line">
            <a:avLst/>
          </a:prstGeom>
          <a:ln w="28575">
            <a:solidFill>
              <a:srgbClr val="0070C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直線コネクタ 23"/>
          <p:cNvCxnSpPr/>
          <p:nvPr/>
        </p:nvCxnSpPr>
        <p:spPr>
          <a:xfrm>
            <a:off x="3788245" y="1463742"/>
            <a:ext cx="0" cy="2517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4"/>
          <p:cNvCxnSpPr/>
          <p:nvPr/>
        </p:nvCxnSpPr>
        <p:spPr>
          <a:xfrm>
            <a:off x="1675284" y="1463742"/>
            <a:ext cx="0" cy="2517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25"/>
          <p:cNvCxnSpPr/>
          <p:nvPr/>
        </p:nvCxnSpPr>
        <p:spPr>
          <a:xfrm>
            <a:off x="1747292" y="1579848"/>
            <a:ext cx="0" cy="351656"/>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32" name="直線コネクタ 26"/>
          <p:cNvCxnSpPr/>
          <p:nvPr/>
        </p:nvCxnSpPr>
        <p:spPr>
          <a:xfrm>
            <a:off x="2467372" y="1571464"/>
            <a:ext cx="0" cy="351656"/>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33" name="直線コネクタ 27"/>
          <p:cNvCxnSpPr/>
          <p:nvPr/>
        </p:nvCxnSpPr>
        <p:spPr>
          <a:xfrm>
            <a:off x="1156155" y="743662"/>
            <a:ext cx="0" cy="3237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28"/>
          <p:cNvCxnSpPr/>
          <p:nvPr/>
        </p:nvCxnSpPr>
        <p:spPr>
          <a:xfrm>
            <a:off x="1712123" y="743662"/>
            <a:ext cx="0" cy="3237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29"/>
          <p:cNvCxnSpPr/>
          <p:nvPr/>
        </p:nvCxnSpPr>
        <p:spPr>
          <a:xfrm flipH="1" flipV="1">
            <a:off x="1156155" y="1067408"/>
            <a:ext cx="519131" cy="39701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 name="直線コネクタ 30"/>
          <p:cNvCxnSpPr/>
          <p:nvPr/>
        </p:nvCxnSpPr>
        <p:spPr>
          <a:xfrm flipH="1" flipV="1">
            <a:off x="1712123" y="1067408"/>
            <a:ext cx="2076123" cy="39633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 name="直線コネクタ 31"/>
          <p:cNvCxnSpPr/>
          <p:nvPr/>
        </p:nvCxnSpPr>
        <p:spPr>
          <a:xfrm flipH="1">
            <a:off x="955204" y="1931504"/>
            <a:ext cx="792088" cy="361558"/>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38" name="直線コネクタ 32"/>
          <p:cNvCxnSpPr/>
          <p:nvPr/>
        </p:nvCxnSpPr>
        <p:spPr>
          <a:xfrm>
            <a:off x="2467372" y="1931504"/>
            <a:ext cx="3888432" cy="360799"/>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39" name="直線コネクタ 60"/>
          <p:cNvCxnSpPr/>
          <p:nvPr/>
        </p:nvCxnSpPr>
        <p:spPr>
          <a:xfrm>
            <a:off x="955204" y="2291544"/>
            <a:ext cx="5400600" cy="1518"/>
          </a:xfrm>
          <a:prstGeom prst="line">
            <a:avLst/>
          </a:prstGeom>
          <a:ln w="28575">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直線コネクタ 86"/>
          <p:cNvCxnSpPr/>
          <p:nvPr/>
        </p:nvCxnSpPr>
        <p:spPr>
          <a:xfrm>
            <a:off x="2395364" y="2667211"/>
            <a:ext cx="3960440" cy="344413"/>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41" name="直線コネクタ 93"/>
          <p:cNvCxnSpPr/>
          <p:nvPr/>
        </p:nvCxnSpPr>
        <p:spPr>
          <a:xfrm>
            <a:off x="955204" y="3011624"/>
            <a:ext cx="5400600" cy="1518"/>
          </a:xfrm>
          <a:prstGeom prst="line">
            <a:avLst/>
          </a:prstGeom>
          <a:ln w="28575">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直線コネクタ 94"/>
          <p:cNvCxnSpPr/>
          <p:nvPr/>
        </p:nvCxnSpPr>
        <p:spPr>
          <a:xfrm>
            <a:off x="955204" y="2299928"/>
            <a:ext cx="0" cy="734566"/>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43" name="直線コネクタ 121"/>
          <p:cNvCxnSpPr/>
          <p:nvPr/>
        </p:nvCxnSpPr>
        <p:spPr>
          <a:xfrm>
            <a:off x="2395364" y="2299928"/>
            <a:ext cx="0" cy="351656"/>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pic>
        <p:nvPicPr>
          <p:cNvPr id="44" name="Picture 2" descr="C:\Users\yaegashi\AppData\Local\Temp\scp10971\usr\local\home\yaegashi\for_motoki\20161026_YAM\bam_to_contig_boundaries.sh_50\yam_male_female_bulk_mema\mpileup2png\Female917_flattened_line_87512_3057_xrev.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6945" y="3896756"/>
            <a:ext cx="6217920" cy="3886200"/>
          </a:xfrm>
          <a:prstGeom prst="rect">
            <a:avLst/>
          </a:prstGeom>
          <a:noFill/>
          <a:extLst>
            <a:ext uri="{909E8E84-426E-40dd-AFC4-6F175D3DCCD1}">
              <a14:hiddenFill xmlns:a14="http://schemas.microsoft.com/office/drawing/2010/main" xmlns="">
                <a:solidFill>
                  <a:srgbClr val="FFFFFF"/>
                </a:solidFill>
              </a14:hiddenFill>
            </a:ext>
          </a:extLst>
        </p:spPr>
      </p:pic>
      <p:cxnSp>
        <p:nvCxnSpPr>
          <p:cNvPr id="45" name="直線コネクタ 35"/>
          <p:cNvCxnSpPr/>
          <p:nvPr/>
        </p:nvCxnSpPr>
        <p:spPr>
          <a:xfrm>
            <a:off x="955204" y="3998555"/>
            <a:ext cx="0" cy="3661664"/>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6" name="直線コネクタ 36"/>
          <p:cNvCxnSpPr/>
          <p:nvPr/>
        </p:nvCxnSpPr>
        <p:spPr>
          <a:xfrm>
            <a:off x="6355804" y="3998555"/>
            <a:ext cx="0" cy="366166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47" name="右矢印 139"/>
          <p:cNvSpPr/>
          <p:nvPr/>
        </p:nvSpPr>
        <p:spPr>
          <a:xfrm>
            <a:off x="2291633" y="7228171"/>
            <a:ext cx="175739" cy="14401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Helvetica"/>
              <a:cs typeface="Helvetica"/>
            </a:endParaRPr>
          </a:p>
        </p:txBody>
      </p:sp>
      <p:sp>
        <p:nvSpPr>
          <p:cNvPr id="48" name="右矢印 140"/>
          <p:cNvSpPr/>
          <p:nvPr/>
        </p:nvSpPr>
        <p:spPr>
          <a:xfrm flipH="1">
            <a:off x="2723681" y="6724115"/>
            <a:ext cx="175739" cy="14401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Helvetica"/>
              <a:cs typeface="Helvetica"/>
            </a:endParaRPr>
          </a:p>
        </p:txBody>
      </p:sp>
      <p:sp>
        <p:nvSpPr>
          <p:cNvPr id="49" name="正方形/長方形 33"/>
          <p:cNvSpPr/>
          <p:nvPr/>
        </p:nvSpPr>
        <p:spPr>
          <a:xfrm>
            <a:off x="2299968" y="3619168"/>
            <a:ext cx="3429000" cy="261610"/>
          </a:xfrm>
          <a:prstGeom prst="rect">
            <a:avLst/>
          </a:prstGeom>
        </p:spPr>
        <p:txBody>
          <a:bodyPr>
            <a:spAutoFit/>
          </a:bodyPr>
          <a:lstStyle/>
          <a:p>
            <a:pPr algn="ctr"/>
            <a:r>
              <a:rPr lang="en-US" altLang="ja-JP" sz="1050" dirty="0">
                <a:latin typeface="Helvetica"/>
                <a:cs typeface="Helvetica"/>
              </a:rPr>
              <a:t>Female917_flattened_line_87512_3057</a:t>
            </a:r>
          </a:p>
        </p:txBody>
      </p:sp>
      <p:sp>
        <p:nvSpPr>
          <p:cNvPr id="50" name="テキスト ボックス 64"/>
          <p:cNvSpPr txBox="1"/>
          <p:nvPr/>
        </p:nvSpPr>
        <p:spPr>
          <a:xfrm>
            <a:off x="2386266" y="6925331"/>
            <a:ext cx="415498" cy="215444"/>
          </a:xfrm>
          <a:prstGeom prst="rect">
            <a:avLst/>
          </a:prstGeom>
          <a:noFill/>
        </p:spPr>
        <p:txBody>
          <a:bodyPr wrap="none" rtlCol="0">
            <a:spAutoFit/>
          </a:bodyPr>
          <a:lstStyle/>
          <a:p>
            <a:pPr algn="ctr"/>
            <a:r>
              <a:rPr lang="en-US" altLang="ja-JP" sz="800" dirty="0" smtClean="0">
                <a:solidFill>
                  <a:srgbClr val="FF0000"/>
                </a:solidFill>
                <a:latin typeface="Helvetica"/>
                <a:cs typeface="Helvetica"/>
              </a:rPr>
              <a:t>sp16 </a:t>
            </a:r>
          </a:p>
        </p:txBody>
      </p:sp>
      <p:cxnSp>
        <p:nvCxnSpPr>
          <p:cNvPr id="52" name="直線コネクタ 127"/>
          <p:cNvCxnSpPr/>
          <p:nvPr/>
        </p:nvCxnSpPr>
        <p:spPr>
          <a:xfrm flipH="1">
            <a:off x="955204" y="3235734"/>
            <a:ext cx="3343272" cy="848244"/>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53" name="直線コネクタ 130"/>
          <p:cNvCxnSpPr/>
          <p:nvPr/>
        </p:nvCxnSpPr>
        <p:spPr>
          <a:xfrm>
            <a:off x="4428130" y="3228910"/>
            <a:ext cx="1927674" cy="855068"/>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442154" y="8104574"/>
            <a:ext cx="6310923" cy="577081"/>
          </a:xfrm>
          <a:prstGeom prst="rect">
            <a:avLst/>
          </a:prstGeom>
          <a:noFill/>
        </p:spPr>
        <p:txBody>
          <a:bodyPr wrap="square" rtlCol="0">
            <a:spAutoFit/>
          </a:bodyPr>
          <a:lstStyle/>
          <a:p>
            <a:r>
              <a:rPr lang="en-US" sz="1050" dirty="0" smtClean="0">
                <a:latin typeface="Helvetica"/>
                <a:cs typeface="Helvetica"/>
              </a:rPr>
              <a:t>A scheme showing the position of sp16 marker on female-specific region of TDr96_F1 reference genome as identified by mapping F1 female bulk DNA (red) and </a:t>
            </a:r>
          </a:p>
          <a:p>
            <a:r>
              <a:rPr lang="en-US" sz="1050" dirty="0" smtClean="0">
                <a:latin typeface="Helvetica"/>
                <a:cs typeface="Helvetica"/>
              </a:rPr>
              <a:t>F1 male bulk DNA (blue) on the P3-DNN reference.</a:t>
            </a:r>
          </a:p>
        </p:txBody>
      </p:sp>
      <p:sp>
        <p:nvSpPr>
          <p:cNvPr id="58" name="TextBox 57"/>
          <p:cNvSpPr txBox="1"/>
          <p:nvPr/>
        </p:nvSpPr>
        <p:spPr>
          <a:xfrm>
            <a:off x="720174" y="3872622"/>
            <a:ext cx="3212739" cy="253916"/>
          </a:xfrm>
          <a:prstGeom prst="rect">
            <a:avLst/>
          </a:prstGeom>
          <a:solidFill>
            <a:srgbClr val="FFFFFF"/>
          </a:solidFill>
        </p:spPr>
        <p:txBody>
          <a:bodyPr wrap="none" rtlCol="0">
            <a:spAutoFit/>
          </a:bodyPr>
          <a:lstStyle/>
          <a:p>
            <a:r>
              <a:rPr lang="en-US" sz="1050" b="1" dirty="0" smtClean="0">
                <a:latin typeface="Helvetica"/>
                <a:cs typeface="Helvetica"/>
              </a:rPr>
              <a:t>(b-1) </a:t>
            </a:r>
            <a:r>
              <a:rPr lang="en-US" sz="1050" dirty="0" smtClean="0">
                <a:latin typeface="Helvetica"/>
                <a:cs typeface="Helvetica"/>
              </a:rPr>
              <a:t>Depth of female (red) and male (blue) reads  </a:t>
            </a:r>
            <a:endParaRPr lang="en-US" sz="1050" dirty="0">
              <a:latin typeface="Helvetica"/>
              <a:cs typeface="Helvetica"/>
            </a:endParaRPr>
          </a:p>
        </p:txBody>
      </p:sp>
      <p:sp>
        <p:nvSpPr>
          <p:cNvPr id="59" name="TextBox 58"/>
          <p:cNvSpPr txBox="1"/>
          <p:nvPr/>
        </p:nvSpPr>
        <p:spPr>
          <a:xfrm>
            <a:off x="720174" y="5152362"/>
            <a:ext cx="3930206" cy="253916"/>
          </a:xfrm>
          <a:prstGeom prst="rect">
            <a:avLst/>
          </a:prstGeom>
          <a:solidFill>
            <a:srgbClr val="FFFFFF"/>
          </a:solidFill>
        </p:spPr>
        <p:txBody>
          <a:bodyPr wrap="square" rtlCol="0">
            <a:spAutoFit/>
          </a:bodyPr>
          <a:lstStyle/>
          <a:p>
            <a:r>
              <a:rPr lang="en-US" sz="1050" b="1" dirty="0" smtClean="0">
                <a:latin typeface="Helvetica"/>
                <a:cs typeface="Helvetica"/>
              </a:rPr>
              <a:t>(b-2) </a:t>
            </a:r>
            <a:r>
              <a:rPr lang="en-US" sz="1050" dirty="0" smtClean="0">
                <a:latin typeface="Helvetica"/>
                <a:cs typeface="Helvetica"/>
              </a:rPr>
              <a:t>Frequency of reads with MAPQ=60</a:t>
            </a:r>
            <a:endParaRPr lang="en-US" sz="1050" dirty="0">
              <a:latin typeface="Helvetica"/>
              <a:cs typeface="Helvetica"/>
            </a:endParaRPr>
          </a:p>
        </p:txBody>
      </p:sp>
      <p:sp>
        <p:nvSpPr>
          <p:cNvPr id="60" name="TextBox 59"/>
          <p:cNvSpPr txBox="1"/>
          <p:nvPr/>
        </p:nvSpPr>
        <p:spPr>
          <a:xfrm>
            <a:off x="667172" y="6310958"/>
            <a:ext cx="6168618" cy="415498"/>
          </a:xfrm>
          <a:prstGeom prst="rect">
            <a:avLst/>
          </a:prstGeom>
          <a:solidFill>
            <a:srgbClr val="FFFFFF"/>
          </a:solidFill>
        </p:spPr>
        <p:txBody>
          <a:bodyPr wrap="square" rtlCol="0">
            <a:spAutoFit/>
          </a:bodyPr>
          <a:lstStyle/>
          <a:p>
            <a:r>
              <a:rPr lang="en-US" sz="1050" b="1" dirty="0">
                <a:latin typeface="Helvetica"/>
                <a:cs typeface="Helvetica"/>
              </a:rPr>
              <a:t> </a:t>
            </a:r>
            <a:r>
              <a:rPr lang="en-US" sz="1050" b="1" dirty="0" smtClean="0">
                <a:latin typeface="Helvetica"/>
                <a:cs typeface="Helvetica"/>
              </a:rPr>
              <a:t>(b-3) </a:t>
            </a:r>
            <a:r>
              <a:rPr lang="en-US" sz="1050" dirty="0" smtClean="0">
                <a:latin typeface="Helvetica"/>
                <a:cs typeface="Helvetica"/>
              </a:rPr>
              <a:t>Genomic regions filtered ([female read coverage &gt; 10] AND [male read</a:t>
            </a:r>
            <a:r>
              <a:rPr lang="ja-JP" altLang="en-US" sz="1050" dirty="0" smtClean="0">
                <a:latin typeface="Helvetica"/>
                <a:cs typeface="Helvetica"/>
              </a:rPr>
              <a:t> </a:t>
            </a:r>
            <a:r>
              <a:rPr lang="en-US" sz="1050" dirty="0" smtClean="0">
                <a:latin typeface="Helvetica"/>
                <a:cs typeface="Helvetica"/>
              </a:rPr>
              <a:t>coverage =0] AND [Frequency (reads with MAPQ=60) &gt; 0.9] as indicated by gray bars.</a:t>
            </a:r>
            <a:endParaRPr lang="en-US" sz="1050" dirty="0">
              <a:latin typeface="Helvetica"/>
              <a:cs typeface="Helvetica"/>
            </a:endParaRPr>
          </a:p>
        </p:txBody>
      </p:sp>
      <p:sp>
        <p:nvSpPr>
          <p:cNvPr id="61" name="TextBox 60"/>
          <p:cNvSpPr txBox="1"/>
          <p:nvPr/>
        </p:nvSpPr>
        <p:spPr>
          <a:xfrm>
            <a:off x="2521570" y="2336136"/>
            <a:ext cx="3736920" cy="215444"/>
          </a:xfrm>
          <a:prstGeom prst="rect">
            <a:avLst/>
          </a:prstGeom>
          <a:noFill/>
        </p:spPr>
        <p:txBody>
          <a:bodyPr wrap="none" rtlCol="0">
            <a:spAutoFit/>
          </a:bodyPr>
          <a:lstStyle/>
          <a:p>
            <a:r>
              <a:rPr lang="en-US" sz="800" b="1" dirty="0" smtClean="0">
                <a:solidFill>
                  <a:srgbClr val="FF0000"/>
                </a:solidFill>
                <a:latin typeface="Helvetica"/>
                <a:cs typeface="Helvetica"/>
              </a:rPr>
              <a:t>Positions of </a:t>
            </a:r>
            <a:r>
              <a:rPr lang="en-US" altLang="ja-JP" sz="800" b="1" dirty="0" smtClean="0">
                <a:solidFill>
                  <a:srgbClr val="FF0000"/>
                </a:solidFill>
                <a:latin typeface="Helvetica"/>
                <a:cs typeface="Helvetica"/>
              </a:rPr>
              <a:t>female-bulk</a:t>
            </a:r>
            <a:r>
              <a:rPr lang="ja-JP" altLang="en-US" sz="800" b="1" dirty="0" smtClean="0">
                <a:solidFill>
                  <a:srgbClr val="FF0000"/>
                </a:solidFill>
                <a:latin typeface="Helvetica"/>
                <a:cs typeface="Helvetica"/>
              </a:rPr>
              <a:t> </a:t>
            </a:r>
            <a:r>
              <a:rPr lang="en-US" altLang="ja-JP" sz="800" b="1" dirty="0" smtClean="0">
                <a:solidFill>
                  <a:srgbClr val="FF0000"/>
                </a:solidFill>
                <a:latin typeface="Helvetica"/>
                <a:cs typeface="Helvetica"/>
              </a:rPr>
              <a:t>specific </a:t>
            </a:r>
            <a:r>
              <a:rPr lang="en-US" sz="800" b="1" dirty="0" smtClean="0">
                <a:solidFill>
                  <a:srgbClr val="FF0000"/>
                </a:solidFill>
                <a:latin typeface="Helvetica"/>
                <a:cs typeface="Helvetica"/>
              </a:rPr>
              <a:t>P3-DDN contigs on TDr96_F1 reference</a:t>
            </a:r>
            <a:endParaRPr lang="en-US" sz="800" b="1" dirty="0">
              <a:solidFill>
                <a:srgbClr val="FF0000"/>
              </a:solidFill>
              <a:latin typeface="Helvetica"/>
              <a:cs typeface="Helvetica"/>
            </a:endParaRPr>
          </a:p>
        </p:txBody>
      </p:sp>
      <p:sp>
        <p:nvSpPr>
          <p:cNvPr id="2" name="TextBox 1"/>
          <p:cNvSpPr txBox="1"/>
          <p:nvPr/>
        </p:nvSpPr>
        <p:spPr>
          <a:xfrm>
            <a:off x="472016" y="182188"/>
            <a:ext cx="479618" cy="369332"/>
          </a:xfrm>
          <a:prstGeom prst="rect">
            <a:avLst/>
          </a:prstGeom>
          <a:noFill/>
        </p:spPr>
        <p:txBody>
          <a:bodyPr wrap="none" rtlCol="0">
            <a:spAutoFit/>
          </a:bodyPr>
          <a:lstStyle/>
          <a:p>
            <a:r>
              <a:rPr lang="en-US" b="1" dirty="0" smtClean="0">
                <a:latin typeface="Helvetica"/>
                <a:cs typeface="Helvetica"/>
              </a:rPr>
              <a:t>(b)</a:t>
            </a:r>
            <a:endParaRPr lang="en-US" b="1" dirty="0">
              <a:latin typeface="Helvetica"/>
              <a:cs typeface="Helvetica"/>
            </a:endParaRPr>
          </a:p>
        </p:txBody>
      </p:sp>
      <p:sp>
        <p:nvSpPr>
          <p:cNvPr id="3" name="テキスト ボックス 2"/>
          <p:cNvSpPr txBox="1"/>
          <p:nvPr/>
        </p:nvSpPr>
        <p:spPr>
          <a:xfrm>
            <a:off x="18297" y="743662"/>
            <a:ext cx="1002260" cy="246221"/>
          </a:xfrm>
          <a:prstGeom prst="rect">
            <a:avLst/>
          </a:prstGeom>
          <a:noFill/>
        </p:spPr>
        <p:txBody>
          <a:bodyPr wrap="none" rtlCol="0">
            <a:spAutoFit/>
          </a:bodyPr>
          <a:lstStyle/>
          <a:p>
            <a:pPr algn="ctr"/>
            <a:r>
              <a:rPr lang="en-US" altLang="ja-JP" sz="1000" dirty="0" smtClean="0">
                <a:latin typeface="Helvetica"/>
                <a:cs typeface="Helvetica"/>
              </a:rPr>
              <a:t>Pseudo</a:t>
            </a:r>
            <a:r>
              <a:rPr lang="en-US" altLang="ja-JP" sz="1000" dirty="0">
                <a:latin typeface="Helvetica"/>
                <a:cs typeface="Helvetica"/>
              </a:rPr>
              <a:t>-</a:t>
            </a:r>
            <a:r>
              <a:rPr lang="en-US" altLang="ja-JP" sz="1000" dirty="0" smtClean="0">
                <a:latin typeface="Helvetica"/>
                <a:cs typeface="Helvetica"/>
              </a:rPr>
              <a:t>chr.11</a:t>
            </a:r>
            <a:r>
              <a:rPr lang="ja-JP" altLang="ja-JP" sz="1000" dirty="0" smtClean="0">
                <a:latin typeface="Helvetica"/>
                <a:cs typeface="Helvetica"/>
              </a:rPr>
              <a:t> </a:t>
            </a:r>
            <a:endParaRPr kumimoji="1" lang="ja-JP" altLang="en-US" sz="1000" dirty="0">
              <a:latin typeface="Helvetica"/>
              <a:cs typeface="Helvetica"/>
            </a:endParaRPr>
          </a:p>
        </p:txBody>
      </p:sp>
      <p:cxnSp>
        <p:nvCxnSpPr>
          <p:cNvPr id="63" name="直線コネクタ 28"/>
          <p:cNvCxnSpPr/>
          <p:nvPr/>
        </p:nvCxnSpPr>
        <p:spPr>
          <a:xfrm>
            <a:off x="6359777" y="743662"/>
            <a:ext cx="0" cy="3237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直線コネクタ 28"/>
          <p:cNvCxnSpPr/>
          <p:nvPr/>
        </p:nvCxnSpPr>
        <p:spPr>
          <a:xfrm>
            <a:off x="6359777" y="1464420"/>
            <a:ext cx="0" cy="2510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テキスト ボックス 64"/>
          <p:cNvSpPr txBox="1"/>
          <p:nvPr/>
        </p:nvSpPr>
        <p:spPr>
          <a:xfrm>
            <a:off x="181866" y="2176128"/>
            <a:ext cx="838691" cy="246221"/>
          </a:xfrm>
          <a:prstGeom prst="rect">
            <a:avLst/>
          </a:prstGeom>
          <a:noFill/>
        </p:spPr>
        <p:txBody>
          <a:bodyPr wrap="none" rtlCol="0">
            <a:spAutoFit/>
          </a:bodyPr>
          <a:lstStyle/>
          <a:p>
            <a:pPr algn="ctr"/>
            <a:r>
              <a:rPr kumimoji="1" lang="en-US" altLang="ja-JP" sz="1000" dirty="0" smtClean="0">
                <a:latin typeface="Helvetica"/>
                <a:cs typeface="Helvetica"/>
              </a:rPr>
              <a:t>scaffold206</a:t>
            </a:r>
            <a:endParaRPr kumimoji="1" lang="ja-JP" altLang="en-US" sz="1000" dirty="0">
              <a:latin typeface="Helvetica"/>
              <a:cs typeface="Helvetica"/>
            </a:endParaRPr>
          </a:p>
        </p:txBody>
      </p:sp>
      <p:sp>
        <p:nvSpPr>
          <p:cNvPr id="66" name="TextBox 2"/>
          <p:cNvSpPr txBox="1"/>
          <p:nvPr/>
        </p:nvSpPr>
        <p:spPr>
          <a:xfrm>
            <a:off x="169868" y="8750905"/>
            <a:ext cx="1870224" cy="276999"/>
          </a:xfrm>
          <a:prstGeom prst="rect">
            <a:avLst/>
          </a:prstGeom>
          <a:noFill/>
        </p:spPr>
        <p:txBody>
          <a:bodyPr wrap="none" rtlCol="0">
            <a:spAutoFit/>
          </a:bodyPr>
          <a:lstStyle/>
          <a:p>
            <a:r>
              <a:rPr lang="en-US" sz="1200" b="1" dirty="0" smtClean="0">
                <a:latin typeface="Times New Roman"/>
                <a:cs typeface="Times New Roman"/>
              </a:rPr>
              <a:t>Figure </a:t>
            </a:r>
            <a:r>
              <a:rPr lang="en-US" altLang="ja-JP" sz="1200" b="1" dirty="0" smtClean="0">
                <a:latin typeface="Times New Roman"/>
                <a:cs typeface="Times New Roman"/>
              </a:rPr>
              <a:t>S20</a:t>
            </a:r>
            <a:r>
              <a:rPr lang="en-US" sz="1200" b="1" dirty="0" smtClean="0">
                <a:latin typeface="Times New Roman"/>
                <a:cs typeface="Times New Roman"/>
              </a:rPr>
              <a:t>.  </a:t>
            </a:r>
            <a:r>
              <a:rPr lang="en-US" sz="1200" dirty="0" smtClean="0">
                <a:latin typeface="Times New Roman"/>
                <a:cs typeface="Times New Roman"/>
              </a:rPr>
              <a:t>(</a:t>
            </a:r>
            <a:r>
              <a:rPr lang="en-US" altLang="ja-JP" sz="1200" dirty="0" smtClean="0">
                <a:latin typeface="Times New Roman"/>
                <a:cs typeface="Times New Roman"/>
              </a:rPr>
              <a:t>C</a:t>
            </a:r>
            <a:r>
              <a:rPr lang="en-US" sz="1200" dirty="0" smtClean="0">
                <a:latin typeface="Times New Roman"/>
                <a:cs typeface="Times New Roman"/>
              </a:rPr>
              <a:t>ontinued...)</a:t>
            </a:r>
            <a:r>
              <a:rPr lang="en-US" sz="1200" b="1" dirty="0" smtClean="0">
                <a:latin typeface="Times New Roman"/>
                <a:cs typeface="Times New Roman"/>
              </a:rPr>
              <a:t> </a:t>
            </a:r>
            <a:endParaRPr lang="en-US" sz="1200" b="1" dirty="0"/>
          </a:p>
        </p:txBody>
      </p:sp>
      <p:sp>
        <p:nvSpPr>
          <p:cNvPr id="62" name="正方形/長方形 33"/>
          <p:cNvSpPr/>
          <p:nvPr/>
        </p:nvSpPr>
        <p:spPr>
          <a:xfrm>
            <a:off x="6520919" y="4802867"/>
            <a:ext cx="389850" cy="200055"/>
          </a:xfrm>
          <a:prstGeom prst="rect">
            <a:avLst/>
          </a:prstGeom>
        </p:spPr>
        <p:txBody>
          <a:bodyPr wrap="none">
            <a:spAutoFit/>
          </a:bodyPr>
          <a:lstStyle/>
          <a:p>
            <a:pPr algn="ctr"/>
            <a:r>
              <a:rPr lang="en-US" altLang="ja-JP" sz="700" dirty="0" smtClean="0">
                <a:latin typeface="Helvetica"/>
                <a:cs typeface="Helvetica"/>
              </a:rPr>
              <a:t>(</a:t>
            </a:r>
            <a:r>
              <a:rPr lang="en-US" altLang="ja-JP" sz="700" dirty="0" err="1" smtClean="0">
                <a:latin typeface="Helvetica"/>
                <a:cs typeface="Helvetica"/>
              </a:rPr>
              <a:t>pos</a:t>
            </a:r>
            <a:r>
              <a:rPr lang="en-US" altLang="ja-JP" sz="700" dirty="0" smtClean="0">
                <a:latin typeface="Helvetica"/>
                <a:cs typeface="Helvetica"/>
              </a:rPr>
              <a:t>)</a:t>
            </a:r>
            <a:endParaRPr lang="en-US" altLang="ja-JP" sz="700" dirty="0">
              <a:latin typeface="Helvetica"/>
              <a:cs typeface="Helvetica"/>
            </a:endParaRPr>
          </a:p>
        </p:txBody>
      </p:sp>
      <p:sp>
        <p:nvSpPr>
          <p:cNvPr id="67" name="正方形/長方形 33"/>
          <p:cNvSpPr/>
          <p:nvPr/>
        </p:nvSpPr>
        <p:spPr>
          <a:xfrm>
            <a:off x="6520919" y="6076257"/>
            <a:ext cx="389850" cy="200055"/>
          </a:xfrm>
          <a:prstGeom prst="rect">
            <a:avLst/>
          </a:prstGeom>
        </p:spPr>
        <p:txBody>
          <a:bodyPr wrap="none">
            <a:spAutoFit/>
          </a:bodyPr>
          <a:lstStyle/>
          <a:p>
            <a:pPr algn="ctr"/>
            <a:r>
              <a:rPr lang="en-US" altLang="ja-JP" sz="700" dirty="0" smtClean="0">
                <a:latin typeface="Helvetica"/>
                <a:cs typeface="Helvetica"/>
              </a:rPr>
              <a:t>(</a:t>
            </a:r>
            <a:r>
              <a:rPr lang="en-US" altLang="ja-JP" sz="700" dirty="0" err="1" smtClean="0">
                <a:latin typeface="Helvetica"/>
                <a:cs typeface="Helvetica"/>
              </a:rPr>
              <a:t>pos</a:t>
            </a:r>
            <a:r>
              <a:rPr lang="en-US" altLang="ja-JP" sz="700" dirty="0" smtClean="0">
                <a:latin typeface="Helvetica"/>
                <a:cs typeface="Helvetica"/>
              </a:rPr>
              <a:t>)</a:t>
            </a:r>
            <a:endParaRPr lang="en-US" altLang="ja-JP" sz="700" dirty="0">
              <a:latin typeface="Helvetica"/>
              <a:cs typeface="Helvetica"/>
            </a:endParaRPr>
          </a:p>
        </p:txBody>
      </p:sp>
      <p:sp>
        <p:nvSpPr>
          <p:cNvPr id="68" name="正方形/長方形 33"/>
          <p:cNvSpPr/>
          <p:nvPr/>
        </p:nvSpPr>
        <p:spPr>
          <a:xfrm>
            <a:off x="6520919" y="7392700"/>
            <a:ext cx="389850" cy="200055"/>
          </a:xfrm>
          <a:prstGeom prst="rect">
            <a:avLst/>
          </a:prstGeom>
        </p:spPr>
        <p:txBody>
          <a:bodyPr wrap="none">
            <a:spAutoFit/>
          </a:bodyPr>
          <a:lstStyle/>
          <a:p>
            <a:pPr algn="ctr"/>
            <a:r>
              <a:rPr lang="en-US" altLang="ja-JP" sz="700" dirty="0" smtClean="0">
                <a:latin typeface="Helvetica"/>
                <a:cs typeface="Helvetica"/>
              </a:rPr>
              <a:t>(</a:t>
            </a:r>
            <a:r>
              <a:rPr lang="en-US" altLang="ja-JP" sz="700" dirty="0" err="1" smtClean="0">
                <a:latin typeface="Helvetica"/>
                <a:cs typeface="Helvetica"/>
              </a:rPr>
              <a:t>pos</a:t>
            </a:r>
            <a:r>
              <a:rPr lang="en-US" altLang="ja-JP" sz="700" dirty="0" smtClean="0">
                <a:latin typeface="Helvetica"/>
                <a:cs typeface="Helvetica"/>
              </a:rPr>
              <a:t>)</a:t>
            </a:r>
            <a:endParaRPr lang="en-US" altLang="ja-JP" sz="700" dirty="0">
              <a:latin typeface="Helvetica"/>
              <a:cs typeface="Helvetica"/>
            </a:endParaRPr>
          </a:p>
        </p:txBody>
      </p:sp>
    </p:spTree>
    <p:extLst>
      <p:ext uri="{BB962C8B-B14F-4D97-AF65-F5344CB8AC3E}">
        <p14:creationId xmlns:p14="http://schemas.microsoft.com/office/powerpoint/2010/main" val="18783822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317958" y="6742173"/>
            <a:ext cx="6310923" cy="577081"/>
          </a:xfrm>
          <a:prstGeom prst="rect">
            <a:avLst/>
          </a:prstGeom>
          <a:noFill/>
        </p:spPr>
        <p:txBody>
          <a:bodyPr wrap="square" rtlCol="0">
            <a:spAutoFit/>
          </a:bodyPr>
          <a:lstStyle/>
          <a:p>
            <a:r>
              <a:rPr lang="en-US" sz="1050" dirty="0" smtClean="0">
                <a:latin typeface="Helvetica"/>
                <a:cs typeface="Helvetica"/>
              </a:rPr>
              <a:t>A scheme showing the position of sp16 marker on female-specific region of TDr96_F1 reference as identified by mapping of female F1 bulk DNA (red) and sp16-minus bulk DNA (blue) on the P3-DDN contig.</a:t>
            </a:r>
          </a:p>
        </p:txBody>
      </p:sp>
      <p:pic>
        <p:nvPicPr>
          <p:cNvPr id="62" name="Picture 6" descr="C:\Users\yaegashi\AppData\Local\Temp\scp55323\usr\local\home\yaegashi\for_motoki\20170123_YAM_rebulk\at_DDBJ\Female917DD_Male777DD\mpileup2png\Female917_flattened_line_87512_3057_xre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958" y="2295656"/>
            <a:ext cx="6217920" cy="3886200"/>
          </a:xfrm>
          <a:prstGeom prst="rect">
            <a:avLst/>
          </a:prstGeom>
          <a:noFill/>
          <a:extLst>
            <a:ext uri="{909E8E84-426E-40dd-AFC4-6F175D3DCCD1}">
              <a14:hiddenFill xmlns:a14="http://schemas.microsoft.com/office/drawing/2010/main" xmlns="">
                <a:solidFill>
                  <a:srgbClr val="FFFFFF"/>
                </a:solidFill>
              </a14:hiddenFill>
            </a:ext>
          </a:extLst>
        </p:spPr>
      </p:pic>
      <p:cxnSp>
        <p:nvCxnSpPr>
          <p:cNvPr id="98" name="直線コネクタ 35"/>
          <p:cNvCxnSpPr/>
          <p:nvPr/>
        </p:nvCxnSpPr>
        <p:spPr>
          <a:xfrm>
            <a:off x="764704" y="2407924"/>
            <a:ext cx="0" cy="3661664"/>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99" name="直線コネクタ 36"/>
          <p:cNvCxnSpPr/>
          <p:nvPr/>
        </p:nvCxnSpPr>
        <p:spPr>
          <a:xfrm>
            <a:off x="6165304" y="2407924"/>
            <a:ext cx="0" cy="366166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07" name="右矢印 139"/>
          <p:cNvSpPr/>
          <p:nvPr/>
        </p:nvSpPr>
        <p:spPr>
          <a:xfrm>
            <a:off x="2101133" y="5637540"/>
            <a:ext cx="175739" cy="14401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右矢印 140"/>
          <p:cNvSpPr/>
          <p:nvPr/>
        </p:nvSpPr>
        <p:spPr>
          <a:xfrm flipH="1">
            <a:off x="2605189" y="5133484"/>
            <a:ext cx="175739" cy="14401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0" name="正方形/長方形 33"/>
          <p:cNvSpPr/>
          <p:nvPr/>
        </p:nvSpPr>
        <p:spPr>
          <a:xfrm>
            <a:off x="2170118" y="1651845"/>
            <a:ext cx="2558043" cy="253916"/>
          </a:xfrm>
          <a:prstGeom prst="rect">
            <a:avLst/>
          </a:prstGeom>
        </p:spPr>
        <p:txBody>
          <a:bodyPr wrap="none">
            <a:spAutoFit/>
          </a:bodyPr>
          <a:lstStyle/>
          <a:p>
            <a:r>
              <a:rPr lang="en-US" altLang="ja-JP" sz="1050" dirty="0">
                <a:latin typeface="Arial" panose="020B0604020202020204" pitchFamily="34" charset="0"/>
                <a:cs typeface="Arial" panose="020B0604020202020204" pitchFamily="34" charset="0"/>
              </a:rPr>
              <a:t>Female917_flattened_line_87512_3057</a:t>
            </a:r>
          </a:p>
        </p:txBody>
      </p:sp>
      <p:sp>
        <p:nvSpPr>
          <p:cNvPr id="111" name="テキスト ボックス 64"/>
          <p:cNvSpPr txBox="1"/>
          <p:nvPr/>
        </p:nvSpPr>
        <p:spPr>
          <a:xfrm>
            <a:off x="2170118" y="5334700"/>
            <a:ext cx="466794" cy="230832"/>
          </a:xfrm>
          <a:prstGeom prst="rect">
            <a:avLst/>
          </a:prstGeom>
          <a:noFill/>
        </p:spPr>
        <p:txBody>
          <a:bodyPr wrap="none" rtlCol="0">
            <a:spAutoFit/>
          </a:bodyPr>
          <a:lstStyle/>
          <a:p>
            <a:pPr algn="ctr"/>
            <a:r>
              <a:rPr lang="en-US" altLang="ja-JP" sz="900" dirty="0" smtClean="0">
                <a:solidFill>
                  <a:srgbClr val="FF0000"/>
                </a:solidFill>
                <a:latin typeface="Arial" panose="020B0604020202020204" pitchFamily="34" charset="0"/>
                <a:cs typeface="Arial" panose="020B0604020202020204" pitchFamily="34" charset="0"/>
              </a:rPr>
              <a:t>sp16 </a:t>
            </a:r>
          </a:p>
        </p:txBody>
      </p:sp>
      <p:sp>
        <p:nvSpPr>
          <p:cNvPr id="53" name="TextBox 52"/>
          <p:cNvSpPr txBox="1"/>
          <p:nvPr/>
        </p:nvSpPr>
        <p:spPr>
          <a:xfrm>
            <a:off x="517869" y="2276544"/>
            <a:ext cx="3897221" cy="253916"/>
          </a:xfrm>
          <a:prstGeom prst="rect">
            <a:avLst/>
          </a:prstGeom>
          <a:solidFill>
            <a:srgbClr val="FFFFFF"/>
          </a:solidFill>
        </p:spPr>
        <p:txBody>
          <a:bodyPr wrap="none" rtlCol="0">
            <a:spAutoFit/>
          </a:bodyPr>
          <a:lstStyle/>
          <a:p>
            <a:r>
              <a:rPr lang="en-US" sz="1050" b="1" dirty="0" smtClean="0">
                <a:latin typeface="Helvetica" charset="0"/>
                <a:ea typeface="Helvetica" charset="0"/>
                <a:cs typeface="Helvetica" charset="0"/>
              </a:rPr>
              <a:t>(c-1) </a:t>
            </a:r>
            <a:r>
              <a:rPr lang="en-US" sz="1050" dirty="0" smtClean="0">
                <a:latin typeface="Helvetica" charset="0"/>
                <a:ea typeface="Helvetica" charset="0"/>
                <a:cs typeface="Helvetica" charset="0"/>
              </a:rPr>
              <a:t>Depth of female (red) and sp16-minus bulk (blue) reads  </a:t>
            </a:r>
            <a:endParaRPr lang="en-US" sz="1050" dirty="0">
              <a:latin typeface="Helvetica" charset="0"/>
              <a:ea typeface="Helvetica" charset="0"/>
              <a:cs typeface="Helvetica" charset="0"/>
            </a:endParaRPr>
          </a:p>
        </p:txBody>
      </p:sp>
      <p:sp>
        <p:nvSpPr>
          <p:cNvPr id="54" name="TextBox 53"/>
          <p:cNvSpPr txBox="1"/>
          <p:nvPr/>
        </p:nvSpPr>
        <p:spPr>
          <a:xfrm>
            <a:off x="508458" y="3567900"/>
            <a:ext cx="4297185" cy="253916"/>
          </a:xfrm>
          <a:prstGeom prst="rect">
            <a:avLst/>
          </a:prstGeom>
          <a:solidFill>
            <a:srgbClr val="FFFFFF"/>
          </a:solidFill>
        </p:spPr>
        <p:txBody>
          <a:bodyPr wrap="square" rtlCol="0">
            <a:spAutoFit/>
          </a:bodyPr>
          <a:lstStyle/>
          <a:p>
            <a:r>
              <a:rPr lang="en-US" sz="1050" b="1" dirty="0" smtClean="0">
                <a:latin typeface="Helvetica" charset="0"/>
                <a:ea typeface="Helvetica" charset="0"/>
                <a:cs typeface="Helvetica" charset="0"/>
              </a:rPr>
              <a:t>(c-2) </a:t>
            </a:r>
            <a:r>
              <a:rPr lang="en-US" sz="1050" dirty="0" smtClean="0">
                <a:latin typeface="Helvetica" charset="0"/>
                <a:ea typeface="Helvetica" charset="0"/>
                <a:cs typeface="Helvetica" charset="0"/>
              </a:rPr>
              <a:t>Frequency of reads with MAPQ=60</a:t>
            </a:r>
            <a:endParaRPr lang="en-US" sz="1050" dirty="0">
              <a:latin typeface="Helvetica" charset="0"/>
              <a:ea typeface="Helvetica" charset="0"/>
              <a:cs typeface="Helvetica" charset="0"/>
            </a:endParaRPr>
          </a:p>
        </p:txBody>
      </p:sp>
      <p:sp>
        <p:nvSpPr>
          <p:cNvPr id="55" name="TextBox 54"/>
          <p:cNvSpPr txBox="1"/>
          <p:nvPr/>
        </p:nvSpPr>
        <p:spPr>
          <a:xfrm>
            <a:off x="485832" y="4715295"/>
            <a:ext cx="6240545" cy="415498"/>
          </a:xfrm>
          <a:prstGeom prst="rect">
            <a:avLst/>
          </a:prstGeom>
          <a:solidFill>
            <a:srgbClr val="FFFFFF"/>
          </a:solidFill>
        </p:spPr>
        <p:txBody>
          <a:bodyPr wrap="square" rtlCol="0">
            <a:spAutoFit/>
          </a:bodyPr>
          <a:lstStyle/>
          <a:p>
            <a:r>
              <a:rPr lang="en-US" sz="1050" b="1" dirty="0" smtClean="0">
                <a:latin typeface="Helvetica" charset="0"/>
                <a:ea typeface="Helvetica" charset="0"/>
                <a:cs typeface="Helvetica" charset="0"/>
              </a:rPr>
              <a:t> (c-3) </a:t>
            </a:r>
            <a:r>
              <a:rPr lang="en-US" sz="1050" dirty="0" smtClean="0">
                <a:latin typeface="Helvetica" charset="0"/>
                <a:ea typeface="Helvetica" charset="0"/>
                <a:cs typeface="Helvetica" charset="0"/>
              </a:rPr>
              <a:t>Genomic regions filtered ([female read coverage &gt; 10] AND [sp16-minus bulk read coverage =0] AND [Frequency (reads with MAPQ=60) &gt; 0.9] as indicated by gray bars.</a:t>
            </a:r>
            <a:endParaRPr lang="en-US" sz="1050" dirty="0">
              <a:latin typeface="Helvetica" charset="0"/>
              <a:ea typeface="Helvetica" charset="0"/>
              <a:cs typeface="Helvetica" charset="0"/>
            </a:endParaRPr>
          </a:p>
        </p:txBody>
      </p:sp>
      <p:sp>
        <p:nvSpPr>
          <p:cNvPr id="2" name="TextBox 1"/>
          <p:cNvSpPr txBox="1"/>
          <p:nvPr/>
        </p:nvSpPr>
        <p:spPr>
          <a:xfrm>
            <a:off x="204125" y="113394"/>
            <a:ext cx="466794" cy="369332"/>
          </a:xfrm>
          <a:prstGeom prst="rect">
            <a:avLst/>
          </a:prstGeom>
          <a:noFill/>
        </p:spPr>
        <p:txBody>
          <a:bodyPr wrap="none" rtlCol="0">
            <a:spAutoFit/>
          </a:bodyPr>
          <a:lstStyle/>
          <a:p>
            <a:r>
              <a:rPr lang="en-US" b="1" dirty="0" smtClean="0">
                <a:latin typeface="Helvetica" charset="0"/>
                <a:ea typeface="Helvetica" charset="0"/>
                <a:cs typeface="Helvetica" charset="0"/>
              </a:rPr>
              <a:t>(c)</a:t>
            </a:r>
            <a:endParaRPr lang="en-US" b="1" dirty="0">
              <a:latin typeface="Helvetica" charset="0"/>
              <a:ea typeface="Helvetica" charset="0"/>
              <a:cs typeface="Helvetica" charset="0"/>
            </a:endParaRPr>
          </a:p>
        </p:txBody>
      </p:sp>
      <p:sp>
        <p:nvSpPr>
          <p:cNvPr id="59" name="TextBox 2"/>
          <p:cNvSpPr txBox="1"/>
          <p:nvPr/>
        </p:nvSpPr>
        <p:spPr>
          <a:xfrm>
            <a:off x="169868" y="8750905"/>
            <a:ext cx="1870224" cy="276999"/>
          </a:xfrm>
          <a:prstGeom prst="rect">
            <a:avLst/>
          </a:prstGeom>
          <a:noFill/>
        </p:spPr>
        <p:txBody>
          <a:bodyPr wrap="none" rtlCol="0">
            <a:spAutoFit/>
          </a:bodyPr>
          <a:lstStyle/>
          <a:p>
            <a:r>
              <a:rPr lang="en-US" sz="1200" b="1" dirty="0" smtClean="0">
                <a:latin typeface="Times New Roman"/>
                <a:cs typeface="Times New Roman"/>
              </a:rPr>
              <a:t>Figure </a:t>
            </a:r>
            <a:r>
              <a:rPr lang="en-US" altLang="ja-JP" sz="1200" b="1" dirty="0" smtClean="0">
                <a:latin typeface="Times New Roman"/>
                <a:cs typeface="Times New Roman"/>
              </a:rPr>
              <a:t>S20</a:t>
            </a:r>
            <a:r>
              <a:rPr lang="en-US" sz="1200" b="1" dirty="0" smtClean="0">
                <a:latin typeface="Times New Roman"/>
                <a:cs typeface="Times New Roman"/>
              </a:rPr>
              <a:t>.  </a:t>
            </a:r>
            <a:r>
              <a:rPr lang="en-US" sz="1200" dirty="0" smtClean="0">
                <a:latin typeface="Times New Roman"/>
                <a:cs typeface="Times New Roman"/>
              </a:rPr>
              <a:t>(</a:t>
            </a:r>
            <a:r>
              <a:rPr lang="en-US" altLang="ja-JP" sz="1200" dirty="0" smtClean="0">
                <a:latin typeface="Times New Roman"/>
                <a:cs typeface="Times New Roman"/>
              </a:rPr>
              <a:t>C</a:t>
            </a:r>
            <a:r>
              <a:rPr lang="en-US" sz="1200" dirty="0" smtClean="0">
                <a:latin typeface="Times New Roman"/>
                <a:cs typeface="Times New Roman"/>
              </a:rPr>
              <a:t>ontinued...)</a:t>
            </a:r>
            <a:r>
              <a:rPr lang="en-US" sz="1200" b="1" dirty="0" smtClean="0">
                <a:latin typeface="Times New Roman"/>
                <a:cs typeface="Times New Roman"/>
              </a:rPr>
              <a:t> </a:t>
            </a:r>
            <a:endParaRPr lang="en-US" sz="1200" b="1" dirty="0"/>
          </a:p>
        </p:txBody>
      </p:sp>
    </p:spTree>
    <p:extLst>
      <p:ext uri="{BB962C8B-B14F-4D97-AF65-F5344CB8AC3E}">
        <p14:creationId xmlns:p14="http://schemas.microsoft.com/office/powerpoint/2010/main" val="9990878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017985" y="450843"/>
            <a:ext cx="4857015" cy="6307569"/>
          </a:xfrm>
          <a:prstGeom prst="rect">
            <a:avLst/>
          </a:prstGeom>
        </p:spPr>
      </p:pic>
      <p:sp>
        <p:nvSpPr>
          <p:cNvPr id="7" name="TextBox 6"/>
          <p:cNvSpPr txBox="1"/>
          <p:nvPr/>
        </p:nvSpPr>
        <p:spPr>
          <a:xfrm>
            <a:off x="759795" y="81511"/>
            <a:ext cx="479406" cy="369332"/>
          </a:xfrm>
          <a:prstGeom prst="rect">
            <a:avLst/>
          </a:prstGeom>
          <a:noFill/>
        </p:spPr>
        <p:txBody>
          <a:bodyPr wrap="none" rtlCol="0">
            <a:spAutoFit/>
          </a:bodyPr>
          <a:lstStyle/>
          <a:p>
            <a:r>
              <a:rPr lang="en-US" b="1" dirty="0" smtClean="0">
                <a:latin typeface="Helvetica"/>
                <a:ea typeface="Helvetica" charset="0"/>
                <a:cs typeface="Helvetica"/>
              </a:rPr>
              <a:t>(d)</a:t>
            </a:r>
            <a:endParaRPr lang="en-US" b="1" dirty="0">
              <a:latin typeface="Helvetica"/>
              <a:ea typeface="Helvetica" charset="0"/>
              <a:cs typeface="Helvetica"/>
            </a:endParaRPr>
          </a:p>
        </p:txBody>
      </p:sp>
      <p:sp>
        <p:nvSpPr>
          <p:cNvPr id="11" name="TextBox 10"/>
          <p:cNvSpPr txBox="1"/>
          <p:nvPr/>
        </p:nvSpPr>
        <p:spPr>
          <a:xfrm>
            <a:off x="759795" y="1871029"/>
            <a:ext cx="518091" cy="276999"/>
          </a:xfrm>
          <a:prstGeom prst="rect">
            <a:avLst/>
          </a:prstGeom>
          <a:noFill/>
        </p:spPr>
        <p:txBody>
          <a:bodyPr wrap="none" rtlCol="0">
            <a:spAutoFit/>
          </a:bodyPr>
          <a:lstStyle/>
          <a:p>
            <a:r>
              <a:rPr lang="en-US" sz="1200" b="1" dirty="0">
                <a:latin typeface="Helvetica"/>
                <a:ea typeface="Helvetica" charset="0"/>
                <a:cs typeface="Helvetica"/>
              </a:rPr>
              <a:t>(d-1)</a:t>
            </a:r>
          </a:p>
        </p:txBody>
      </p:sp>
      <p:sp>
        <p:nvSpPr>
          <p:cNvPr id="56" name="TextBox 55"/>
          <p:cNvSpPr txBox="1"/>
          <p:nvPr/>
        </p:nvSpPr>
        <p:spPr>
          <a:xfrm>
            <a:off x="759795" y="2511049"/>
            <a:ext cx="518091" cy="276999"/>
          </a:xfrm>
          <a:prstGeom prst="rect">
            <a:avLst/>
          </a:prstGeom>
          <a:noFill/>
        </p:spPr>
        <p:txBody>
          <a:bodyPr wrap="none" rtlCol="0">
            <a:spAutoFit/>
          </a:bodyPr>
          <a:lstStyle/>
          <a:p>
            <a:r>
              <a:rPr lang="en-US" sz="1200" b="1" dirty="0">
                <a:latin typeface="Helvetica"/>
                <a:ea typeface="Helvetica" charset="0"/>
                <a:cs typeface="Helvetica"/>
              </a:rPr>
              <a:t>(d</a:t>
            </a:r>
            <a:r>
              <a:rPr lang="en-US" sz="1200" b="1" dirty="0" smtClean="0">
                <a:latin typeface="Helvetica"/>
                <a:ea typeface="Helvetica" charset="0"/>
                <a:cs typeface="Helvetica"/>
              </a:rPr>
              <a:t>-2)</a:t>
            </a:r>
            <a:endParaRPr lang="en-US" sz="1200" b="1" dirty="0">
              <a:latin typeface="Helvetica"/>
              <a:ea typeface="Helvetica" charset="0"/>
              <a:cs typeface="Helvetica"/>
            </a:endParaRPr>
          </a:p>
        </p:txBody>
      </p:sp>
      <p:sp>
        <p:nvSpPr>
          <p:cNvPr id="63" name="TextBox 62"/>
          <p:cNvSpPr txBox="1"/>
          <p:nvPr/>
        </p:nvSpPr>
        <p:spPr>
          <a:xfrm>
            <a:off x="759795" y="3457249"/>
            <a:ext cx="518091" cy="276999"/>
          </a:xfrm>
          <a:prstGeom prst="rect">
            <a:avLst/>
          </a:prstGeom>
          <a:noFill/>
        </p:spPr>
        <p:txBody>
          <a:bodyPr wrap="none" rtlCol="0">
            <a:spAutoFit/>
          </a:bodyPr>
          <a:lstStyle/>
          <a:p>
            <a:r>
              <a:rPr lang="en-US" sz="1200" b="1" dirty="0">
                <a:latin typeface="Helvetica"/>
                <a:ea typeface="Helvetica" charset="0"/>
                <a:cs typeface="Helvetica"/>
              </a:rPr>
              <a:t>(d</a:t>
            </a:r>
            <a:r>
              <a:rPr lang="en-US" sz="1200" b="1" dirty="0" smtClean="0">
                <a:latin typeface="Helvetica"/>
                <a:ea typeface="Helvetica" charset="0"/>
                <a:cs typeface="Helvetica"/>
              </a:rPr>
              <a:t>-3)</a:t>
            </a:r>
            <a:endParaRPr lang="en-US" sz="1200" b="1" dirty="0">
              <a:latin typeface="Helvetica"/>
              <a:ea typeface="Helvetica" charset="0"/>
              <a:cs typeface="Helvetica"/>
            </a:endParaRPr>
          </a:p>
        </p:txBody>
      </p:sp>
      <p:sp>
        <p:nvSpPr>
          <p:cNvPr id="64" name="TextBox 63"/>
          <p:cNvSpPr txBox="1"/>
          <p:nvPr/>
        </p:nvSpPr>
        <p:spPr>
          <a:xfrm>
            <a:off x="759795" y="4358089"/>
            <a:ext cx="518091" cy="276999"/>
          </a:xfrm>
          <a:prstGeom prst="rect">
            <a:avLst/>
          </a:prstGeom>
          <a:noFill/>
        </p:spPr>
        <p:txBody>
          <a:bodyPr wrap="none" rtlCol="0">
            <a:spAutoFit/>
          </a:bodyPr>
          <a:lstStyle/>
          <a:p>
            <a:r>
              <a:rPr lang="en-US" sz="1200" b="1" dirty="0">
                <a:latin typeface="Helvetica"/>
                <a:ea typeface="Helvetica" charset="0"/>
                <a:cs typeface="Helvetica"/>
              </a:rPr>
              <a:t>(d</a:t>
            </a:r>
            <a:r>
              <a:rPr lang="en-US" sz="1200" b="1" dirty="0" smtClean="0">
                <a:latin typeface="Helvetica"/>
                <a:ea typeface="Helvetica" charset="0"/>
                <a:cs typeface="Helvetica"/>
              </a:rPr>
              <a:t>-4)</a:t>
            </a:r>
            <a:endParaRPr lang="en-US" sz="1200" b="1" dirty="0">
              <a:latin typeface="Helvetica"/>
              <a:ea typeface="Helvetica" charset="0"/>
              <a:cs typeface="Helvetica"/>
            </a:endParaRPr>
          </a:p>
        </p:txBody>
      </p:sp>
      <p:sp>
        <p:nvSpPr>
          <p:cNvPr id="65" name="TextBox 64"/>
          <p:cNvSpPr txBox="1"/>
          <p:nvPr/>
        </p:nvSpPr>
        <p:spPr>
          <a:xfrm>
            <a:off x="759795" y="5168209"/>
            <a:ext cx="518091" cy="276999"/>
          </a:xfrm>
          <a:prstGeom prst="rect">
            <a:avLst/>
          </a:prstGeom>
          <a:noFill/>
        </p:spPr>
        <p:txBody>
          <a:bodyPr wrap="none" rtlCol="0">
            <a:spAutoFit/>
          </a:bodyPr>
          <a:lstStyle/>
          <a:p>
            <a:r>
              <a:rPr lang="en-US" sz="1200" b="1" dirty="0">
                <a:latin typeface="Helvetica"/>
                <a:ea typeface="Helvetica" charset="0"/>
                <a:cs typeface="Helvetica"/>
              </a:rPr>
              <a:t>(d</a:t>
            </a:r>
            <a:r>
              <a:rPr lang="en-US" sz="1200" b="1" dirty="0" smtClean="0">
                <a:latin typeface="Helvetica"/>
                <a:ea typeface="Helvetica" charset="0"/>
                <a:cs typeface="Helvetica"/>
              </a:rPr>
              <a:t>-5)</a:t>
            </a:r>
            <a:endParaRPr lang="en-US" sz="1200" b="1" dirty="0">
              <a:latin typeface="Helvetica"/>
              <a:ea typeface="Helvetica" charset="0"/>
              <a:cs typeface="Helvetica"/>
            </a:endParaRPr>
          </a:p>
        </p:txBody>
      </p:sp>
      <p:sp>
        <p:nvSpPr>
          <p:cNvPr id="66" name="TextBox 65"/>
          <p:cNvSpPr txBox="1"/>
          <p:nvPr/>
        </p:nvSpPr>
        <p:spPr>
          <a:xfrm>
            <a:off x="759795" y="5978329"/>
            <a:ext cx="518091" cy="276999"/>
          </a:xfrm>
          <a:prstGeom prst="rect">
            <a:avLst/>
          </a:prstGeom>
          <a:noFill/>
        </p:spPr>
        <p:txBody>
          <a:bodyPr wrap="none" rtlCol="0">
            <a:spAutoFit/>
          </a:bodyPr>
          <a:lstStyle/>
          <a:p>
            <a:r>
              <a:rPr lang="en-US" sz="1200" b="1" dirty="0">
                <a:latin typeface="Helvetica"/>
                <a:ea typeface="Helvetica" charset="0"/>
                <a:cs typeface="Helvetica"/>
              </a:rPr>
              <a:t>(d</a:t>
            </a:r>
            <a:r>
              <a:rPr lang="en-US" sz="1200" b="1" dirty="0" smtClean="0">
                <a:latin typeface="Helvetica"/>
                <a:ea typeface="Helvetica" charset="0"/>
                <a:cs typeface="Helvetica"/>
              </a:rPr>
              <a:t>-6)</a:t>
            </a:r>
            <a:endParaRPr lang="en-US" sz="1200" b="1" dirty="0">
              <a:latin typeface="Helvetica"/>
              <a:ea typeface="Helvetica" charset="0"/>
              <a:cs typeface="Helvetica"/>
            </a:endParaRPr>
          </a:p>
        </p:txBody>
      </p:sp>
      <p:sp>
        <p:nvSpPr>
          <p:cNvPr id="12" name="TextBox 11"/>
          <p:cNvSpPr txBox="1"/>
          <p:nvPr/>
        </p:nvSpPr>
        <p:spPr>
          <a:xfrm>
            <a:off x="412750" y="6850921"/>
            <a:ext cx="6096000" cy="1223412"/>
          </a:xfrm>
          <a:prstGeom prst="rect">
            <a:avLst/>
          </a:prstGeom>
          <a:noFill/>
        </p:spPr>
        <p:txBody>
          <a:bodyPr wrap="square" rtlCol="0">
            <a:spAutoFit/>
          </a:bodyPr>
          <a:lstStyle/>
          <a:p>
            <a:r>
              <a:rPr lang="en-US" sz="1050" dirty="0" smtClean="0">
                <a:latin typeface="Helvetica"/>
                <a:cs typeface="Helvetica"/>
              </a:rPr>
              <a:t>A diagram showing putative position of female-specific genomic region. </a:t>
            </a:r>
            <a:r>
              <a:rPr lang="en-US" sz="1050" b="1" dirty="0" smtClean="0">
                <a:latin typeface="Helvetica"/>
                <a:cs typeface="Helvetica"/>
              </a:rPr>
              <a:t>(d-1, d-4) </a:t>
            </a:r>
            <a:r>
              <a:rPr lang="en-US" sz="1050" dirty="0" smtClean="0">
                <a:latin typeface="Helvetica"/>
                <a:cs typeface="Helvetica"/>
              </a:rPr>
              <a:t>read depth of F1 female bulk DNA (red) and F1 sp16-minus bulk DNA (blue). </a:t>
            </a:r>
            <a:r>
              <a:rPr lang="en-US" sz="1050" b="1" dirty="0" smtClean="0">
                <a:latin typeface="Helvetica"/>
                <a:cs typeface="Helvetica"/>
              </a:rPr>
              <a:t>(d-2, d-5) </a:t>
            </a:r>
            <a:r>
              <a:rPr lang="en-US" sz="1050" dirty="0" smtClean="0">
                <a:latin typeface="Helvetica"/>
                <a:cs typeface="Helvetica"/>
              </a:rPr>
              <a:t>Frequency of reads with higher MAPQ score (red).  This MAPQ score was obtained by mapping F1 female bulk DNA against merged reference sequences of TDr96_F1 and P4-DDN as descried in </a:t>
            </a:r>
            <a:r>
              <a:rPr lang="en-US" sz="1050" b="1" dirty="0" smtClean="0">
                <a:latin typeface="Helvetica"/>
                <a:cs typeface="Helvetica"/>
              </a:rPr>
              <a:t>(3)</a:t>
            </a:r>
            <a:r>
              <a:rPr lang="en-US" sz="1050" dirty="0" smtClean="0">
                <a:latin typeface="Helvetica"/>
                <a:cs typeface="Helvetica"/>
              </a:rPr>
              <a:t>-</a:t>
            </a:r>
            <a:r>
              <a:rPr lang="en-US" sz="1050" b="1" dirty="0" smtClean="0">
                <a:latin typeface="Helvetica"/>
                <a:cs typeface="Helvetica"/>
              </a:rPr>
              <a:t>(</a:t>
            </a:r>
            <a:r>
              <a:rPr lang="en-US" sz="1050" b="1" dirty="0">
                <a:latin typeface="Helvetica"/>
                <a:cs typeface="Helvetica"/>
              </a:rPr>
              <a:t>5</a:t>
            </a:r>
            <a:r>
              <a:rPr lang="en-US" sz="1050" b="1" dirty="0" smtClean="0">
                <a:latin typeface="Helvetica"/>
                <a:cs typeface="Helvetica"/>
              </a:rPr>
              <a:t>)</a:t>
            </a:r>
            <a:r>
              <a:rPr lang="en-US" sz="1050" dirty="0" smtClean="0">
                <a:latin typeface="Helvetica"/>
                <a:cs typeface="Helvetica"/>
              </a:rPr>
              <a:t> above.  </a:t>
            </a:r>
            <a:r>
              <a:rPr lang="en-US" sz="1050" b="1" dirty="0" smtClean="0">
                <a:latin typeface="Helvetica"/>
                <a:cs typeface="Helvetica"/>
              </a:rPr>
              <a:t>(d-3, d-6) </a:t>
            </a:r>
            <a:r>
              <a:rPr lang="en-US" sz="1050" dirty="0" smtClean="0">
                <a:latin typeface="Helvetica"/>
                <a:cs typeface="Helvetica"/>
              </a:rPr>
              <a:t>Genomic region with high coverage for F1 female bulk reads and low coverage of F1 sp16-minus bulk reads as well as high MAPQ scores (gray bars).  The positions of PCR markers for sp16 are indicated by red arrows.</a:t>
            </a:r>
          </a:p>
        </p:txBody>
      </p:sp>
      <p:sp>
        <p:nvSpPr>
          <p:cNvPr id="13" name="TextBox 12"/>
          <p:cNvSpPr txBox="1"/>
          <p:nvPr/>
        </p:nvSpPr>
        <p:spPr>
          <a:xfrm>
            <a:off x="68041" y="8611245"/>
            <a:ext cx="6954924" cy="261610"/>
          </a:xfrm>
          <a:prstGeom prst="rect">
            <a:avLst/>
          </a:prstGeom>
          <a:noFill/>
        </p:spPr>
        <p:txBody>
          <a:bodyPr wrap="square" rtlCol="0">
            <a:spAutoFit/>
          </a:bodyPr>
          <a:lstStyle/>
          <a:p>
            <a:r>
              <a:rPr lang="en-US" altLang="ja-JP" sz="1100" b="1" dirty="0">
                <a:latin typeface="Times New Roman"/>
                <a:cs typeface="Times New Roman"/>
              </a:rPr>
              <a:t>Figure S20</a:t>
            </a:r>
            <a:r>
              <a:rPr lang="en-US" sz="1100" b="1" dirty="0" smtClean="0">
                <a:latin typeface="Times New Roman"/>
                <a:cs typeface="Times New Roman"/>
              </a:rPr>
              <a:t>.  </a:t>
            </a:r>
            <a:r>
              <a:rPr lang="en-US" sz="1100" dirty="0" smtClean="0">
                <a:latin typeface="Times New Roman"/>
                <a:cs typeface="Times New Roman"/>
              </a:rPr>
              <a:t>Explanation of procedures to identify female-specific </a:t>
            </a:r>
            <a:r>
              <a:rPr lang="en-US" sz="1100" i="1" dirty="0" smtClean="0">
                <a:latin typeface="Times New Roman"/>
                <a:cs typeface="Times New Roman"/>
              </a:rPr>
              <a:t>W</a:t>
            </a:r>
            <a:r>
              <a:rPr lang="en-US" sz="1100" dirty="0" smtClean="0">
                <a:latin typeface="Times New Roman"/>
                <a:cs typeface="Times New Roman"/>
              </a:rPr>
              <a:t>-linked genomic region of </a:t>
            </a:r>
            <a:r>
              <a:rPr lang="en-US" sz="1100" i="1" dirty="0" smtClean="0">
                <a:latin typeface="Times New Roman"/>
                <a:cs typeface="Times New Roman"/>
              </a:rPr>
              <a:t>D. rotundata</a:t>
            </a:r>
            <a:r>
              <a:rPr lang="en-US" sz="1100" dirty="0" smtClean="0">
                <a:latin typeface="Times New Roman"/>
                <a:cs typeface="Times New Roman"/>
              </a:rPr>
              <a:t>.</a:t>
            </a:r>
          </a:p>
        </p:txBody>
      </p:sp>
      <p:sp>
        <p:nvSpPr>
          <p:cNvPr id="14" name="テキスト ボックス 9"/>
          <p:cNvSpPr txBox="1"/>
          <p:nvPr/>
        </p:nvSpPr>
        <p:spPr>
          <a:xfrm>
            <a:off x="796312" y="1026395"/>
            <a:ext cx="761935" cy="246221"/>
          </a:xfrm>
          <a:prstGeom prst="rect">
            <a:avLst/>
          </a:prstGeom>
          <a:solidFill>
            <a:srgbClr val="FFFFFF"/>
          </a:solidFill>
        </p:spPr>
        <p:txBody>
          <a:bodyPr wrap="none" rtlCol="0">
            <a:spAutoFit/>
          </a:bodyPr>
          <a:lstStyle/>
          <a:p>
            <a:pPr algn="ctr"/>
            <a:r>
              <a:rPr kumimoji="1" lang="en-US" altLang="ja-JP" sz="1000" dirty="0" smtClean="0">
                <a:latin typeface="Helvetica"/>
                <a:cs typeface="Helvetica"/>
              </a:rPr>
              <a:t>TDr96_F1</a:t>
            </a:r>
            <a:endParaRPr kumimoji="1" lang="ja-JP" altLang="en-US" sz="1000" dirty="0">
              <a:latin typeface="Helvetica"/>
              <a:cs typeface="Helvetica"/>
            </a:endParaRPr>
          </a:p>
        </p:txBody>
      </p:sp>
      <p:sp>
        <p:nvSpPr>
          <p:cNvPr id="15" name="テキスト ボックス 14"/>
          <p:cNvSpPr txBox="1"/>
          <p:nvPr/>
        </p:nvSpPr>
        <p:spPr>
          <a:xfrm>
            <a:off x="555987" y="542157"/>
            <a:ext cx="1002260" cy="246221"/>
          </a:xfrm>
          <a:prstGeom prst="rect">
            <a:avLst/>
          </a:prstGeom>
          <a:solidFill>
            <a:srgbClr val="FFFFFF"/>
          </a:solidFill>
        </p:spPr>
        <p:txBody>
          <a:bodyPr wrap="none" rtlCol="0">
            <a:spAutoFit/>
          </a:bodyPr>
          <a:lstStyle/>
          <a:p>
            <a:pPr algn="ctr"/>
            <a:r>
              <a:rPr lang="en-US" altLang="ja-JP" sz="1000" dirty="0" smtClean="0">
                <a:latin typeface="Helvetica"/>
                <a:cs typeface="Helvetica"/>
              </a:rPr>
              <a:t>Pseudo</a:t>
            </a:r>
            <a:r>
              <a:rPr lang="en-US" altLang="ja-JP" sz="1000" dirty="0">
                <a:latin typeface="Helvetica"/>
                <a:cs typeface="Helvetica"/>
              </a:rPr>
              <a:t>-</a:t>
            </a:r>
            <a:r>
              <a:rPr lang="en-US" altLang="ja-JP" sz="1000" dirty="0" smtClean="0">
                <a:latin typeface="Helvetica"/>
                <a:cs typeface="Helvetica"/>
              </a:rPr>
              <a:t>chr.11</a:t>
            </a:r>
            <a:r>
              <a:rPr lang="ja-JP" altLang="ja-JP" sz="1000" dirty="0" smtClean="0">
                <a:latin typeface="Helvetica"/>
                <a:cs typeface="Helvetica"/>
              </a:rPr>
              <a:t> </a:t>
            </a:r>
            <a:endParaRPr kumimoji="1" lang="ja-JP" altLang="en-US" sz="1000" dirty="0">
              <a:latin typeface="Helvetica"/>
              <a:cs typeface="Helvetica"/>
            </a:endParaRPr>
          </a:p>
        </p:txBody>
      </p:sp>
    </p:spTree>
    <p:extLst>
      <p:ext uri="{BB962C8B-B14F-4D97-AF65-F5344CB8AC3E}">
        <p14:creationId xmlns:p14="http://schemas.microsoft.com/office/powerpoint/2010/main" val="37276349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7301" y="954729"/>
            <a:ext cx="4578350" cy="2755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5" name="表 4"/>
          <p:cNvGraphicFramePr>
            <a:graphicFrameLocks noGrp="1"/>
          </p:cNvGraphicFramePr>
          <p:nvPr>
            <p:extLst/>
          </p:nvPr>
        </p:nvGraphicFramePr>
        <p:xfrm>
          <a:off x="1085289" y="4329631"/>
          <a:ext cx="1371600" cy="1773758"/>
        </p:xfrm>
        <a:graphic>
          <a:graphicData uri="http://schemas.openxmlformats.org/drawingml/2006/table">
            <a:tbl>
              <a:tblPr>
                <a:tableStyleId>{5C22544A-7EE6-4342-B048-85BDC9FD1C3A}</a:tableStyleId>
              </a:tblPr>
              <a:tblGrid>
                <a:gridCol w="685800"/>
                <a:gridCol w="685800"/>
              </a:tblGrid>
              <a:tr h="171450">
                <a:tc>
                  <a:txBody>
                    <a:bodyPr/>
                    <a:lstStyle/>
                    <a:p>
                      <a:pPr algn="ctr" fontAlgn="b"/>
                      <a:r>
                        <a:rPr lang="en-US" sz="1000" b="0" i="0" u="none" strike="noStrike" dirty="0" smtClean="0">
                          <a:solidFill>
                            <a:srgbClr val="000000"/>
                          </a:solidFill>
                          <a:effectLst/>
                          <a:latin typeface="Arial" panose="020B0604020202020204" pitchFamily="34" charset="0"/>
                          <a:cs typeface="Arial" panose="020B0604020202020204" pitchFamily="34" charset="0"/>
                        </a:rPr>
                        <a:t>percent</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altLang="ja-JP" sz="1000" b="0" i="0" u="none" strike="noStrike" dirty="0" smtClean="0">
                          <a:solidFill>
                            <a:srgbClr val="000000"/>
                          </a:solidFill>
                          <a:effectLst/>
                          <a:latin typeface="Arial" panose="020B0604020202020204" pitchFamily="34" charset="0"/>
                          <a:cs typeface="Arial" panose="020B0604020202020204" pitchFamily="34" charset="0"/>
                        </a:rPr>
                        <a:t>length[</a:t>
                      </a:r>
                      <a:r>
                        <a:rPr lang="en-US" altLang="ja-JP" sz="1000" b="0" i="0" u="none" strike="noStrike" dirty="0" err="1" smtClean="0">
                          <a:solidFill>
                            <a:srgbClr val="000000"/>
                          </a:solidFill>
                          <a:effectLst/>
                          <a:latin typeface="Arial" panose="020B0604020202020204" pitchFamily="34" charset="0"/>
                          <a:cs typeface="Arial" panose="020B0604020202020204" pitchFamily="34" charset="0"/>
                        </a:rPr>
                        <a:t>bp</a:t>
                      </a:r>
                      <a:r>
                        <a:rPr lang="en-US" altLang="ja-JP" sz="1000" b="0" i="0" u="none" strike="noStrike" dirty="0" smtClean="0">
                          <a:solidFill>
                            <a:srgbClr val="000000"/>
                          </a:solidFill>
                          <a:effectLst/>
                          <a:latin typeface="Arial" panose="020B0604020202020204" pitchFamily="34" charset="0"/>
                          <a:cs typeface="Arial" panose="020B0604020202020204" pitchFamily="34" charset="0"/>
                        </a:rPr>
                        <a:t>]</a:t>
                      </a:r>
                      <a:endParaRPr lang="en-US" altLang="ja-JP"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171450">
                <a:tc>
                  <a:txBody>
                    <a:bodyPr/>
                    <a:lstStyle/>
                    <a:p>
                      <a:pPr algn="ctr" fontAlgn="b"/>
                      <a:r>
                        <a:rPr lang="en-US" sz="900" u="none" strike="noStrike" dirty="0" smtClean="0">
                          <a:effectLst/>
                          <a:latin typeface="Arial" panose="020B0604020202020204" pitchFamily="34" charset="0"/>
                          <a:cs typeface="Arial" panose="020B0604020202020204" pitchFamily="34" charset="0"/>
                        </a:rPr>
                        <a:t>(</a:t>
                      </a:r>
                      <a:r>
                        <a:rPr lang="en-US" sz="900" u="none" strike="noStrike" dirty="0" err="1" smtClean="0">
                          <a:effectLst/>
                          <a:latin typeface="Arial" panose="020B0604020202020204" pitchFamily="34" charset="0"/>
                          <a:cs typeface="Arial" panose="020B0604020202020204" pitchFamily="34" charset="0"/>
                        </a:rPr>
                        <a:t>max.len</a:t>
                      </a:r>
                      <a:r>
                        <a:rPr lang="en-US" sz="900" u="none" strike="noStrike" dirty="0" smtClean="0">
                          <a:effectLst/>
                          <a:latin typeface="Arial" panose="020B0604020202020204" pitchFamily="34" charset="0"/>
                          <a:cs typeface="Arial" panose="020B0604020202020204" pitchFamily="34" charset="0"/>
                        </a:rPr>
                        <a:t>)</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T w="6350" cap="flat" cmpd="sng" algn="ctr">
                      <a:solidFill>
                        <a:schemeClr val="tx1"/>
                      </a:solidFill>
                      <a:prstDash val="solid"/>
                      <a:round/>
                      <a:headEnd type="none" w="med" len="med"/>
                      <a:tailEnd type="none" w="med" len="med"/>
                    </a:lnT>
                    <a:noFill/>
                  </a:tcPr>
                </a:tc>
                <a:tc>
                  <a:txBody>
                    <a:bodyPr/>
                    <a:lstStyle/>
                    <a:p>
                      <a:pPr algn="r" fontAlgn="b"/>
                      <a:r>
                        <a:rPr lang="en-US" altLang="ja-JP" sz="900" u="none" strike="noStrike" dirty="0">
                          <a:effectLst/>
                          <a:latin typeface="Arial" panose="020B0604020202020204" pitchFamily="34" charset="0"/>
                          <a:cs typeface="Arial" panose="020B0604020202020204" pitchFamily="34" charset="0"/>
                        </a:rPr>
                        <a:t>129</a:t>
                      </a:r>
                      <a:endParaRPr lang="en-US" altLang="ja-JP"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T w="6350" cap="flat" cmpd="sng" algn="ctr">
                      <a:solidFill>
                        <a:schemeClr val="tx1"/>
                      </a:solidFill>
                      <a:prstDash val="solid"/>
                      <a:round/>
                      <a:headEnd type="none" w="med" len="med"/>
                      <a:tailEnd type="none" w="med" len="med"/>
                    </a:lnT>
                    <a:noFill/>
                  </a:tcPr>
                </a:tc>
              </a:tr>
              <a:tr h="171450">
                <a:tc>
                  <a:txBody>
                    <a:bodyPr/>
                    <a:lstStyle/>
                    <a:p>
                      <a:pPr algn="ctr" fontAlgn="b"/>
                      <a:r>
                        <a:rPr lang="en-US" sz="900" u="none" strike="noStrike" dirty="0" smtClean="0">
                          <a:solidFill>
                            <a:schemeClr val="tx1"/>
                          </a:solidFill>
                          <a:effectLst/>
                          <a:latin typeface="Arial" panose="020B0604020202020204" pitchFamily="34" charset="0"/>
                          <a:cs typeface="Arial" panose="020B0604020202020204" pitchFamily="34" charset="0"/>
                        </a:rPr>
                        <a:t>10%</a:t>
                      </a:r>
                      <a:endParaRPr lang="en-US" sz="9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b">
                    <a:noFill/>
                  </a:tcPr>
                </a:tc>
                <a:tc>
                  <a:txBody>
                    <a:bodyPr/>
                    <a:lstStyle/>
                    <a:p>
                      <a:pPr algn="r" fontAlgn="b"/>
                      <a:r>
                        <a:rPr lang="en-US" altLang="ja-JP" sz="900" u="none" strike="noStrike" dirty="0">
                          <a:solidFill>
                            <a:schemeClr val="tx1"/>
                          </a:solidFill>
                          <a:effectLst/>
                          <a:latin typeface="Arial" panose="020B0604020202020204" pitchFamily="34" charset="0"/>
                          <a:cs typeface="Arial" panose="020B0604020202020204" pitchFamily="34" charset="0"/>
                        </a:rPr>
                        <a:t>66</a:t>
                      </a:r>
                      <a:endParaRPr lang="en-US" altLang="ja-JP" sz="9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b">
                    <a:noFill/>
                  </a:tcPr>
                </a:tc>
              </a:tr>
              <a:tr h="171450">
                <a:tc>
                  <a:txBody>
                    <a:bodyPr/>
                    <a:lstStyle/>
                    <a:p>
                      <a:pPr algn="ctr" fontAlgn="b"/>
                      <a:r>
                        <a:rPr lang="en-US" sz="900" u="none" strike="noStrike" dirty="0" smtClean="0">
                          <a:solidFill>
                            <a:srgbClr val="FF0000"/>
                          </a:solidFill>
                          <a:effectLst/>
                          <a:latin typeface="Arial" panose="020B0604020202020204" pitchFamily="34" charset="0"/>
                          <a:cs typeface="Arial" panose="020B0604020202020204" pitchFamily="34" charset="0"/>
                        </a:rPr>
                        <a:t>20%</a:t>
                      </a:r>
                      <a:endParaRPr lang="en-US" sz="900" b="0" i="0" u="none" strike="noStrike" dirty="0">
                        <a:solidFill>
                          <a:srgbClr val="FF0000"/>
                        </a:solidFill>
                        <a:effectLst/>
                        <a:latin typeface="Arial" panose="020B0604020202020204" pitchFamily="34" charset="0"/>
                        <a:cs typeface="Arial" panose="020B0604020202020204" pitchFamily="34" charset="0"/>
                      </a:endParaRPr>
                    </a:p>
                  </a:txBody>
                  <a:tcPr marL="9525" marR="9525" marT="9525" marB="0" anchor="b">
                    <a:noFill/>
                  </a:tcPr>
                </a:tc>
                <a:tc>
                  <a:txBody>
                    <a:bodyPr/>
                    <a:lstStyle/>
                    <a:p>
                      <a:pPr algn="r" fontAlgn="b"/>
                      <a:r>
                        <a:rPr lang="en-US" altLang="ja-JP" sz="900" u="none" strike="noStrike" dirty="0">
                          <a:solidFill>
                            <a:srgbClr val="FF0000"/>
                          </a:solidFill>
                          <a:effectLst/>
                          <a:latin typeface="Arial" panose="020B0604020202020204" pitchFamily="34" charset="0"/>
                          <a:cs typeface="Arial" panose="020B0604020202020204" pitchFamily="34" charset="0"/>
                        </a:rPr>
                        <a:t>42</a:t>
                      </a:r>
                      <a:endParaRPr lang="en-US" altLang="ja-JP" sz="900" b="0" i="0" u="none" strike="noStrike" dirty="0">
                        <a:solidFill>
                          <a:srgbClr val="FF0000"/>
                        </a:solidFill>
                        <a:effectLst/>
                        <a:latin typeface="Arial" panose="020B0604020202020204" pitchFamily="34" charset="0"/>
                        <a:cs typeface="Arial" panose="020B0604020202020204" pitchFamily="34" charset="0"/>
                      </a:endParaRPr>
                    </a:p>
                  </a:txBody>
                  <a:tcPr marL="9525" marR="9525" marT="9525" marB="0" anchor="b">
                    <a:noFill/>
                  </a:tcPr>
                </a:tc>
              </a:tr>
              <a:tr h="230708">
                <a:tc>
                  <a:txBody>
                    <a:bodyPr/>
                    <a:lstStyle/>
                    <a:p>
                      <a:pPr algn="ctr" fontAlgn="b"/>
                      <a:r>
                        <a:rPr lang="en-US" sz="900" u="none" strike="noStrike" dirty="0" smtClean="0">
                          <a:effectLst/>
                          <a:latin typeface="Arial" panose="020B0604020202020204" pitchFamily="34" charset="0"/>
                          <a:cs typeface="Arial" panose="020B0604020202020204" pitchFamily="34" charset="0"/>
                        </a:rPr>
                        <a:t>25%</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noFill/>
                  </a:tcPr>
                </a:tc>
                <a:tc>
                  <a:txBody>
                    <a:bodyPr/>
                    <a:lstStyle/>
                    <a:p>
                      <a:pPr algn="r" fontAlgn="b"/>
                      <a:r>
                        <a:rPr lang="en-US" altLang="ja-JP" sz="900" u="none" strike="noStrike" dirty="0">
                          <a:effectLst/>
                          <a:latin typeface="Arial" panose="020B0604020202020204" pitchFamily="34" charset="0"/>
                          <a:cs typeface="Arial" panose="020B0604020202020204" pitchFamily="34" charset="0"/>
                        </a:rPr>
                        <a:t>38</a:t>
                      </a:r>
                      <a:endParaRPr lang="en-US" altLang="ja-JP"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noFill/>
                  </a:tcPr>
                </a:tc>
              </a:tr>
              <a:tr h="171450">
                <a:tc>
                  <a:txBody>
                    <a:bodyPr/>
                    <a:lstStyle/>
                    <a:p>
                      <a:pPr algn="ctr" fontAlgn="b"/>
                      <a:r>
                        <a:rPr lang="en-US" sz="900" u="none" strike="noStrike" dirty="0" smtClean="0">
                          <a:effectLst/>
                          <a:latin typeface="Arial" panose="020B0604020202020204" pitchFamily="34" charset="0"/>
                          <a:cs typeface="Arial" panose="020B0604020202020204" pitchFamily="34" charset="0"/>
                        </a:rPr>
                        <a:t>50%</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noFill/>
                  </a:tcPr>
                </a:tc>
                <a:tc>
                  <a:txBody>
                    <a:bodyPr/>
                    <a:lstStyle/>
                    <a:p>
                      <a:pPr algn="r" fontAlgn="b"/>
                      <a:r>
                        <a:rPr lang="en-US" altLang="ja-JP" sz="900" u="none" strike="noStrike" dirty="0">
                          <a:effectLst/>
                          <a:latin typeface="Arial" panose="020B0604020202020204" pitchFamily="34" charset="0"/>
                          <a:cs typeface="Arial" panose="020B0604020202020204" pitchFamily="34" charset="0"/>
                        </a:rPr>
                        <a:t>20</a:t>
                      </a:r>
                      <a:endParaRPr lang="en-US" altLang="ja-JP"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noFill/>
                  </a:tcPr>
                </a:tc>
              </a:tr>
              <a:tr h="171450">
                <a:tc>
                  <a:txBody>
                    <a:bodyPr/>
                    <a:lstStyle/>
                    <a:p>
                      <a:pPr algn="ctr" fontAlgn="b"/>
                      <a:r>
                        <a:rPr lang="en-US" sz="900" u="none" strike="noStrike" dirty="0" smtClean="0">
                          <a:effectLst/>
                          <a:latin typeface="Arial" panose="020B0604020202020204" pitchFamily="34" charset="0"/>
                          <a:cs typeface="Arial" panose="020B0604020202020204" pitchFamily="34" charset="0"/>
                        </a:rPr>
                        <a:t>75%</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noFill/>
                  </a:tcPr>
                </a:tc>
                <a:tc>
                  <a:txBody>
                    <a:bodyPr/>
                    <a:lstStyle/>
                    <a:p>
                      <a:pPr algn="r" fontAlgn="b"/>
                      <a:r>
                        <a:rPr lang="en-US" altLang="ja-JP" sz="900" u="none" strike="noStrike" dirty="0">
                          <a:effectLst/>
                          <a:latin typeface="Arial" panose="020B0604020202020204" pitchFamily="34" charset="0"/>
                          <a:cs typeface="Arial" panose="020B0604020202020204" pitchFamily="34" charset="0"/>
                        </a:rPr>
                        <a:t>10</a:t>
                      </a:r>
                      <a:endParaRPr lang="en-US" altLang="ja-JP"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noFill/>
                  </a:tcPr>
                </a:tc>
              </a:tr>
              <a:tr h="171450">
                <a:tc>
                  <a:txBody>
                    <a:bodyPr/>
                    <a:lstStyle/>
                    <a:p>
                      <a:pPr algn="ctr" fontAlgn="b"/>
                      <a:r>
                        <a:rPr lang="en-US" sz="900" u="none" strike="noStrike" dirty="0" smtClean="0">
                          <a:effectLst/>
                          <a:latin typeface="Arial" panose="020B0604020202020204" pitchFamily="34" charset="0"/>
                          <a:cs typeface="Arial" panose="020B0604020202020204" pitchFamily="34" charset="0"/>
                        </a:rPr>
                        <a:t>80%</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noFill/>
                  </a:tcPr>
                </a:tc>
                <a:tc>
                  <a:txBody>
                    <a:bodyPr/>
                    <a:lstStyle/>
                    <a:p>
                      <a:pPr algn="r" fontAlgn="b"/>
                      <a:r>
                        <a:rPr lang="en-US" altLang="ja-JP" sz="900" u="none" strike="noStrike" dirty="0">
                          <a:effectLst/>
                          <a:latin typeface="Arial" panose="020B0604020202020204" pitchFamily="34" charset="0"/>
                          <a:cs typeface="Arial" panose="020B0604020202020204" pitchFamily="34" charset="0"/>
                        </a:rPr>
                        <a:t>9</a:t>
                      </a:r>
                      <a:endParaRPr lang="en-US" altLang="ja-JP"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noFill/>
                  </a:tcPr>
                </a:tc>
              </a:tr>
              <a:tr h="171450">
                <a:tc>
                  <a:txBody>
                    <a:bodyPr/>
                    <a:lstStyle/>
                    <a:p>
                      <a:pPr algn="ctr" fontAlgn="b"/>
                      <a:r>
                        <a:rPr lang="en-US" sz="900" u="none" strike="noStrike" dirty="0" smtClean="0">
                          <a:effectLst/>
                          <a:latin typeface="Arial" panose="020B0604020202020204" pitchFamily="34" charset="0"/>
                          <a:cs typeface="Arial" panose="020B0604020202020204" pitchFamily="34" charset="0"/>
                        </a:rPr>
                        <a:t>90%</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noFill/>
                  </a:tcPr>
                </a:tc>
                <a:tc>
                  <a:txBody>
                    <a:bodyPr/>
                    <a:lstStyle/>
                    <a:p>
                      <a:pPr algn="r" fontAlgn="b"/>
                      <a:r>
                        <a:rPr lang="en-US" altLang="ja-JP" sz="900" u="none" strike="noStrike" dirty="0">
                          <a:effectLst/>
                          <a:latin typeface="Arial" panose="020B0604020202020204" pitchFamily="34" charset="0"/>
                          <a:cs typeface="Arial" panose="020B0604020202020204" pitchFamily="34" charset="0"/>
                        </a:rPr>
                        <a:t>5</a:t>
                      </a:r>
                      <a:endParaRPr lang="en-US" altLang="ja-JP"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noFill/>
                  </a:tcPr>
                </a:tc>
              </a:tr>
              <a:tr h="171450">
                <a:tc>
                  <a:txBody>
                    <a:bodyPr/>
                    <a:lstStyle/>
                    <a:p>
                      <a:pPr algn="ctr" fontAlgn="b"/>
                      <a:r>
                        <a:rPr lang="en-US" sz="900" u="none" strike="noStrike" dirty="0" smtClean="0">
                          <a:effectLst/>
                          <a:latin typeface="Arial" panose="020B0604020202020204" pitchFamily="34" charset="0"/>
                          <a:cs typeface="Arial" panose="020B0604020202020204" pitchFamily="34" charset="0"/>
                        </a:rPr>
                        <a:t>(</a:t>
                      </a:r>
                      <a:r>
                        <a:rPr lang="en-US" sz="900" u="none" strike="noStrike" dirty="0" err="1" smtClean="0">
                          <a:effectLst/>
                          <a:latin typeface="Arial" panose="020B0604020202020204" pitchFamily="34" charset="0"/>
                          <a:cs typeface="Arial" panose="020B0604020202020204" pitchFamily="34" charset="0"/>
                        </a:rPr>
                        <a:t>min.len</a:t>
                      </a:r>
                      <a:r>
                        <a:rPr lang="en-US" sz="900" u="none" strike="noStrike" dirty="0" smtClean="0">
                          <a:effectLst/>
                          <a:latin typeface="Arial" panose="020B0604020202020204" pitchFamily="34" charset="0"/>
                          <a:cs typeface="Arial" panose="020B0604020202020204" pitchFamily="34" charset="0"/>
                        </a:rPr>
                        <a:t>)</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r" fontAlgn="b"/>
                      <a:r>
                        <a:rPr lang="en-US" altLang="ja-JP" sz="900" u="none" strike="noStrike" dirty="0">
                          <a:effectLst/>
                          <a:latin typeface="Arial" panose="020B0604020202020204" pitchFamily="34" charset="0"/>
                          <a:cs typeface="Arial" panose="020B0604020202020204" pitchFamily="34" charset="0"/>
                        </a:rPr>
                        <a:t>1</a:t>
                      </a:r>
                      <a:endParaRPr lang="en-US" altLang="ja-JP"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B w="12700" cap="flat" cmpd="sng" algn="ctr">
                      <a:solidFill>
                        <a:schemeClr val="tx1"/>
                      </a:solidFill>
                      <a:prstDash val="solid"/>
                      <a:round/>
                      <a:headEnd type="none" w="med" len="med"/>
                      <a:tailEnd type="none" w="med" len="med"/>
                    </a:lnB>
                    <a:noFill/>
                  </a:tcPr>
                </a:tc>
              </a:tr>
            </a:tbl>
          </a:graphicData>
        </a:graphic>
      </p:graphicFrame>
      <p:sp>
        <p:nvSpPr>
          <p:cNvPr id="6" name="テキスト ボックス 5"/>
          <p:cNvSpPr txBox="1"/>
          <p:nvPr/>
        </p:nvSpPr>
        <p:spPr>
          <a:xfrm>
            <a:off x="3270131" y="4805833"/>
            <a:ext cx="2356222" cy="523220"/>
          </a:xfrm>
          <a:prstGeom prst="rect">
            <a:avLst/>
          </a:prstGeom>
          <a:noFill/>
        </p:spPr>
        <p:txBody>
          <a:bodyPr wrap="none" rtlCol="0">
            <a:spAutoFit/>
          </a:bodyPr>
          <a:lstStyle/>
          <a:p>
            <a:r>
              <a:rPr kumimoji="1" lang="en-US" altLang="ja-JP" sz="1400" dirty="0" smtClean="0">
                <a:latin typeface="Helvetica"/>
                <a:cs typeface="Helvetica"/>
              </a:rPr>
              <a:t>Total no. fragments = 1,345</a:t>
            </a:r>
          </a:p>
          <a:p>
            <a:r>
              <a:rPr lang="en-US" altLang="ja-JP" sz="1400" dirty="0" smtClean="0">
                <a:latin typeface="Helvetica"/>
                <a:cs typeface="Helvetica"/>
              </a:rPr>
              <a:t>Total size = 15,390 </a:t>
            </a:r>
            <a:r>
              <a:rPr lang="en-US" altLang="ja-JP" sz="1400" dirty="0" err="1" smtClean="0">
                <a:latin typeface="Helvetica"/>
                <a:cs typeface="Helvetica"/>
              </a:rPr>
              <a:t>bp</a:t>
            </a:r>
            <a:endParaRPr kumimoji="1" lang="ja-JP" altLang="en-US" sz="1400" dirty="0">
              <a:latin typeface="Helvetica"/>
              <a:cs typeface="Helvetica"/>
            </a:endParaRPr>
          </a:p>
        </p:txBody>
      </p:sp>
      <p:sp>
        <p:nvSpPr>
          <p:cNvPr id="7" name="テキスト ボックス 6"/>
          <p:cNvSpPr txBox="1"/>
          <p:nvPr/>
        </p:nvSpPr>
        <p:spPr>
          <a:xfrm>
            <a:off x="160866" y="6722391"/>
            <a:ext cx="6544733" cy="1015663"/>
          </a:xfrm>
          <a:prstGeom prst="rect">
            <a:avLst/>
          </a:prstGeom>
          <a:noFill/>
        </p:spPr>
        <p:txBody>
          <a:bodyPr wrap="square" rtlCol="0">
            <a:spAutoFit/>
          </a:bodyPr>
          <a:lstStyle/>
          <a:p>
            <a:r>
              <a:rPr kumimoji="1" lang="en-US" altLang="ja-JP" sz="1200" b="1" dirty="0" smtClean="0">
                <a:latin typeface="Times New Roman" charset="0"/>
                <a:ea typeface="Times New Roman" charset="0"/>
                <a:cs typeface="Times New Roman" charset="0"/>
              </a:rPr>
              <a:t>Figure S21.  </a:t>
            </a:r>
            <a:r>
              <a:rPr kumimoji="1" lang="en-US" altLang="ja-JP" sz="1200" dirty="0" smtClean="0">
                <a:latin typeface="Times New Roman" charset="0"/>
                <a:ea typeface="Times New Roman" charset="0"/>
                <a:cs typeface="Times New Roman" charset="0"/>
              </a:rPr>
              <a:t>Identification of female-specific and male-specific genomic regions.</a:t>
            </a:r>
            <a:endParaRPr lang="en-US" altLang="ja-JP" sz="1200" dirty="0">
              <a:latin typeface="Times New Roman" charset="0"/>
              <a:ea typeface="Times New Roman" charset="0"/>
              <a:cs typeface="Times New Roman" charset="0"/>
            </a:endParaRPr>
          </a:p>
          <a:p>
            <a:r>
              <a:rPr kumimoji="1" lang="en-US" altLang="ja-JP" sz="1200" b="1" dirty="0" smtClean="0">
                <a:latin typeface="Times New Roman" charset="0"/>
                <a:ea typeface="Times New Roman" charset="0"/>
                <a:cs typeface="Times New Roman" charset="0"/>
              </a:rPr>
              <a:t>(a) </a:t>
            </a:r>
            <a:r>
              <a:rPr lang="en-US" altLang="ja-JP" sz="1200" dirty="0" smtClean="0">
                <a:latin typeface="Times New Roman" charset="0"/>
                <a:ea typeface="Times New Roman" charset="0"/>
                <a:cs typeface="Times New Roman" charset="0"/>
              </a:rPr>
              <a:t>Genomic fragments </a:t>
            </a:r>
            <a:r>
              <a:rPr lang="en-US" altLang="ja-JP" sz="1200" dirty="0">
                <a:latin typeface="Times New Roman" charset="0"/>
                <a:ea typeface="Times New Roman" charset="0"/>
                <a:cs typeface="Times New Roman" charset="0"/>
              </a:rPr>
              <a:t>of </a:t>
            </a:r>
            <a:r>
              <a:rPr lang="en-US" altLang="ja-JP" sz="1200" dirty="0" smtClean="0">
                <a:latin typeface="Times New Roman" charset="0"/>
                <a:ea typeface="Times New Roman" charset="0"/>
                <a:cs typeface="Times New Roman" charset="0"/>
              </a:rPr>
              <a:t>P3-DDN contigs </a:t>
            </a:r>
            <a:r>
              <a:rPr lang="en-US" altLang="ja-JP" sz="1200" dirty="0">
                <a:latin typeface="Times New Roman" charset="0"/>
                <a:ea typeface="Times New Roman" charset="0"/>
                <a:cs typeface="Times New Roman" charset="0"/>
              </a:rPr>
              <a:t>(female) </a:t>
            </a:r>
            <a:r>
              <a:rPr lang="en-US" altLang="ja-JP" sz="1200" dirty="0" smtClean="0">
                <a:latin typeface="Times New Roman" charset="0"/>
                <a:ea typeface="Times New Roman" charset="0"/>
                <a:cs typeface="Times New Roman" charset="0"/>
              </a:rPr>
              <a:t>that are </a:t>
            </a:r>
            <a:r>
              <a:rPr lang="en-US" altLang="ja-JP" sz="1200" dirty="0">
                <a:latin typeface="Times New Roman" charset="0"/>
                <a:ea typeface="Times New Roman" charset="0"/>
                <a:cs typeface="Times New Roman" charset="0"/>
              </a:rPr>
              <a:t>specifically mapped by F1 female bulk reads but not by F1 male bulk </a:t>
            </a:r>
            <a:r>
              <a:rPr lang="en-US" altLang="ja-JP" sz="1200" dirty="0" smtClean="0">
                <a:latin typeface="Times New Roman" charset="0"/>
                <a:ea typeface="Times New Roman" charset="0"/>
                <a:cs typeface="Times New Roman" charset="0"/>
              </a:rPr>
              <a:t>reads.  The total number of fragments</a:t>
            </a:r>
            <a:r>
              <a:rPr lang="en-US" altLang="ja-JP" sz="1200" dirty="0">
                <a:latin typeface="Times New Roman" charset="0"/>
                <a:ea typeface="Times New Roman" charset="0"/>
                <a:cs typeface="Times New Roman" charset="0"/>
              </a:rPr>
              <a:t> </a:t>
            </a:r>
            <a:r>
              <a:rPr lang="en-US" altLang="ja-JP" sz="1200" dirty="0" smtClean="0">
                <a:latin typeface="Times New Roman" charset="0"/>
                <a:ea typeface="Times New Roman" charset="0"/>
                <a:cs typeface="Times New Roman" charset="0"/>
              </a:rPr>
              <a:t>is </a:t>
            </a:r>
            <a:r>
              <a:rPr kumimoji="1" lang="en-US" altLang="ja-JP" sz="1200" dirty="0" smtClean="0">
                <a:latin typeface="Times New Roman" charset="0"/>
                <a:ea typeface="Times New Roman" charset="0"/>
                <a:cs typeface="Times New Roman" charset="0"/>
              </a:rPr>
              <a:t>1,345 amounting to 15,390 </a:t>
            </a:r>
            <a:r>
              <a:rPr kumimoji="1" lang="en-US" altLang="ja-JP" sz="1200" dirty="0" err="1" smtClean="0">
                <a:latin typeface="Times New Roman" charset="0"/>
                <a:ea typeface="Times New Roman" charset="0"/>
                <a:cs typeface="Times New Roman" charset="0"/>
              </a:rPr>
              <a:t>bp.</a:t>
            </a:r>
            <a:r>
              <a:rPr kumimoji="1" lang="en-US" altLang="ja-JP" sz="1200" dirty="0" smtClean="0">
                <a:latin typeface="Times New Roman" charset="0"/>
                <a:ea typeface="Times New Roman" charset="0"/>
                <a:cs typeface="Times New Roman" charset="0"/>
              </a:rPr>
              <a:t>  If we order the sizes of such fragments from the longest one, 20% of 15,390 </a:t>
            </a:r>
            <a:r>
              <a:rPr kumimoji="1" lang="en-US" altLang="ja-JP" sz="1200" dirty="0" err="1" smtClean="0">
                <a:latin typeface="Times New Roman" charset="0"/>
                <a:ea typeface="Times New Roman" charset="0"/>
                <a:cs typeface="Times New Roman" charset="0"/>
              </a:rPr>
              <a:t>bp</a:t>
            </a:r>
            <a:r>
              <a:rPr kumimoji="1" lang="en-US" altLang="ja-JP" sz="1200" dirty="0" smtClean="0">
                <a:latin typeface="Times New Roman" charset="0"/>
                <a:ea typeface="Times New Roman" charset="0"/>
                <a:cs typeface="Times New Roman" charset="0"/>
              </a:rPr>
              <a:t> is covered by fragments equal to or longer than 42 </a:t>
            </a:r>
            <a:r>
              <a:rPr kumimoji="1" lang="en-US" altLang="ja-JP" sz="1200" dirty="0" err="1" smtClean="0">
                <a:latin typeface="Times New Roman" charset="0"/>
                <a:ea typeface="Times New Roman" charset="0"/>
                <a:cs typeface="Times New Roman" charset="0"/>
              </a:rPr>
              <a:t>bp</a:t>
            </a:r>
            <a:r>
              <a:rPr kumimoji="1" lang="en-US" altLang="ja-JP" sz="1200" dirty="0" smtClean="0">
                <a:latin typeface="Times New Roman" charset="0"/>
                <a:ea typeface="Times New Roman" charset="0"/>
                <a:cs typeface="Times New Roman" charset="0"/>
              </a:rPr>
              <a:t> (N</a:t>
            </a:r>
            <a:r>
              <a:rPr kumimoji="1" lang="en-US" altLang="ja-JP" sz="1200" baseline="-25000" dirty="0" smtClean="0">
                <a:latin typeface="Times New Roman" charset="0"/>
                <a:ea typeface="Times New Roman" charset="0"/>
                <a:cs typeface="Times New Roman" charset="0"/>
              </a:rPr>
              <a:t>20</a:t>
            </a:r>
            <a:r>
              <a:rPr kumimoji="1" lang="en-US" altLang="ja-JP" sz="1200" dirty="0" smtClean="0">
                <a:latin typeface="Times New Roman" charset="0"/>
                <a:ea typeface="Times New Roman" charset="0"/>
                <a:cs typeface="Times New Roman" charset="0"/>
              </a:rPr>
              <a:t>).</a:t>
            </a:r>
          </a:p>
        </p:txBody>
      </p:sp>
      <p:sp>
        <p:nvSpPr>
          <p:cNvPr id="8" name="テキスト ボックス 7"/>
          <p:cNvSpPr txBox="1"/>
          <p:nvPr/>
        </p:nvSpPr>
        <p:spPr>
          <a:xfrm>
            <a:off x="318655" y="447502"/>
            <a:ext cx="466782" cy="369332"/>
          </a:xfrm>
          <a:prstGeom prst="rect">
            <a:avLst/>
          </a:prstGeom>
          <a:noFill/>
        </p:spPr>
        <p:txBody>
          <a:bodyPr wrap="none" rtlCol="0">
            <a:spAutoFit/>
          </a:bodyPr>
          <a:lstStyle/>
          <a:p>
            <a:r>
              <a:rPr kumimoji="1" lang="en-US" altLang="ja-JP" b="1" dirty="0" smtClean="0">
                <a:latin typeface="Helvetica"/>
                <a:ea typeface="Times New Roman" charset="0"/>
                <a:cs typeface="Helvetica"/>
              </a:rPr>
              <a:t>(a)</a:t>
            </a:r>
            <a:endParaRPr kumimoji="1" lang="ja-JP" altLang="en-US" b="1" dirty="0">
              <a:latin typeface="Helvetica"/>
              <a:ea typeface="Times New Roman" charset="0"/>
              <a:cs typeface="Helvetica"/>
            </a:endParaRPr>
          </a:p>
        </p:txBody>
      </p:sp>
    </p:spTree>
    <p:extLst>
      <p:ext uri="{BB962C8B-B14F-4D97-AF65-F5344CB8AC3E}">
        <p14:creationId xmlns:p14="http://schemas.microsoft.com/office/powerpoint/2010/main" val="39594046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219148" y="8671984"/>
            <a:ext cx="6155877" cy="276999"/>
          </a:xfrm>
          <a:prstGeom prst="rect">
            <a:avLst/>
          </a:prstGeom>
          <a:noFill/>
        </p:spPr>
        <p:txBody>
          <a:bodyPr wrap="none" rtlCol="0">
            <a:spAutoFit/>
          </a:bodyPr>
          <a:lstStyle/>
          <a:p>
            <a:r>
              <a:rPr kumimoji="1" lang="en-US" altLang="ja-JP" sz="1200" b="1" dirty="0" smtClean="0">
                <a:latin typeface="Times New Roman" charset="0"/>
                <a:ea typeface="Times New Roman" charset="0"/>
                <a:cs typeface="Times New Roman" charset="0"/>
              </a:rPr>
              <a:t>Figure S21.</a:t>
            </a:r>
            <a:r>
              <a:rPr kumimoji="1" lang="en-US" altLang="ja-JP" sz="1200" dirty="0" smtClean="0">
                <a:latin typeface="Times New Roman" charset="0"/>
                <a:ea typeface="Times New Roman" charset="0"/>
                <a:cs typeface="Times New Roman" charset="0"/>
              </a:rPr>
              <a:t> (Continued...).</a:t>
            </a:r>
            <a:r>
              <a:rPr lang="en-US" altLang="ja-JP" sz="1200" dirty="0" smtClean="0">
                <a:latin typeface="Times New Roman" charset="0"/>
                <a:ea typeface="Times New Roman" charset="0"/>
                <a:cs typeface="Times New Roman" charset="0"/>
              </a:rPr>
              <a:t>  </a:t>
            </a:r>
            <a:r>
              <a:rPr lang="en-US" altLang="ja-JP" sz="1200" dirty="0">
                <a:latin typeface="Times New Roman" charset="0"/>
                <a:ea typeface="Times New Roman" charset="0"/>
                <a:cs typeface="Times New Roman" charset="0"/>
              </a:rPr>
              <a:t>Identification of female-specific and male-specific genomic regions.</a:t>
            </a:r>
          </a:p>
        </p:txBody>
      </p:sp>
      <p:pic>
        <p:nvPicPr>
          <p:cNvPr id="10" name="図 9"/>
          <p:cNvPicPr>
            <a:picLocks noChangeAspect="1"/>
          </p:cNvPicPr>
          <p:nvPr/>
        </p:nvPicPr>
        <p:blipFill>
          <a:blip r:embed="rId2"/>
          <a:stretch>
            <a:fillRect/>
          </a:stretch>
        </p:blipFill>
        <p:spPr>
          <a:xfrm>
            <a:off x="949750" y="819150"/>
            <a:ext cx="4867388" cy="7696200"/>
          </a:xfrm>
          <a:prstGeom prst="rect">
            <a:avLst/>
          </a:prstGeom>
        </p:spPr>
      </p:pic>
      <p:sp>
        <p:nvSpPr>
          <p:cNvPr id="12" name="テキスト ボックス 11"/>
          <p:cNvSpPr txBox="1"/>
          <p:nvPr/>
        </p:nvSpPr>
        <p:spPr>
          <a:xfrm>
            <a:off x="413232" y="260500"/>
            <a:ext cx="6642888" cy="461665"/>
          </a:xfrm>
          <a:prstGeom prst="rect">
            <a:avLst/>
          </a:prstGeom>
          <a:noFill/>
        </p:spPr>
        <p:txBody>
          <a:bodyPr wrap="square" rtlCol="0">
            <a:spAutoFit/>
          </a:bodyPr>
          <a:lstStyle/>
          <a:p>
            <a:r>
              <a:rPr lang="en-US" altLang="ja-JP" sz="1200" dirty="0" smtClean="0">
                <a:latin typeface="Times New Roman" charset="0"/>
                <a:ea typeface="Times New Roman" charset="0"/>
                <a:cs typeface="Times New Roman" charset="0"/>
              </a:rPr>
              <a:t>          P3-DDN (female) </a:t>
            </a:r>
            <a:r>
              <a:rPr lang="en-US" altLang="ja-JP" sz="1200" dirty="0" err="1" smtClean="0">
                <a:latin typeface="Times New Roman" charset="0"/>
                <a:ea typeface="Times New Roman" charset="0"/>
                <a:cs typeface="Times New Roman" charset="0"/>
              </a:rPr>
              <a:t>contigs</a:t>
            </a:r>
            <a:r>
              <a:rPr lang="en-US" altLang="ja-JP" sz="1200" dirty="0" smtClean="0">
                <a:latin typeface="Times New Roman" charset="0"/>
                <a:ea typeface="Times New Roman" charset="0"/>
                <a:cs typeface="Times New Roman" charset="0"/>
              </a:rPr>
              <a:t> that contain genomic fragments equal to or longer than 42bp (N</a:t>
            </a:r>
            <a:r>
              <a:rPr lang="en-US" altLang="ja-JP" sz="1200" baseline="-25000" dirty="0" smtClean="0">
                <a:latin typeface="Times New Roman" charset="0"/>
                <a:ea typeface="Times New Roman" charset="0"/>
                <a:cs typeface="Times New Roman" charset="0"/>
              </a:rPr>
              <a:t>20</a:t>
            </a:r>
            <a:r>
              <a:rPr lang="en-US" altLang="ja-JP" sz="1200" dirty="0" smtClean="0">
                <a:latin typeface="Times New Roman" charset="0"/>
                <a:ea typeface="Times New Roman" charset="0"/>
                <a:cs typeface="Times New Roman" charset="0"/>
              </a:rPr>
              <a:t>) </a:t>
            </a:r>
          </a:p>
          <a:p>
            <a:r>
              <a:rPr lang="en-US" altLang="ja-JP" sz="1200" dirty="0" smtClean="0">
                <a:latin typeface="Times New Roman" charset="0"/>
                <a:ea typeface="Times New Roman" charset="0"/>
                <a:cs typeface="Times New Roman" charset="0"/>
              </a:rPr>
              <a:t>          that are specifically mapped by F1 female bulk reads but not by F1 male bulk reads. </a:t>
            </a:r>
            <a:endParaRPr kumimoji="1" lang="ja-JP" altLang="en-US" sz="1200" dirty="0"/>
          </a:p>
        </p:txBody>
      </p:sp>
      <p:sp>
        <p:nvSpPr>
          <p:cNvPr id="2" name="正方形/長方形 1"/>
          <p:cNvSpPr/>
          <p:nvPr/>
        </p:nvSpPr>
        <p:spPr>
          <a:xfrm>
            <a:off x="234388" y="306666"/>
            <a:ext cx="484568" cy="369332"/>
          </a:xfrm>
          <a:prstGeom prst="rect">
            <a:avLst/>
          </a:prstGeom>
        </p:spPr>
        <p:txBody>
          <a:bodyPr wrap="square">
            <a:spAutoFit/>
          </a:bodyPr>
          <a:lstStyle/>
          <a:p>
            <a:r>
              <a:rPr lang="en-US" altLang="ja-JP" b="1">
                <a:latin typeface="Helvetica" charset="0"/>
                <a:ea typeface="Helvetica" charset="0"/>
                <a:cs typeface="Helvetica" charset="0"/>
              </a:rPr>
              <a:t>(b)</a:t>
            </a:r>
            <a:r>
              <a:rPr lang="en-US" altLang="ja-JP">
                <a:latin typeface="Helvetica" charset="0"/>
                <a:ea typeface="Helvetica" charset="0"/>
                <a:cs typeface="Helvetica" charset="0"/>
              </a:rPr>
              <a:t> </a:t>
            </a:r>
            <a:endParaRPr lang="ja-JP" altLang="en-US" dirty="0">
              <a:latin typeface="Helvetica" charset="0"/>
              <a:ea typeface="Helvetica" charset="0"/>
              <a:cs typeface="Helvetica" charset="0"/>
            </a:endParaRPr>
          </a:p>
        </p:txBody>
      </p:sp>
    </p:spTree>
    <p:extLst>
      <p:ext uri="{BB962C8B-B14F-4D97-AF65-F5344CB8AC3E}">
        <p14:creationId xmlns:p14="http://schemas.microsoft.com/office/powerpoint/2010/main" val="38833789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5387" y="817823"/>
            <a:ext cx="4578350" cy="2755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5" name="表 4"/>
          <p:cNvGraphicFramePr>
            <a:graphicFrameLocks noGrp="1"/>
          </p:cNvGraphicFramePr>
          <p:nvPr>
            <p:extLst/>
          </p:nvPr>
        </p:nvGraphicFramePr>
        <p:xfrm>
          <a:off x="935387" y="4211033"/>
          <a:ext cx="1371600" cy="1704975"/>
        </p:xfrm>
        <a:graphic>
          <a:graphicData uri="http://schemas.openxmlformats.org/drawingml/2006/table">
            <a:tbl>
              <a:tblPr>
                <a:tableStyleId>{5C22544A-7EE6-4342-B048-85BDC9FD1C3A}</a:tableStyleId>
              </a:tblPr>
              <a:tblGrid>
                <a:gridCol w="685800"/>
                <a:gridCol w="685800"/>
              </a:tblGrid>
              <a:tr h="113134">
                <a:tc>
                  <a:txBody>
                    <a:bodyPr/>
                    <a:lstStyle/>
                    <a:p>
                      <a:pPr algn="ctr" fontAlgn="b"/>
                      <a:r>
                        <a:rPr lang="en-US" sz="1000" b="0" i="0" u="none" strike="noStrike" dirty="0" smtClean="0">
                          <a:solidFill>
                            <a:srgbClr val="000000"/>
                          </a:solidFill>
                          <a:effectLst/>
                          <a:latin typeface="Arial" panose="020B0604020202020204" pitchFamily="34" charset="0"/>
                          <a:cs typeface="Arial" panose="020B0604020202020204" pitchFamily="34" charset="0"/>
                        </a:rPr>
                        <a:t>percent</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altLang="ja-JP" sz="1000" b="0" i="0" u="none" strike="noStrike" dirty="0" smtClean="0">
                          <a:solidFill>
                            <a:srgbClr val="000000"/>
                          </a:solidFill>
                          <a:effectLst/>
                          <a:latin typeface="Arial" panose="020B0604020202020204" pitchFamily="34" charset="0"/>
                          <a:cs typeface="Arial" panose="020B0604020202020204" pitchFamily="34" charset="0"/>
                        </a:rPr>
                        <a:t>length[</a:t>
                      </a:r>
                      <a:r>
                        <a:rPr lang="en-US" altLang="ja-JP" sz="1000" b="0" i="0" u="none" strike="noStrike" dirty="0" err="1" smtClean="0">
                          <a:solidFill>
                            <a:srgbClr val="000000"/>
                          </a:solidFill>
                          <a:effectLst/>
                          <a:latin typeface="Arial" panose="020B0604020202020204" pitchFamily="34" charset="0"/>
                          <a:cs typeface="Arial" panose="020B0604020202020204" pitchFamily="34" charset="0"/>
                        </a:rPr>
                        <a:t>bp</a:t>
                      </a:r>
                      <a:r>
                        <a:rPr lang="en-US" altLang="ja-JP" sz="1000" b="0" i="0" u="none" strike="noStrike" dirty="0" smtClean="0">
                          <a:solidFill>
                            <a:srgbClr val="000000"/>
                          </a:solidFill>
                          <a:effectLst/>
                          <a:latin typeface="Arial" panose="020B0604020202020204" pitchFamily="34" charset="0"/>
                          <a:cs typeface="Arial" panose="020B0604020202020204" pitchFamily="34" charset="0"/>
                        </a:rPr>
                        <a:t>]</a:t>
                      </a:r>
                      <a:endParaRPr lang="en-US" altLang="ja-JP"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171450">
                <a:tc>
                  <a:txBody>
                    <a:bodyPr/>
                    <a:lstStyle/>
                    <a:p>
                      <a:pPr algn="ctr" fontAlgn="b"/>
                      <a:r>
                        <a:rPr lang="en-US" sz="900" u="none" strike="noStrike" dirty="0" smtClean="0">
                          <a:effectLst/>
                          <a:latin typeface="Arial" panose="020B0604020202020204" pitchFamily="34" charset="0"/>
                          <a:cs typeface="Arial" panose="020B0604020202020204" pitchFamily="34" charset="0"/>
                        </a:rPr>
                        <a:t>(</a:t>
                      </a:r>
                      <a:r>
                        <a:rPr lang="en-US" sz="900" u="none" strike="noStrike" dirty="0" err="1" smtClean="0">
                          <a:effectLst/>
                          <a:latin typeface="Arial" panose="020B0604020202020204" pitchFamily="34" charset="0"/>
                          <a:cs typeface="Arial" panose="020B0604020202020204" pitchFamily="34" charset="0"/>
                        </a:rPr>
                        <a:t>max.len</a:t>
                      </a:r>
                      <a:r>
                        <a:rPr lang="en-US" sz="900" u="none" strike="noStrike" dirty="0" smtClean="0">
                          <a:effectLst/>
                          <a:latin typeface="Arial" panose="020B0604020202020204" pitchFamily="34" charset="0"/>
                          <a:cs typeface="Arial" panose="020B0604020202020204" pitchFamily="34" charset="0"/>
                        </a:rPr>
                        <a:t>)</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T w="6350" cap="flat" cmpd="sng" algn="ctr">
                      <a:solidFill>
                        <a:schemeClr val="tx1"/>
                      </a:solidFill>
                      <a:prstDash val="solid"/>
                      <a:round/>
                      <a:headEnd type="none" w="med" len="med"/>
                      <a:tailEnd type="none" w="med" len="med"/>
                    </a:lnT>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63</a:t>
                      </a:r>
                    </a:p>
                  </a:txBody>
                  <a:tcPr marL="9525" marR="9525" marT="9525" marB="0" anchor="b">
                    <a:lnT w="6350" cap="flat" cmpd="sng" algn="ctr">
                      <a:solidFill>
                        <a:schemeClr val="tx1"/>
                      </a:solidFill>
                      <a:prstDash val="solid"/>
                      <a:round/>
                      <a:headEnd type="none" w="med" len="med"/>
                      <a:tailEnd type="none" w="med" len="med"/>
                    </a:lnT>
                    <a:noFill/>
                  </a:tcPr>
                </a:tc>
              </a:tr>
              <a:tr h="171450">
                <a:tc>
                  <a:txBody>
                    <a:bodyPr/>
                    <a:lstStyle/>
                    <a:p>
                      <a:pPr algn="ctr" fontAlgn="b"/>
                      <a:r>
                        <a:rPr lang="en-US" sz="900" u="none" strike="noStrike" dirty="0" smtClean="0">
                          <a:solidFill>
                            <a:schemeClr val="tx1"/>
                          </a:solidFill>
                          <a:effectLst/>
                          <a:latin typeface="Arial" panose="020B0604020202020204" pitchFamily="34" charset="0"/>
                          <a:cs typeface="Arial" panose="020B0604020202020204" pitchFamily="34" charset="0"/>
                        </a:rPr>
                        <a:t>10%</a:t>
                      </a:r>
                      <a:endParaRPr lang="en-US" sz="9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34</a:t>
                      </a:r>
                    </a:p>
                  </a:txBody>
                  <a:tcPr marL="9525" marR="9525" marT="9525" marB="0" anchor="b">
                    <a:noFill/>
                  </a:tcPr>
                </a:tc>
              </a:tr>
              <a:tr h="171450">
                <a:tc>
                  <a:txBody>
                    <a:bodyPr/>
                    <a:lstStyle/>
                    <a:p>
                      <a:pPr algn="ctr" fontAlgn="b"/>
                      <a:r>
                        <a:rPr lang="en-US" sz="900" u="none" strike="noStrike" dirty="0" smtClean="0">
                          <a:solidFill>
                            <a:srgbClr val="FF0000"/>
                          </a:solidFill>
                          <a:effectLst/>
                          <a:latin typeface="Arial" panose="020B0604020202020204" pitchFamily="34" charset="0"/>
                          <a:cs typeface="Arial" panose="020B0604020202020204" pitchFamily="34" charset="0"/>
                        </a:rPr>
                        <a:t>20%</a:t>
                      </a:r>
                      <a:endParaRPr lang="en-US" sz="900" b="0" i="0" u="none" strike="noStrike" dirty="0">
                        <a:solidFill>
                          <a:srgbClr val="FF0000"/>
                        </a:solidFill>
                        <a:effectLst/>
                        <a:latin typeface="Arial" panose="020B0604020202020204" pitchFamily="34" charset="0"/>
                        <a:cs typeface="Arial" panose="020B0604020202020204" pitchFamily="34" charset="0"/>
                      </a:endParaRPr>
                    </a:p>
                  </a:txBody>
                  <a:tcPr marL="9525" marR="9525" marT="9525" marB="0" anchor="b">
                    <a:noFill/>
                  </a:tcPr>
                </a:tc>
                <a:tc>
                  <a:txBody>
                    <a:bodyPr/>
                    <a:lstStyle/>
                    <a:p>
                      <a:pPr algn="r" fontAlgn="b"/>
                      <a:r>
                        <a:rPr lang="en-US" altLang="ja-JP" sz="900" b="0" i="0" u="none" strike="noStrike" dirty="0">
                          <a:solidFill>
                            <a:srgbClr val="FF0000"/>
                          </a:solidFill>
                          <a:effectLst/>
                          <a:latin typeface="Arial" panose="020B0604020202020204" pitchFamily="34" charset="0"/>
                          <a:cs typeface="Arial" panose="020B0604020202020204" pitchFamily="34" charset="0"/>
                        </a:rPr>
                        <a:t>27</a:t>
                      </a:r>
                    </a:p>
                  </a:txBody>
                  <a:tcPr marL="9525" marR="9525" marT="9525" marB="0" anchor="b">
                    <a:noFill/>
                  </a:tcPr>
                </a:tc>
              </a:tr>
              <a:tr h="171450">
                <a:tc>
                  <a:txBody>
                    <a:bodyPr/>
                    <a:lstStyle/>
                    <a:p>
                      <a:pPr algn="ctr" fontAlgn="b"/>
                      <a:r>
                        <a:rPr lang="en-US" sz="900" u="none" strike="noStrike" dirty="0" smtClean="0">
                          <a:effectLst/>
                          <a:latin typeface="Arial" panose="020B0604020202020204" pitchFamily="34" charset="0"/>
                          <a:cs typeface="Arial" panose="020B0604020202020204" pitchFamily="34" charset="0"/>
                        </a:rPr>
                        <a:t>25%</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24</a:t>
                      </a:r>
                    </a:p>
                  </a:txBody>
                  <a:tcPr marL="9525" marR="9525" marT="9525" marB="0" anchor="b">
                    <a:noFill/>
                  </a:tcPr>
                </a:tc>
              </a:tr>
              <a:tr h="171450">
                <a:tc>
                  <a:txBody>
                    <a:bodyPr/>
                    <a:lstStyle/>
                    <a:p>
                      <a:pPr algn="ctr" fontAlgn="b"/>
                      <a:r>
                        <a:rPr lang="en-US" sz="900" u="none" strike="noStrike" dirty="0" smtClean="0">
                          <a:effectLst/>
                          <a:latin typeface="Arial" panose="020B0604020202020204" pitchFamily="34" charset="0"/>
                          <a:cs typeface="Arial" panose="020B0604020202020204" pitchFamily="34" charset="0"/>
                        </a:rPr>
                        <a:t>50%</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15</a:t>
                      </a:r>
                    </a:p>
                  </a:txBody>
                  <a:tcPr marL="9525" marR="9525" marT="9525" marB="0" anchor="b">
                    <a:noFill/>
                  </a:tcPr>
                </a:tc>
              </a:tr>
              <a:tr h="171450">
                <a:tc>
                  <a:txBody>
                    <a:bodyPr/>
                    <a:lstStyle/>
                    <a:p>
                      <a:pPr algn="ctr" fontAlgn="b"/>
                      <a:r>
                        <a:rPr lang="en-US" sz="900" u="none" strike="noStrike" dirty="0" smtClean="0">
                          <a:effectLst/>
                          <a:latin typeface="Arial" panose="020B0604020202020204" pitchFamily="34" charset="0"/>
                          <a:cs typeface="Arial" panose="020B0604020202020204" pitchFamily="34" charset="0"/>
                        </a:rPr>
                        <a:t>75%</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8</a:t>
                      </a:r>
                    </a:p>
                  </a:txBody>
                  <a:tcPr marL="9525" marR="9525" marT="9525" marB="0" anchor="b">
                    <a:noFill/>
                  </a:tcPr>
                </a:tc>
              </a:tr>
              <a:tr h="171450">
                <a:tc>
                  <a:txBody>
                    <a:bodyPr/>
                    <a:lstStyle/>
                    <a:p>
                      <a:pPr algn="ctr" fontAlgn="b"/>
                      <a:r>
                        <a:rPr lang="en-US" sz="900" u="none" strike="noStrike" dirty="0" smtClean="0">
                          <a:effectLst/>
                          <a:latin typeface="Arial" panose="020B0604020202020204" pitchFamily="34" charset="0"/>
                          <a:cs typeface="Arial" panose="020B0604020202020204" pitchFamily="34" charset="0"/>
                        </a:rPr>
                        <a:t>80%</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7</a:t>
                      </a:r>
                    </a:p>
                  </a:txBody>
                  <a:tcPr marL="9525" marR="9525" marT="9525" marB="0" anchor="b">
                    <a:noFill/>
                  </a:tcPr>
                </a:tc>
              </a:tr>
              <a:tr h="171450">
                <a:tc>
                  <a:txBody>
                    <a:bodyPr/>
                    <a:lstStyle/>
                    <a:p>
                      <a:pPr algn="ctr" fontAlgn="b"/>
                      <a:r>
                        <a:rPr lang="en-US" sz="900" u="none" strike="noStrike" dirty="0" smtClean="0">
                          <a:effectLst/>
                          <a:latin typeface="Arial" panose="020B0604020202020204" pitchFamily="34" charset="0"/>
                          <a:cs typeface="Arial" panose="020B0604020202020204" pitchFamily="34" charset="0"/>
                        </a:rPr>
                        <a:t>90%</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4</a:t>
                      </a:r>
                    </a:p>
                  </a:txBody>
                  <a:tcPr marL="9525" marR="9525" marT="9525" marB="0" anchor="b">
                    <a:noFill/>
                  </a:tcPr>
                </a:tc>
              </a:tr>
              <a:tr h="171450">
                <a:tc>
                  <a:txBody>
                    <a:bodyPr/>
                    <a:lstStyle/>
                    <a:p>
                      <a:pPr algn="ctr" fontAlgn="b"/>
                      <a:r>
                        <a:rPr lang="en-US" sz="900" u="none" strike="noStrike" dirty="0" smtClean="0">
                          <a:effectLst/>
                          <a:latin typeface="Arial" panose="020B0604020202020204" pitchFamily="34" charset="0"/>
                          <a:cs typeface="Arial" panose="020B0604020202020204" pitchFamily="34" charset="0"/>
                        </a:rPr>
                        <a:t>(</a:t>
                      </a:r>
                      <a:r>
                        <a:rPr lang="en-US" sz="900" u="none" strike="noStrike" dirty="0" err="1" smtClean="0">
                          <a:effectLst/>
                          <a:latin typeface="Arial" panose="020B0604020202020204" pitchFamily="34" charset="0"/>
                          <a:cs typeface="Arial" panose="020B0604020202020204" pitchFamily="34" charset="0"/>
                        </a:rPr>
                        <a:t>min.len</a:t>
                      </a:r>
                      <a:r>
                        <a:rPr lang="en-US" sz="900" u="none" strike="noStrike" dirty="0" smtClean="0">
                          <a:effectLst/>
                          <a:latin typeface="Arial" panose="020B0604020202020204" pitchFamily="34" charset="0"/>
                          <a:cs typeface="Arial" panose="020B0604020202020204" pitchFamily="34" charset="0"/>
                        </a:rPr>
                        <a:t>)</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b">
                    <a:lnB w="12700" cap="flat" cmpd="sng" algn="ctr">
                      <a:solidFill>
                        <a:schemeClr val="tx1"/>
                      </a:solidFill>
                      <a:prstDash val="solid"/>
                      <a:round/>
                      <a:headEnd type="none" w="med" len="med"/>
                      <a:tailEnd type="none" w="med" len="med"/>
                    </a:lnB>
                    <a:noFill/>
                  </a:tcPr>
                </a:tc>
              </a:tr>
            </a:tbl>
          </a:graphicData>
        </a:graphic>
      </p:graphicFrame>
      <p:sp>
        <p:nvSpPr>
          <p:cNvPr id="6" name="テキスト ボックス 5"/>
          <p:cNvSpPr txBox="1"/>
          <p:nvPr/>
        </p:nvSpPr>
        <p:spPr>
          <a:xfrm>
            <a:off x="3327816" y="4422098"/>
            <a:ext cx="1826529" cy="523220"/>
          </a:xfrm>
          <a:prstGeom prst="rect">
            <a:avLst/>
          </a:prstGeom>
          <a:noFill/>
        </p:spPr>
        <p:txBody>
          <a:bodyPr wrap="none" rtlCol="0">
            <a:spAutoFit/>
          </a:bodyPr>
          <a:lstStyle/>
          <a:p>
            <a:r>
              <a:rPr kumimoji="1" lang="en-US" altLang="ja-JP" sz="1400" dirty="0" smtClean="0">
                <a:latin typeface="Helvetica"/>
                <a:cs typeface="Helvetica"/>
              </a:rPr>
              <a:t>Total positions = 435</a:t>
            </a:r>
          </a:p>
          <a:p>
            <a:r>
              <a:rPr lang="en-US" altLang="ja-JP" sz="1400" dirty="0" smtClean="0">
                <a:latin typeface="Helvetica"/>
                <a:cs typeface="Helvetica"/>
              </a:rPr>
              <a:t>Total size = 3,775 </a:t>
            </a:r>
            <a:r>
              <a:rPr lang="en-US" altLang="ja-JP" sz="1400" dirty="0" err="1" smtClean="0">
                <a:latin typeface="Helvetica"/>
                <a:cs typeface="Helvetica"/>
              </a:rPr>
              <a:t>bp</a:t>
            </a:r>
            <a:endParaRPr kumimoji="1" lang="ja-JP" altLang="en-US" sz="1400" dirty="0">
              <a:latin typeface="Helvetica"/>
              <a:cs typeface="Helvetica"/>
            </a:endParaRPr>
          </a:p>
        </p:txBody>
      </p:sp>
      <p:sp>
        <p:nvSpPr>
          <p:cNvPr id="7" name="テキスト ボックス 6"/>
          <p:cNvSpPr txBox="1"/>
          <p:nvPr/>
        </p:nvSpPr>
        <p:spPr>
          <a:xfrm>
            <a:off x="186047" y="6553318"/>
            <a:ext cx="6541326" cy="1015663"/>
          </a:xfrm>
          <a:prstGeom prst="rect">
            <a:avLst/>
          </a:prstGeom>
          <a:noFill/>
        </p:spPr>
        <p:txBody>
          <a:bodyPr wrap="square" rtlCol="0">
            <a:spAutoFit/>
          </a:bodyPr>
          <a:lstStyle/>
          <a:p>
            <a:r>
              <a:rPr lang="en-US" altLang="ja-JP" sz="1200" b="1" dirty="0" smtClean="0">
                <a:latin typeface="Times New Roman" charset="0"/>
                <a:ea typeface="Times New Roman" charset="0"/>
                <a:cs typeface="Times New Roman" charset="0"/>
              </a:rPr>
              <a:t>Figure S21. </a:t>
            </a:r>
            <a:r>
              <a:rPr lang="en-US" altLang="ja-JP" sz="1200" dirty="0" smtClean="0">
                <a:latin typeface="Times New Roman" charset="0"/>
                <a:ea typeface="Times New Roman" charset="0"/>
                <a:cs typeface="Times New Roman" charset="0"/>
              </a:rPr>
              <a:t> </a:t>
            </a:r>
            <a:r>
              <a:rPr lang="en-US" altLang="ja-JP" sz="1200" dirty="0">
                <a:latin typeface="Times New Roman" charset="0"/>
                <a:ea typeface="Times New Roman" charset="0"/>
                <a:cs typeface="Times New Roman" charset="0"/>
              </a:rPr>
              <a:t>Identification of female-specific and male-specific genomic regions</a:t>
            </a:r>
            <a:r>
              <a:rPr lang="en-US" altLang="ja-JP" sz="1200" dirty="0" smtClean="0">
                <a:latin typeface="Times New Roman" charset="0"/>
                <a:ea typeface="Times New Roman" charset="0"/>
                <a:cs typeface="Times New Roman" charset="0"/>
              </a:rPr>
              <a:t>.</a:t>
            </a:r>
            <a:endParaRPr lang="en-US" altLang="ja-JP" sz="1200" dirty="0">
              <a:latin typeface="Times New Roman" charset="0"/>
              <a:ea typeface="Times New Roman" charset="0"/>
              <a:cs typeface="Times New Roman" charset="0"/>
            </a:endParaRPr>
          </a:p>
          <a:p>
            <a:r>
              <a:rPr lang="en-US" altLang="ja-JP" sz="1200" b="1" dirty="0" smtClean="0">
                <a:latin typeface="Times New Roman" charset="0"/>
                <a:ea typeface="Times New Roman" charset="0"/>
                <a:cs typeface="Times New Roman" charset="0"/>
              </a:rPr>
              <a:t> (c) </a:t>
            </a:r>
            <a:r>
              <a:rPr lang="en-US" altLang="ja-JP" sz="1200" dirty="0" smtClean="0">
                <a:latin typeface="Times New Roman" charset="0"/>
                <a:ea typeface="Times New Roman" charset="0"/>
                <a:cs typeface="Times New Roman" charset="0"/>
              </a:rPr>
              <a:t>Genomic fragments of P4-DDN </a:t>
            </a:r>
            <a:r>
              <a:rPr lang="en-US" altLang="ja-JP" sz="1200" dirty="0" err="1" smtClean="0">
                <a:latin typeface="Times New Roman" charset="0"/>
                <a:ea typeface="Times New Roman" charset="0"/>
                <a:cs typeface="Times New Roman" charset="0"/>
              </a:rPr>
              <a:t>contigs</a:t>
            </a:r>
            <a:r>
              <a:rPr lang="en-US" altLang="ja-JP" sz="1200" dirty="0" smtClean="0">
                <a:latin typeface="Times New Roman" charset="0"/>
                <a:ea typeface="Times New Roman" charset="0"/>
                <a:cs typeface="Times New Roman" charset="0"/>
              </a:rPr>
              <a:t> (male) that are specifically mapped by F1 male bulk reads but not by F1 female bulk reads.  The total number of fragments is 435 </a:t>
            </a:r>
            <a:r>
              <a:rPr lang="en-US" altLang="ja-JP" sz="1200" dirty="0">
                <a:latin typeface="Times New Roman" charset="0"/>
                <a:ea typeface="Times New Roman" charset="0"/>
                <a:cs typeface="Times New Roman" charset="0"/>
              </a:rPr>
              <a:t>amounting to </a:t>
            </a:r>
            <a:r>
              <a:rPr lang="en-US" altLang="ja-JP" sz="1200" dirty="0" smtClean="0">
                <a:latin typeface="Times New Roman" charset="0"/>
                <a:ea typeface="Times New Roman" charset="0"/>
                <a:cs typeface="Times New Roman" charset="0"/>
              </a:rPr>
              <a:t>3,775 </a:t>
            </a:r>
            <a:r>
              <a:rPr lang="en-US" altLang="ja-JP" sz="1200" dirty="0" err="1">
                <a:latin typeface="Times New Roman" charset="0"/>
                <a:ea typeface="Times New Roman" charset="0"/>
                <a:cs typeface="Times New Roman" charset="0"/>
              </a:rPr>
              <a:t>bp.</a:t>
            </a:r>
            <a:r>
              <a:rPr lang="en-US" altLang="ja-JP" sz="1200" dirty="0">
                <a:latin typeface="Times New Roman" charset="0"/>
                <a:ea typeface="Times New Roman" charset="0"/>
                <a:cs typeface="Times New Roman" charset="0"/>
              </a:rPr>
              <a:t>  If we order the sizes of such fragments from the longest one, 20% of </a:t>
            </a:r>
            <a:r>
              <a:rPr lang="en-US" altLang="ja-JP" sz="1200" dirty="0" smtClean="0">
                <a:latin typeface="Times New Roman" charset="0"/>
                <a:ea typeface="Times New Roman" charset="0"/>
                <a:cs typeface="Times New Roman" charset="0"/>
              </a:rPr>
              <a:t>3,775 </a:t>
            </a:r>
            <a:r>
              <a:rPr lang="en-US" altLang="ja-JP" sz="1200" dirty="0" err="1">
                <a:latin typeface="Times New Roman" charset="0"/>
                <a:ea typeface="Times New Roman" charset="0"/>
                <a:cs typeface="Times New Roman" charset="0"/>
              </a:rPr>
              <a:t>bp</a:t>
            </a:r>
            <a:r>
              <a:rPr lang="en-US" altLang="ja-JP" sz="1200" dirty="0">
                <a:latin typeface="Times New Roman" charset="0"/>
                <a:ea typeface="Times New Roman" charset="0"/>
                <a:cs typeface="Times New Roman" charset="0"/>
              </a:rPr>
              <a:t> is covered by fragments </a:t>
            </a:r>
            <a:r>
              <a:rPr lang="en-US" altLang="ja-JP" sz="1200" dirty="0" smtClean="0">
                <a:latin typeface="Times New Roman" charset="0"/>
                <a:ea typeface="Times New Roman" charset="0"/>
                <a:cs typeface="Times New Roman" charset="0"/>
              </a:rPr>
              <a:t>equal to or longer than 27 </a:t>
            </a:r>
            <a:r>
              <a:rPr lang="en-US" altLang="ja-JP" sz="1200" dirty="0" err="1">
                <a:latin typeface="Times New Roman" charset="0"/>
                <a:ea typeface="Times New Roman" charset="0"/>
                <a:cs typeface="Times New Roman" charset="0"/>
              </a:rPr>
              <a:t>bp</a:t>
            </a:r>
            <a:r>
              <a:rPr lang="en-US" altLang="ja-JP" sz="1200" dirty="0">
                <a:latin typeface="Times New Roman" charset="0"/>
                <a:ea typeface="Times New Roman" charset="0"/>
                <a:cs typeface="Times New Roman" charset="0"/>
              </a:rPr>
              <a:t> (N</a:t>
            </a:r>
            <a:r>
              <a:rPr lang="en-US" altLang="ja-JP" sz="1200" baseline="-25000" dirty="0">
                <a:latin typeface="Times New Roman" charset="0"/>
                <a:ea typeface="Times New Roman" charset="0"/>
                <a:cs typeface="Times New Roman" charset="0"/>
              </a:rPr>
              <a:t>20</a:t>
            </a:r>
            <a:r>
              <a:rPr lang="en-US" altLang="ja-JP" sz="1200" dirty="0">
                <a:latin typeface="Times New Roman" charset="0"/>
                <a:ea typeface="Times New Roman" charset="0"/>
                <a:cs typeface="Times New Roman" charset="0"/>
              </a:rPr>
              <a:t>)</a:t>
            </a:r>
            <a:r>
              <a:rPr lang="en-US" altLang="ja-JP" sz="1200" dirty="0" smtClean="0">
                <a:latin typeface="Times New Roman" charset="0"/>
                <a:ea typeface="Times New Roman" charset="0"/>
                <a:cs typeface="Times New Roman" charset="0"/>
              </a:rPr>
              <a:t>.</a:t>
            </a:r>
            <a:endParaRPr lang="en-US" altLang="ja-JP" sz="1200" dirty="0">
              <a:latin typeface="Times New Roman" charset="0"/>
              <a:ea typeface="Times New Roman" charset="0"/>
              <a:cs typeface="Times New Roman" charset="0"/>
            </a:endParaRPr>
          </a:p>
        </p:txBody>
      </p:sp>
      <p:sp>
        <p:nvSpPr>
          <p:cNvPr id="8" name="テキスト ボックス 7"/>
          <p:cNvSpPr txBox="1"/>
          <p:nvPr/>
        </p:nvSpPr>
        <p:spPr>
          <a:xfrm>
            <a:off x="308264" y="471055"/>
            <a:ext cx="569387" cy="369332"/>
          </a:xfrm>
          <a:prstGeom prst="rect">
            <a:avLst/>
          </a:prstGeom>
          <a:noFill/>
        </p:spPr>
        <p:txBody>
          <a:bodyPr wrap="none" rtlCol="0">
            <a:spAutoFit/>
          </a:bodyPr>
          <a:lstStyle/>
          <a:p>
            <a:r>
              <a:rPr kumimoji="1" lang="en-US" altLang="ja-JP" dirty="0" smtClean="0">
                <a:latin typeface="Helvetica" charset="0"/>
                <a:ea typeface="Helvetica" charset="0"/>
                <a:cs typeface="Helvetica" charset="0"/>
              </a:rPr>
              <a:t> </a:t>
            </a:r>
            <a:r>
              <a:rPr lang="de-DE" altLang="ja-JP" b="1" dirty="0" smtClean="0">
                <a:latin typeface="Helvetica" charset="0"/>
                <a:ea typeface="Helvetica" charset="0"/>
                <a:cs typeface="Helvetica" charset="0"/>
              </a:rPr>
              <a:t>(C)</a:t>
            </a:r>
            <a:endParaRPr kumimoji="1" lang="ja-JP" altLang="en-US" b="1" dirty="0">
              <a:latin typeface="Helvetica" charset="0"/>
              <a:ea typeface="Helvetica" charset="0"/>
              <a:cs typeface="Helvetica" charset="0"/>
            </a:endParaRPr>
          </a:p>
        </p:txBody>
      </p:sp>
    </p:spTree>
    <p:extLst>
      <p:ext uri="{BB962C8B-B14F-4D97-AF65-F5344CB8AC3E}">
        <p14:creationId xmlns:p14="http://schemas.microsoft.com/office/powerpoint/2010/main" val="20758779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nvPr>
        </p:nvGraphicFramePr>
        <p:xfrm>
          <a:off x="544677" y="773041"/>
          <a:ext cx="5807671" cy="4410075"/>
        </p:xfrm>
        <a:graphic>
          <a:graphicData uri="http://schemas.openxmlformats.org/drawingml/2006/table">
            <a:tbl>
              <a:tblPr>
                <a:tableStyleId>{5C22544A-7EE6-4342-B048-85BDC9FD1C3A}</a:tableStyleId>
              </a:tblPr>
              <a:tblGrid>
                <a:gridCol w="335062"/>
                <a:gridCol w="864096"/>
                <a:gridCol w="2296860"/>
                <a:gridCol w="770551"/>
                <a:gridCol w="770551"/>
                <a:gridCol w="770551"/>
              </a:tblGrid>
              <a:tr h="180975">
                <a:tc rowSpan="2">
                  <a:txBody>
                    <a:bodyPr/>
                    <a:lstStyle/>
                    <a:p>
                      <a:pPr algn="ctr" fontAlgn="b"/>
                      <a:r>
                        <a:rPr lang="en-US" altLang="ja-JP" sz="1000" b="0" i="0" u="none" strike="noStrike" dirty="0" smtClean="0">
                          <a:solidFill>
                            <a:srgbClr val="000000"/>
                          </a:solidFill>
                          <a:effectLst/>
                          <a:latin typeface="Arial" panose="020B0604020202020204" pitchFamily="34" charset="0"/>
                          <a:cs typeface="Arial" panose="020B0604020202020204" pitchFamily="34" charset="0"/>
                        </a:rPr>
                        <a:t>#</a:t>
                      </a:r>
                      <a:endParaRPr lang="en-US" altLang="ja-JP"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fontAlgn="b"/>
                      <a:r>
                        <a:rPr lang="en-US" altLang="ja-JP" sz="1000" b="0" i="0" u="none" strike="noStrike" dirty="0" smtClean="0">
                          <a:solidFill>
                            <a:srgbClr val="000000"/>
                          </a:solidFill>
                          <a:effectLst/>
                          <a:latin typeface="Arial" panose="020B0604020202020204" pitchFamily="34" charset="0"/>
                          <a:cs typeface="Arial" panose="020B0604020202020204" pitchFamily="34" charset="0"/>
                        </a:rPr>
                        <a:t># of </a:t>
                      </a:r>
                      <a:r>
                        <a:rPr lang="en-US" altLang="ja-JP" sz="1000" b="0" i="0" u="none" strike="noStrike" dirty="0" err="1" smtClean="0">
                          <a:solidFill>
                            <a:srgbClr val="000000"/>
                          </a:solidFill>
                          <a:effectLst/>
                          <a:latin typeface="Arial" panose="020B0604020202020204" pitchFamily="34" charset="0"/>
                          <a:cs typeface="Arial" panose="020B0604020202020204" pitchFamily="34" charset="0"/>
                        </a:rPr>
                        <a:t>contig</a:t>
                      </a:r>
                      <a:endParaRPr lang="en-US" altLang="ja-JP"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fontAlgn="b"/>
                      <a:r>
                        <a:rPr lang="en-US" sz="1000" b="0" i="0" u="none" strike="noStrike" dirty="0" err="1" smtClean="0">
                          <a:solidFill>
                            <a:srgbClr val="000000"/>
                          </a:solidFill>
                          <a:effectLst/>
                          <a:latin typeface="Arial" panose="020B0604020202020204" pitchFamily="34" charset="0"/>
                          <a:cs typeface="Arial" panose="020B0604020202020204" pitchFamily="34" charset="0"/>
                        </a:rPr>
                        <a:t>contig</a:t>
                      </a:r>
                      <a:r>
                        <a:rPr lang="en-US" sz="1000" b="0" i="0" u="none" strike="noStrike" dirty="0" smtClean="0">
                          <a:solidFill>
                            <a:srgbClr val="000000"/>
                          </a:solidFill>
                          <a:effectLst/>
                          <a:latin typeface="Arial" panose="020B0604020202020204" pitchFamily="34" charset="0"/>
                          <a:cs typeface="Arial" panose="020B0604020202020204" pitchFamily="34" charset="0"/>
                        </a:rPr>
                        <a:t> id</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fontAlgn="b"/>
                      <a:r>
                        <a:rPr lang="en-US" altLang="ja-JP" sz="1000" b="0" i="0" u="none" strike="noStrike" dirty="0" smtClean="0">
                          <a:solidFill>
                            <a:srgbClr val="000000"/>
                          </a:solidFill>
                          <a:effectLst/>
                          <a:latin typeface="Arial" panose="020B0604020202020204" pitchFamily="34" charset="0"/>
                          <a:cs typeface="Arial" panose="020B0604020202020204" pitchFamily="34" charset="0"/>
                        </a:rPr>
                        <a:t>position</a:t>
                      </a:r>
                      <a:endParaRPr lang="en-US" altLang="ja-JP"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T w="19050" cap="flat" cmpd="sng" algn="ctr">
                      <a:solidFill>
                        <a:schemeClr val="tx1"/>
                      </a:solidFill>
                      <a:prstDash val="solid"/>
                      <a:round/>
                      <a:headEnd type="none" w="med" len="med"/>
                      <a:tailEnd type="none" w="med" len="med"/>
                    </a:lnT>
                    <a:noFill/>
                  </a:tcPr>
                </a:tc>
                <a:tc hMerge="1">
                  <a:txBody>
                    <a:bodyPr/>
                    <a:lstStyle/>
                    <a:p>
                      <a:pPr algn="r" fontAlgn="b"/>
                      <a:endParaRPr lang="en-US" altLang="ja-JP"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noFill/>
                  </a:tcPr>
                </a:tc>
                <a:tc rowSpan="2">
                  <a:txBody>
                    <a:bodyPr/>
                    <a:lstStyle/>
                    <a:p>
                      <a:pPr algn="ctr" fontAlgn="b"/>
                      <a:r>
                        <a:rPr lang="en-US" altLang="ja-JP" sz="1000" b="0" i="0" u="none" strike="noStrike" dirty="0" smtClean="0">
                          <a:solidFill>
                            <a:srgbClr val="000000"/>
                          </a:solidFill>
                          <a:effectLst/>
                          <a:latin typeface="Arial" panose="020B0604020202020204" pitchFamily="34" charset="0"/>
                          <a:cs typeface="Arial" panose="020B0604020202020204" pitchFamily="34" charset="0"/>
                        </a:rPr>
                        <a:t>length</a:t>
                      </a:r>
                      <a:endParaRPr lang="en-US" altLang="ja-JP"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80975">
                <a:tc vMerge="1">
                  <a:txBody>
                    <a:bodyPr/>
                    <a:lstStyle/>
                    <a:p>
                      <a:pPr algn="r" fontAlgn="b"/>
                      <a:endParaRPr lang="en-US" altLang="ja-JP"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B w="12700" cap="flat" cmpd="sng" algn="ctr">
                      <a:solidFill>
                        <a:schemeClr val="tx1"/>
                      </a:solidFill>
                      <a:prstDash val="solid"/>
                      <a:round/>
                      <a:headEnd type="none" w="med" len="med"/>
                      <a:tailEnd type="none" w="med" len="med"/>
                    </a:lnB>
                    <a:noFill/>
                  </a:tcPr>
                </a:tc>
                <a:tc vMerge="1">
                  <a:txBody>
                    <a:bodyPr/>
                    <a:lstStyle/>
                    <a:p>
                      <a:pPr algn="ctr" fontAlgn="b"/>
                      <a:endParaRPr lang="en-US" altLang="ja-JP"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B w="12700" cap="flat" cmpd="sng" algn="ctr">
                      <a:solidFill>
                        <a:schemeClr val="tx1"/>
                      </a:solidFill>
                      <a:prstDash val="solid"/>
                      <a:round/>
                      <a:headEnd type="none" w="med" len="med"/>
                      <a:tailEnd type="none" w="med" len="med"/>
                    </a:lnB>
                    <a:noFill/>
                  </a:tcPr>
                </a:tc>
                <a:tc vMerge="1">
                  <a:txBody>
                    <a:bodyPr/>
                    <a:lstStyle/>
                    <a:p>
                      <a:pPr algn="ct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altLang="ja-JP" sz="1000" b="0" i="0" u="none" strike="noStrike" dirty="0" smtClean="0">
                          <a:solidFill>
                            <a:srgbClr val="000000"/>
                          </a:solidFill>
                          <a:effectLst/>
                          <a:latin typeface="Arial" panose="020B0604020202020204" pitchFamily="34" charset="0"/>
                          <a:cs typeface="Arial" panose="020B0604020202020204" pitchFamily="34" charset="0"/>
                        </a:rPr>
                        <a:t>start</a:t>
                      </a:r>
                      <a:endParaRPr lang="en-US" altLang="ja-JP"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altLang="ja-JP" sz="1000" b="0" i="0" u="none" strike="noStrike" dirty="0" smtClean="0">
                          <a:solidFill>
                            <a:srgbClr val="000000"/>
                          </a:solidFill>
                          <a:effectLst/>
                          <a:latin typeface="Arial" panose="020B0604020202020204" pitchFamily="34" charset="0"/>
                          <a:cs typeface="Arial" panose="020B0604020202020204" pitchFamily="34" charset="0"/>
                        </a:rPr>
                        <a:t>end</a:t>
                      </a:r>
                      <a:endParaRPr lang="en-US" altLang="ja-JP"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B w="12700" cap="flat" cmpd="sng" algn="ctr">
                      <a:solidFill>
                        <a:schemeClr val="tx1"/>
                      </a:solidFill>
                      <a:prstDash val="solid"/>
                      <a:round/>
                      <a:headEnd type="none" w="med" len="med"/>
                      <a:tailEnd type="none" w="med" len="med"/>
                    </a:lnB>
                    <a:noFill/>
                  </a:tcPr>
                </a:tc>
                <a:tc vMerge="1">
                  <a:txBody>
                    <a:bodyPr/>
                    <a:lstStyle/>
                    <a:p>
                      <a:pPr algn="ctr" fontAlgn="b"/>
                      <a:endParaRPr lang="en-US" altLang="ja-JP"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B w="12700" cap="flat" cmpd="sng" algn="ctr">
                      <a:solidFill>
                        <a:schemeClr val="tx1"/>
                      </a:solidFill>
                      <a:prstDash val="solid"/>
                      <a:round/>
                      <a:headEnd type="none" w="med" len="med"/>
                      <a:tailEnd type="none" w="med" len="med"/>
                    </a:lnB>
                    <a:noFill/>
                  </a:tcPr>
                </a:tc>
              </a:tr>
              <a:tr h="180975">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ctr" fontAlgn="b"/>
                      <a:r>
                        <a:rPr lang="en-US" altLang="ja-JP" sz="9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l" fontAlgn="b"/>
                      <a:r>
                        <a:rPr lang="en-US" sz="900" b="0" i="0" u="none" strike="noStrike">
                          <a:solidFill>
                            <a:srgbClr val="000000"/>
                          </a:solidFill>
                          <a:effectLst/>
                          <a:latin typeface="Arial" panose="020B0604020202020204" pitchFamily="34" charset="0"/>
                          <a:cs typeface="Arial" panose="020B0604020202020204" pitchFamily="34" charset="0"/>
                        </a:rPr>
                        <a:t>Male777_flattened_line_106_76508</a:t>
                      </a: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15342</a:t>
                      </a: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15369</a:t>
                      </a: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28</a:t>
                      </a:r>
                    </a:p>
                  </a:txBody>
                  <a:tcPr marL="9525" marR="9525" marT="9525" marB="0" anchor="b">
                    <a:lnT w="12700" cap="flat" cmpd="sng" algn="ctr">
                      <a:solidFill>
                        <a:schemeClr val="tx1"/>
                      </a:solidFill>
                      <a:prstDash val="solid"/>
                      <a:round/>
                      <a:headEnd type="none" w="med" len="med"/>
                      <a:tailEnd type="none" w="med" len="med"/>
                    </a:lnT>
                    <a:noFill/>
                  </a:tcPr>
                </a:tc>
              </a:tr>
              <a:tr h="180975">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b">
                    <a:noFill/>
                  </a:tcPr>
                </a:tc>
                <a:tc>
                  <a:txBody>
                    <a:bodyPr/>
                    <a:lstStyle/>
                    <a:p>
                      <a:pPr algn="ctr" fontAlgn="b"/>
                      <a:r>
                        <a:rPr lang="en-US" altLang="ja-JP" sz="9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b">
                    <a:noFill/>
                  </a:tcPr>
                </a:tc>
                <a:tc>
                  <a:txBody>
                    <a:bodyPr/>
                    <a:lstStyle/>
                    <a:p>
                      <a:pPr algn="l" fontAlgn="b"/>
                      <a:r>
                        <a:rPr lang="en-US" sz="900" b="0" i="0" u="none" strike="noStrike">
                          <a:solidFill>
                            <a:srgbClr val="000000"/>
                          </a:solidFill>
                          <a:effectLst/>
                          <a:latin typeface="Arial" panose="020B0604020202020204" pitchFamily="34" charset="0"/>
                          <a:cs typeface="Arial" panose="020B0604020202020204" pitchFamily="34" charset="0"/>
                        </a:rPr>
                        <a:t>Male777_flattened_line_13262_12431</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6738</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6780</a:t>
                      </a: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43</a:t>
                      </a:r>
                    </a:p>
                  </a:txBody>
                  <a:tcPr marL="9525" marR="9525" marT="9525" marB="0" anchor="b">
                    <a:noFill/>
                  </a:tcPr>
                </a:tc>
              </a:tr>
              <a:tr h="180975">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3</a:t>
                      </a:r>
                    </a:p>
                  </a:txBody>
                  <a:tcPr marL="9525" marR="9525" marT="9525" marB="0" anchor="b">
                    <a:noFill/>
                  </a:tcPr>
                </a:tc>
                <a:tc>
                  <a:txBody>
                    <a:bodyPr/>
                    <a:lstStyle/>
                    <a:p>
                      <a:pPr algn="ctr" fontAlgn="b"/>
                      <a:r>
                        <a:rPr lang="en-US" altLang="ja-JP" sz="900" b="0" i="0" u="none" strike="noStrike" dirty="0">
                          <a:solidFill>
                            <a:srgbClr val="000000"/>
                          </a:solidFill>
                          <a:effectLst/>
                          <a:latin typeface="Arial" panose="020B0604020202020204" pitchFamily="34" charset="0"/>
                          <a:cs typeface="Arial" panose="020B0604020202020204" pitchFamily="34" charset="0"/>
                        </a:rPr>
                        <a:t>3</a:t>
                      </a:r>
                    </a:p>
                  </a:txBody>
                  <a:tcPr marL="9525" marR="9525" marT="9525" marB="0" anchor="b">
                    <a:noFill/>
                  </a:tcPr>
                </a:tc>
                <a:tc>
                  <a:txBody>
                    <a:bodyPr/>
                    <a:lstStyle/>
                    <a:p>
                      <a:pPr algn="l" fontAlgn="b"/>
                      <a:r>
                        <a:rPr lang="en-US" sz="900" b="0" i="0" u="none" strike="noStrike">
                          <a:solidFill>
                            <a:srgbClr val="000000"/>
                          </a:solidFill>
                          <a:effectLst/>
                          <a:latin typeface="Arial" panose="020B0604020202020204" pitchFamily="34" charset="0"/>
                          <a:cs typeface="Arial" panose="020B0604020202020204" pitchFamily="34" charset="0"/>
                        </a:rPr>
                        <a:t>Male777_flattened_line_21570_8642</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7724</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7762</a:t>
                      </a: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39</a:t>
                      </a:r>
                    </a:p>
                  </a:txBody>
                  <a:tcPr marL="9525" marR="9525" marT="9525" marB="0" anchor="b">
                    <a:noFill/>
                  </a:tcPr>
                </a:tc>
              </a:tr>
              <a:tr h="180975">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b">
                    <a:noFill/>
                  </a:tcPr>
                </a:tc>
                <a:tc>
                  <a:txBody>
                    <a:bodyPr/>
                    <a:lstStyle/>
                    <a:p>
                      <a:pPr algn="ctr" fontAlgn="b"/>
                      <a:r>
                        <a:rPr lang="en-US" altLang="ja-JP" sz="900" b="0" i="0" u="none" strike="noStrike" dirty="0">
                          <a:solidFill>
                            <a:srgbClr val="000000"/>
                          </a:solidFill>
                          <a:effectLst/>
                          <a:latin typeface="Arial" panose="020B0604020202020204" pitchFamily="34" charset="0"/>
                          <a:cs typeface="Arial" panose="020B0604020202020204" pitchFamily="34" charset="0"/>
                        </a:rPr>
                        <a:t>4</a:t>
                      </a:r>
                    </a:p>
                  </a:txBody>
                  <a:tcPr marL="9525" marR="9525" marT="9525" marB="0" anchor="b">
                    <a:noFill/>
                  </a:tcPr>
                </a:tc>
                <a:tc>
                  <a:txBody>
                    <a:bodyPr/>
                    <a:lstStyle/>
                    <a:p>
                      <a:pPr algn="l" fontAlgn="b"/>
                      <a:r>
                        <a:rPr lang="en-US" sz="900" b="0" i="0" u="none" strike="noStrike" dirty="0">
                          <a:solidFill>
                            <a:srgbClr val="000000"/>
                          </a:solidFill>
                          <a:effectLst/>
                          <a:latin typeface="Arial" panose="020B0604020202020204" pitchFamily="34" charset="0"/>
                          <a:cs typeface="Arial" panose="020B0604020202020204" pitchFamily="34" charset="0"/>
                        </a:rPr>
                        <a:t>Male777_flattened_line_41532_4985</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174</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203</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30</a:t>
                      </a:r>
                    </a:p>
                  </a:txBody>
                  <a:tcPr marL="9525" marR="9525" marT="9525" marB="0" anchor="b">
                    <a:noFill/>
                  </a:tcPr>
                </a:tc>
              </a:tr>
              <a:tr h="180975">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b">
                    <a:noFill/>
                  </a:tcPr>
                </a:tc>
                <a:tc>
                  <a:txBody>
                    <a:bodyPr/>
                    <a:lstStyle/>
                    <a:p>
                      <a:pPr algn="ctr" fontAlgn="b"/>
                      <a:r>
                        <a:rPr lang="en-US" altLang="ja-JP" sz="900" b="0" i="0" u="none" strike="noStrike" dirty="0">
                          <a:solidFill>
                            <a:srgbClr val="000000"/>
                          </a:solidFill>
                          <a:effectLst/>
                          <a:latin typeface="Arial" panose="020B0604020202020204" pitchFamily="34" charset="0"/>
                          <a:cs typeface="Arial" panose="020B0604020202020204" pitchFamily="34" charset="0"/>
                        </a:rPr>
                        <a:t>5</a:t>
                      </a:r>
                    </a:p>
                  </a:txBody>
                  <a:tcPr marL="9525" marR="9525" marT="9525" marB="0" anchor="b">
                    <a:noFill/>
                  </a:tcPr>
                </a:tc>
                <a:tc>
                  <a:txBody>
                    <a:bodyPr/>
                    <a:lstStyle/>
                    <a:p>
                      <a:pPr algn="l" fontAlgn="b"/>
                      <a:r>
                        <a:rPr lang="en-US" sz="900" b="0" i="0" u="none" strike="noStrike">
                          <a:solidFill>
                            <a:srgbClr val="000000"/>
                          </a:solidFill>
                          <a:effectLst/>
                          <a:latin typeface="Arial" panose="020B0604020202020204" pitchFamily="34" charset="0"/>
                          <a:cs typeface="Arial" panose="020B0604020202020204" pitchFamily="34" charset="0"/>
                        </a:rPr>
                        <a:t>Male777_flattened_line_52500_4081</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904</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930</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27</a:t>
                      </a:r>
                    </a:p>
                  </a:txBody>
                  <a:tcPr marL="9525" marR="9525" marT="9525" marB="0" anchor="b">
                    <a:noFill/>
                  </a:tcPr>
                </a:tc>
              </a:tr>
              <a:tr h="180975">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6</a:t>
                      </a:r>
                    </a:p>
                  </a:txBody>
                  <a:tcPr marL="9525" marR="9525" marT="9525" marB="0" anchor="b">
                    <a:noFill/>
                  </a:tcPr>
                </a:tc>
                <a:tc>
                  <a:txBody>
                    <a:bodyPr/>
                    <a:lstStyle/>
                    <a:p>
                      <a:pPr algn="ctr" fontAlgn="b"/>
                      <a:r>
                        <a:rPr lang="en-US" altLang="ja-JP" sz="900" b="0" i="0" u="none" strike="noStrike" dirty="0">
                          <a:solidFill>
                            <a:srgbClr val="000000"/>
                          </a:solidFill>
                          <a:effectLst/>
                          <a:latin typeface="Arial" panose="020B0604020202020204" pitchFamily="34" charset="0"/>
                          <a:cs typeface="Arial" panose="020B0604020202020204" pitchFamily="34" charset="0"/>
                        </a:rPr>
                        <a:t>6</a:t>
                      </a:r>
                    </a:p>
                  </a:txBody>
                  <a:tcPr marL="9525" marR="9525" marT="9525" marB="0" anchor="b">
                    <a:noFill/>
                  </a:tcPr>
                </a:tc>
                <a:tc>
                  <a:txBody>
                    <a:bodyPr/>
                    <a:lstStyle/>
                    <a:p>
                      <a:pPr algn="l" fontAlgn="b"/>
                      <a:r>
                        <a:rPr lang="en-US" sz="900" b="0" i="0" u="none" strike="noStrike" dirty="0">
                          <a:solidFill>
                            <a:srgbClr val="000000"/>
                          </a:solidFill>
                          <a:effectLst/>
                          <a:latin typeface="Arial" panose="020B0604020202020204" pitchFamily="34" charset="0"/>
                          <a:cs typeface="Arial" panose="020B0604020202020204" pitchFamily="34" charset="0"/>
                        </a:rPr>
                        <a:t>Male777_flattened_line_54619_3941</a:t>
                      </a: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1166</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1218</a:t>
                      </a: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53</a:t>
                      </a:r>
                    </a:p>
                  </a:txBody>
                  <a:tcPr marL="9525" marR="9525" marT="9525" marB="0" anchor="b">
                    <a:noFill/>
                  </a:tcPr>
                </a:tc>
              </a:tr>
              <a:tr h="180975">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7</a:t>
                      </a:r>
                    </a:p>
                  </a:txBody>
                  <a:tcPr marL="9525" marR="9525" marT="9525" marB="0" anchor="b">
                    <a:noFill/>
                  </a:tcPr>
                </a:tc>
                <a:tc>
                  <a:txBody>
                    <a:bodyPr/>
                    <a:lstStyle/>
                    <a:p>
                      <a:pPr algn="ctr" fontAlgn="b"/>
                      <a:r>
                        <a:rPr lang="en-US" altLang="ja-JP" sz="900" b="0" i="0" u="none" strike="noStrike" dirty="0">
                          <a:solidFill>
                            <a:srgbClr val="000000"/>
                          </a:solidFill>
                          <a:effectLst/>
                          <a:latin typeface="Arial" panose="020B0604020202020204" pitchFamily="34" charset="0"/>
                          <a:cs typeface="Arial" panose="020B0604020202020204" pitchFamily="34" charset="0"/>
                        </a:rPr>
                        <a:t>7</a:t>
                      </a:r>
                    </a:p>
                  </a:txBody>
                  <a:tcPr marL="9525" marR="9525" marT="9525" marB="0" anchor="b">
                    <a:noFill/>
                  </a:tcPr>
                </a:tc>
                <a:tc>
                  <a:txBody>
                    <a:bodyPr/>
                    <a:lstStyle/>
                    <a:p>
                      <a:pPr algn="l" fontAlgn="b"/>
                      <a:r>
                        <a:rPr lang="en-US" sz="900" b="0" i="0" u="none" strike="noStrike">
                          <a:solidFill>
                            <a:srgbClr val="000000"/>
                          </a:solidFill>
                          <a:effectLst/>
                          <a:latin typeface="Arial" panose="020B0604020202020204" pitchFamily="34" charset="0"/>
                          <a:cs typeface="Arial" panose="020B0604020202020204" pitchFamily="34" charset="0"/>
                        </a:rPr>
                        <a:t>Male777_flattened_line_60145_3639</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2407</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2440</a:t>
                      </a: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34</a:t>
                      </a:r>
                    </a:p>
                  </a:txBody>
                  <a:tcPr marL="9525" marR="9525" marT="9525" marB="0" anchor="b">
                    <a:noFill/>
                  </a:tcPr>
                </a:tc>
              </a:tr>
              <a:tr h="180975">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8</a:t>
                      </a:r>
                    </a:p>
                  </a:txBody>
                  <a:tcPr marL="9525" marR="9525" marT="9525" marB="0" anchor="b">
                    <a:noFill/>
                  </a:tcPr>
                </a:tc>
                <a:tc>
                  <a:txBody>
                    <a:bodyPr/>
                    <a:lstStyle/>
                    <a:p>
                      <a:pPr algn="ctr" fontAlgn="b"/>
                      <a:r>
                        <a:rPr lang="en-US" altLang="ja-JP" sz="900" b="0" i="0" u="none" strike="noStrike">
                          <a:solidFill>
                            <a:srgbClr val="000000"/>
                          </a:solidFill>
                          <a:effectLst/>
                          <a:latin typeface="Arial" panose="020B0604020202020204" pitchFamily="34" charset="0"/>
                          <a:cs typeface="Arial" panose="020B0604020202020204" pitchFamily="34" charset="0"/>
                        </a:rPr>
                        <a:t>8</a:t>
                      </a:r>
                    </a:p>
                  </a:txBody>
                  <a:tcPr marL="9525" marR="9525" marT="9525" marB="0" anchor="b">
                    <a:noFill/>
                  </a:tcPr>
                </a:tc>
                <a:tc>
                  <a:txBody>
                    <a:bodyPr/>
                    <a:lstStyle/>
                    <a:p>
                      <a:pPr algn="l" fontAlgn="b"/>
                      <a:r>
                        <a:rPr lang="en-US" sz="900" b="0" i="0" u="none" strike="noStrike" dirty="0">
                          <a:solidFill>
                            <a:srgbClr val="000000"/>
                          </a:solidFill>
                          <a:effectLst/>
                          <a:latin typeface="Arial" panose="020B0604020202020204" pitchFamily="34" charset="0"/>
                          <a:cs typeface="Arial" panose="020B0604020202020204" pitchFamily="34" charset="0"/>
                        </a:rPr>
                        <a:t>Male777_flattened_line_69329_3234</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2757</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2783</a:t>
                      </a: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27</a:t>
                      </a:r>
                    </a:p>
                  </a:txBody>
                  <a:tcPr marL="9525" marR="9525" marT="9525" marB="0" anchor="b">
                    <a:noFill/>
                  </a:tcPr>
                </a:tc>
              </a:tr>
              <a:tr h="180975">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9</a:t>
                      </a:r>
                    </a:p>
                  </a:txBody>
                  <a:tcPr marL="9525" marR="9525" marT="9525" marB="0" anchor="b">
                    <a:noFill/>
                  </a:tcPr>
                </a:tc>
                <a:tc>
                  <a:txBody>
                    <a:bodyPr/>
                    <a:lstStyle/>
                    <a:p>
                      <a:pPr algn="ctr" fontAlgn="b"/>
                      <a:r>
                        <a:rPr lang="en-US" altLang="ja-JP" sz="900" b="0" i="0" u="none" strike="noStrike">
                          <a:solidFill>
                            <a:srgbClr val="000000"/>
                          </a:solidFill>
                          <a:effectLst/>
                          <a:latin typeface="Arial" panose="020B0604020202020204" pitchFamily="34" charset="0"/>
                          <a:cs typeface="Arial" panose="020B0604020202020204" pitchFamily="34" charset="0"/>
                        </a:rPr>
                        <a:t>9</a:t>
                      </a:r>
                    </a:p>
                  </a:txBody>
                  <a:tcPr marL="9525" marR="9525" marT="9525" marB="0" anchor="b">
                    <a:noFill/>
                  </a:tcPr>
                </a:tc>
                <a:tc>
                  <a:txBody>
                    <a:bodyPr/>
                    <a:lstStyle/>
                    <a:p>
                      <a:pPr algn="l" fontAlgn="b"/>
                      <a:r>
                        <a:rPr lang="en-US" sz="900" b="0" i="0" u="none" strike="noStrike">
                          <a:solidFill>
                            <a:srgbClr val="000000"/>
                          </a:solidFill>
                          <a:effectLst/>
                          <a:latin typeface="Arial" panose="020B0604020202020204" pitchFamily="34" charset="0"/>
                          <a:cs typeface="Arial" panose="020B0604020202020204" pitchFamily="34" charset="0"/>
                        </a:rPr>
                        <a:t>Male777_flattened_line_72847_3102</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1201</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1242</a:t>
                      </a: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42</a:t>
                      </a:r>
                    </a:p>
                  </a:txBody>
                  <a:tcPr marL="9525" marR="9525" marT="9525" marB="0" anchor="b">
                    <a:noFill/>
                  </a:tcPr>
                </a:tc>
              </a:tr>
              <a:tr h="180975">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b">
                    <a:noFill/>
                  </a:tcPr>
                </a:tc>
                <a:tc>
                  <a:txBody>
                    <a:bodyPr/>
                    <a:lstStyle/>
                    <a:p>
                      <a:pPr algn="ctr" fontAlgn="b"/>
                      <a:r>
                        <a:rPr lang="en-US" altLang="ja-JP" sz="900" b="0"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b">
                    <a:noFill/>
                  </a:tcPr>
                </a:tc>
                <a:tc>
                  <a:txBody>
                    <a:bodyPr/>
                    <a:lstStyle/>
                    <a:p>
                      <a:pPr algn="l" fontAlgn="b"/>
                      <a:r>
                        <a:rPr lang="en-US" sz="900" b="0" i="0" u="none" strike="noStrike" dirty="0">
                          <a:solidFill>
                            <a:srgbClr val="000000"/>
                          </a:solidFill>
                          <a:effectLst/>
                          <a:latin typeface="Arial" panose="020B0604020202020204" pitchFamily="34" charset="0"/>
                          <a:cs typeface="Arial" panose="020B0604020202020204" pitchFamily="34" charset="0"/>
                        </a:rPr>
                        <a:t>Male777_flattened_line_74607_3036</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651</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689</a:t>
                      </a: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39</a:t>
                      </a:r>
                    </a:p>
                  </a:txBody>
                  <a:tcPr marL="9525" marR="9525" marT="9525" marB="0" anchor="b">
                    <a:noFill/>
                  </a:tcPr>
                </a:tc>
              </a:tr>
              <a:tr h="180975">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11</a:t>
                      </a:r>
                    </a:p>
                  </a:txBody>
                  <a:tcPr marL="9525" marR="9525" marT="9525" marB="0" anchor="b">
                    <a:noFill/>
                  </a:tcPr>
                </a:tc>
                <a:tc>
                  <a:txBody>
                    <a:bodyPr/>
                    <a:lstStyle/>
                    <a:p>
                      <a:pPr algn="ctr" fontAlgn="b"/>
                      <a:r>
                        <a:rPr lang="en-US" altLang="ja-JP" sz="900" b="0" i="0" u="none" strike="noStrike">
                          <a:solidFill>
                            <a:srgbClr val="000000"/>
                          </a:solidFill>
                          <a:effectLst/>
                          <a:latin typeface="Arial" panose="020B0604020202020204" pitchFamily="34" charset="0"/>
                          <a:cs typeface="Arial" panose="020B0604020202020204" pitchFamily="34" charset="0"/>
                        </a:rPr>
                        <a:t>11</a:t>
                      </a:r>
                    </a:p>
                  </a:txBody>
                  <a:tcPr marL="9525" marR="9525" marT="9525" marB="0" anchor="b">
                    <a:noFill/>
                  </a:tcPr>
                </a:tc>
                <a:tc>
                  <a:txBody>
                    <a:bodyPr/>
                    <a:lstStyle/>
                    <a:p>
                      <a:pPr algn="l" fontAlgn="b"/>
                      <a:r>
                        <a:rPr lang="en-US" sz="900" b="0" i="0" u="none" strike="noStrike" dirty="0">
                          <a:solidFill>
                            <a:srgbClr val="000000"/>
                          </a:solidFill>
                          <a:effectLst/>
                          <a:latin typeface="Arial" panose="020B0604020202020204" pitchFamily="34" charset="0"/>
                          <a:cs typeface="Arial" panose="020B0604020202020204" pitchFamily="34" charset="0"/>
                        </a:rPr>
                        <a:t>Male777_flattened_line_80407_2848</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1548</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1576</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29</a:t>
                      </a:r>
                    </a:p>
                  </a:txBody>
                  <a:tcPr marL="9525" marR="9525" marT="9525" marB="0" anchor="b">
                    <a:noFill/>
                  </a:tcPr>
                </a:tc>
              </a:tr>
              <a:tr h="171450">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12</a:t>
                      </a:r>
                    </a:p>
                  </a:txBody>
                  <a:tcPr marL="9525" marR="9525" marT="9525" marB="0" anchor="b">
                    <a:noFill/>
                  </a:tcPr>
                </a:tc>
                <a:tc>
                  <a:txBody>
                    <a:bodyPr/>
                    <a:lstStyle/>
                    <a:p>
                      <a:pPr algn="ctr" fontAlgn="b"/>
                      <a:r>
                        <a:rPr lang="en-US" altLang="ja-JP" sz="900" b="0" i="0" u="none" strike="noStrike" dirty="0">
                          <a:solidFill>
                            <a:srgbClr val="000000"/>
                          </a:solidFill>
                          <a:effectLst/>
                          <a:latin typeface="Arial" panose="020B0604020202020204" pitchFamily="34" charset="0"/>
                          <a:cs typeface="Arial" panose="020B0604020202020204" pitchFamily="34" charset="0"/>
                        </a:rPr>
                        <a:t>12</a:t>
                      </a:r>
                    </a:p>
                  </a:txBody>
                  <a:tcPr marL="9525" marR="9525" marT="9525" marB="0" anchor="b">
                    <a:noFill/>
                  </a:tcPr>
                </a:tc>
                <a:tc>
                  <a:txBody>
                    <a:bodyPr/>
                    <a:lstStyle/>
                    <a:p>
                      <a:pPr algn="l" fontAlgn="b"/>
                      <a:r>
                        <a:rPr lang="en-US" sz="900" b="0" i="0" u="none" strike="noStrike" dirty="0">
                          <a:solidFill>
                            <a:srgbClr val="000000"/>
                          </a:solidFill>
                          <a:effectLst/>
                          <a:latin typeface="Arial" panose="020B0604020202020204" pitchFamily="34" charset="0"/>
                          <a:cs typeface="Arial" panose="020B0604020202020204" pitchFamily="34" charset="0"/>
                        </a:rPr>
                        <a:t>Male777_flattened_line_88099_2636</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751</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779</a:t>
                      </a: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29</a:t>
                      </a:r>
                    </a:p>
                  </a:txBody>
                  <a:tcPr marL="9525" marR="9525" marT="9525" marB="0" anchor="b">
                    <a:noFill/>
                  </a:tcPr>
                </a:tc>
              </a:tr>
              <a:tr h="171450">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13</a:t>
                      </a:r>
                    </a:p>
                  </a:txBody>
                  <a:tcPr marL="9525" marR="9525" marT="9525" marB="0" anchor="b">
                    <a:noFill/>
                  </a:tcPr>
                </a:tc>
                <a:tc>
                  <a:txBody>
                    <a:bodyPr/>
                    <a:lstStyle/>
                    <a:p>
                      <a:pPr algn="ctr" fontAlgn="b"/>
                      <a:r>
                        <a:rPr lang="en-US" altLang="ja-JP" sz="900" b="0" i="0" u="none" strike="noStrike">
                          <a:solidFill>
                            <a:srgbClr val="000000"/>
                          </a:solidFill>
                          <a:effectLst/>
                          <a:latin typeface="Arial" panose="020B0604020202020204" pitchFamily="34" charset="0"/>
                          <a:cs typeface="Arial" panose="020B0604020202020204" pitchFamily="34" charset="0"/>
                        </a:rPr>
                        <a:t>13</a:t>
                      </a:r>
                    </a:p>
                  </a:txBody>
                  <a:tcPr marL="9525" marR="9525" marT="9525" marB="0" anchor="b">
                    <a:noFill/>
                  </a:tcPr>
                </a:tc>
                <a:tc>
                  <a:txBody>
                    <a:bodyPr/>
                    <a:lstStyle/>
                    <a:p>
                      <a:pPr algn="l" fontAlgn="b"/>
                      <a:r>
                        <a:rPr lang="en-US" sz="900" b="0" i="0" u="none" strike="noStrike" dirty="0">
                          <a:solidFill>
                            <a:srgbClr val="000000"/>
                          </a:solidFill>
                          <a:effectLst/>
                          <a:latin typeface="Arial" panose="020B0604020202020204" pitchFamily="34" charset="0"/>
                          <a:cs typeface="Arial" panose="020B0604020202020204" pitchFamily="34" charset="0"/>
                        </a:rPr>
                        <a:t>Male777_flattened_line_95557_2463</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2393</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2419</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27</a:t>
                      </a:r>
                    </a:p>
                  </a:txBody>
                  <a:tcPr marL="9525" marR="9525" marT="9525" marB="0" anchor="b">
                    <a:noFill/>
                  </a:tcPr>
                </a:tc>
              </a:tr>
              <a:tr h="171450">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14</a:t>
                      </a:r>
                    </a:p>
                  </a:txBody>
                  <a:tcPr marL="9525" marR="9525" marT="9525" marB="0" anchor="b">
                    <a:noFill/>
                  </a:tcPr>
                </a:tc>
                <a:tc>
                  <a:txBody>
                    <a:bodyPr/>
                    <a:lstStyle/>
                    <a:p>
                      <a:pPr algn="ctr" fontAlgn="b"/>
                      <a:r>
                        <a:rPr lang="en-US" altLang="ja-JP" sz="900" b="0" i="0" u="none" strike="noStrike">
                          <a:solidFill>
                            <a:srgbClr val="000000"/>
                          </a:solidFill>
                          <a:effectLst/>
                          <a:latin typeface="Arial" panose="020B0604020202020204" pitchFamily="34" charset="0"/>
                          <a:cs typeface="Arial" panose="020B0604020202020204" pitchFamily="34" charset="0"/>
                        </a:rPr>
                        <a:t>14</a:t>
                      </a:r>
                    </a:p>
                  </a:txBody>
                  <a:tcPr marL="9525" marR="9525" marT="9525" marB="0" anchor="b">
                    <a:noFill/>
                  </a:tcPr>
                </a:tc>
                <a:tc>
                  <a:txBody>
                    <a:bodyPr/>
                    <a:lstStyle/>
                    <a:p>
                      <a:pPr algn="l" fontAlgn="b"/>
                      <a:r>
                        <a:rPr lang="en-US" sz="900" b="0" i="0" u="none" strike="noStrike" dirty="0">
                          <a:solidFill>
                            <a:srgbClr val="000000"/>
                          </a:solidFill>
                          <a:effectLst/>
                          <a:latin typeface="Arial" panose="020B0604020202020204" pitchFamily="34" charset="0"/>
                          <a:cs typeface="Arial" panose="020B0604020202020204" pitchFamily="34" charset="0"/>
                        </a:rPr>
                        <a:t>Male777_flattened_line_104021_2297</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1946</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1998</a:t>
                      </a: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53</a:t>
                      </a:r>
                    </a:p>
                  </a:txBody>
                  <a:tcPr marL="9525" marR="9525" marT="9525" marB="0" anchor="b">
                    <a:noFill/>
                  </a:tcPr>
                </a:tc>
              </a:tr>
              <a:tr h="171450">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15</a:t>
                      </a:r>
                    </a:p>
                  </a:txBody>
                  <a:tcPr marL="9525" marR="9525" marT="9525" marB="0" anchor="b">
                    <a:noFill/>
                  </a:tcPr>
                </a:tc>
                <a:tc>
                  <a:txBody>
                    <a:bodyPr/>
                    <a:lstStyle/>
                    <a:p>
                      <a:pPr algn="ctr" fontAlgn="b"/>
                      <a:r>
                        <a:rPr lang="en-US" altLang="ja-JP" sz="900" b="0" i="0" u="none" strike="noStrike">
                          <a:solidFill>
                            <a:srgbClr val="000000"/>
                          </a:solidFill>
                          <a:effectLst/>
                          <a:latin typeface="Arial" panose="020B0604020202020204" pitchFamily="34" charset="0"/>
                          <a:cs typeface="Arial" panose="020B0604020202020204" pitchFamily="34" charset="0"/>
                        </a:rPr>
                        <a:t>15</a:t>
                      </a:r>
                    </a:p>
                  </a:txBody>
                  <a:tcPr marL="9525" marR="9525" marT="9525" marB="0" anchor="b">
                    <a:noFill/>
                  </a:tcPr>
                </a:tc>
                <a:tc>
                  <a:txBody>
                    <a:bodyPr/>
                    <a:lstStyle/>
                    <a:p>
                      <a:pPr algn="l" fontAlgn="b"/>
                      <a:r>
                        <a:rPr lang="en-US" sz="900" b="0" i="0" u="none" strike="noStrike" dirty="0">
                          <a:solidFill>
                            <a:srgbClr val="000000"/>
                          </a:solidFill>
                          <a:effectLst/>
                          <a:latin typeface="Arial" panose="020B0604020202020204" pitchFamily="34" charset="0"/>
                          <a:cs typeface="Arial" panose="020B0604020202020204" pitchFamily="34" charset="0"/>
                        </a:rPr>
                        <a:t>Male777_flattened_line_108815_2216</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666</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698</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33</a:t>
                      </a:r>
                    </a:p>
                  </a:txBody>
                  <a:tcPr marL="9525" marR="9525" marT="9525" marB="0" anchor="b">
                    <a:noFill/>
                  </a:tcPr>
                </a:tc>
              </a:tr>
              <a:tr h="171450">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16</a:t>
                      </a:r>
                    </a:p>
                  </a:txBody>
                  <a:tcPr marL="9525" marR="9525" marT="9525" marB="0" anchor="b">
                    <a:noFill/>
                  </a:tcPr>
                </a:tc>
                <a:tc>
                  <a:txBody>
                    <a:bodyPr/>
                    <a:lstStyle/>
                    <a:p>
                      <a:pPr algn="ctr" fontAlgn="b"/>
                      <a:r>
                        <a:rPr lang="en-US" altLang="ja-JP" sz="900" b="0" i="0" u="none" strike="noStrike">
                          <a:solidFill>
                            <a:srgbClr val="000000"/>
                          </a:solidFill>
                          <a:effectLst/>
                          <a:latin typeface="Arial" panose="020B0604020202020204" pitchFamily="34" charset="0"/>
                          <a:cs typeface="Arial" panose="020B0604020202020204" pitchFamily="34" charset="0"/>
                        </a:rPr>
                        <a:t>15</a:t>
                      </a:r>
                    </a:p>
                  </a:txBody>
                  <a:tcPr marL="9525" marR="9525" marT="9525" marB="0" anchor="b">
                    <a:noFill/>
                  </a:tcPr>
                </a:tc>
                <a:tc>
                  <a:txBody>
                    <a:bodyPr/>
                    <a:lstStyle/>
                    <a:p>
                      <a:pPr algn="l" fontAlgn="b"/>
                      <a:r>
                        <a:rPr lang="en-US" sz="900" b="0" i="0" u="none" strike="noStrike" dirty="0">
                          <a:solidFill>
                            <a:srgbClr val="000000"/>
                          </a:solidFill>
                          <a:effectLst/>
                          <a:latin typeface="Arial" panose="020B0604020202020204" pitchFamily="34" charset="0"/>
                          <a:cs typeface="Arial" panose="020B0604020202020204" pitchFamily="34" charset="0"/>
                        </a:rPr>
                        <a:t>Male777_flattened_line_108815_2216</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957</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985</a:t>
                      </a: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29</a:t>
                      </a:r>
                    </a:p>
                  </a:txBody>
                  <a:tcPr marL="9525" marR="9525" marT="9525" marB="0" anchor="b">
                    <a:noFill/>
                  </a:tcPr>
                </a:tc>
              </a:tr>
              <a:tr h="171450">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17</a:t>
                      </a:r>
                    </a:p>
                  </a:txBody>
                  <a:tcPr marL="9525" marR="9525" marT="9525" marB="0" anchor="b">
                    <a:noFill/>
                  </a:tcPr>
                </a:tc>
                <a:tc>
                  <a:txBody>
                    <a:bodyPr/>
                    <a:lstStyle/>
                    <a:p>
                      <a:pPr algn="ctr" fontAlgn="b"/>
                      <a:r>
                        <a:rPr lang="en-US" altLang="ja-JP" sz="900" b="0" i="0" u="none" strike="noStrike">
                          <a:solidFill>
                            <a:srgbClr val="000000"/>
                          </a:solidFill>
                          <a:effectLst/>
                          <a:latin typeface="Arial" panose="020B0604020202020204" pitchFamily="34" charset="0"/>
                          <a:cs typeface="Arial" panose="020B0604020202020204" pitchFamily="34" charset="0"/>
                        </a:rPr>
                        <a:t>16</a:t>
                      </a:r>
                    </a:p>
                  </a:txBody>
                  <a:tcPr marL="9525" marR="9525" marT="9525" marB="0" anchor="b">
                    <a:noFill/>
                  </a:tcPr>
                </a:tc>
                <a:tc>
                  <a:txBody>
                    <a:bodyPr/>
                    <a:lstStyle/>
                    <a:p>
                      <a:pPr algn="l" fontAlgn="b"/>
                      <a:r>
                        <a:rPr lang="en-US" sz="900" b="0" i="0" u="none" strike="noStrike" dirty="0">
                          <a:solidFill>
                            <a:srgbClr val="000000"/>
                          </a:solidFill>
                          <a:effectLst/>
                          <a:latin typeface="Arial" panose="020B0604020202020204" pitchFamily="34" charset="0"/>
                          <a:cs typeface="Arial" panose="020B0604020202020204" pitchFamily="34" charset="0"/>
                        </a:rPr>
                        <a:t>Male777_flattened_line_109579_2204</a:t>
                      </a: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950</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979</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30</a:t>
                      </a:r>
                    </a:p>
                  </a:txBody>
                  <a:tcPr marL="9525" marR="9525" marT="9525" marB="0" anchor="b">
                    <a:noFill/>
                  </a:tcPr>
                </a:tc>
              </a:tr>
              <a:tr h="171450">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18</a:t>
                      </a:r>
                    </a:p>
                  </a:txBody>
                  <a:tcPr marL="9525" marR="9525" marT="9525" marB="0" anchor="b">
                    <a:noFill/>
                  </a:tcPr>
                </a:tc>
                <a:tc>
                  <a:txBody>
                    <a:bodyPr/>
                    <a:lstStyle/>
                    <a:p>
                      <a:pPr algn="ctr" fontAlgn="b"/>
                      <a:r>
                        <a:rPr lang="en-US" altLang="ja-JP" sz="900" b="0" i="0" u="none" strike="noStrike">
                          <a:solidFill>
                            <a:srgbClr val="000000"/>
                          </a:solidFill>
                          <a:effectLst/>
                          <a:latin typeface="Arial" panose="020B0604020202020204" pitchFamily="34" charset="0"/>
                          <a:cs typeface="Arial" panose="020B0604020202020204" pitchFamily="34" charset="0"/>
                        </a:rPr>
                        <a:t>17</a:t>
                      </a:r>
                    </a:p>
                  </a:txBody>
                  <a:tcPr marL="9525" marR="9525" marT="9525" marB="0" anchor="b">
                    <a:noFill/>
                  </a:tcPr>
                </a:tc>
                <a:tc>
                  <a:txBody>
                    <a:bodyPr/>
                    <a:lstStyle/>
                    <a:p>
                      <a:pPr algn="l" fontAlgn="b"/>
                      <a:r>
                        <a:rPr lang="en-US" sz="900" b="0" i="0" u="none" strike="noStrike" dirty="0">
                          <a:solidFill>
                            <a:srgbClr val="000000"/>
                          </a:solidFill>
                          <a:effectLst/>
                          <a:latin typeface="Arial" panose="020B0604020202020204" pitchFamily="34" charset="0"/>
                          <a:cs typeface="Arial" panose="020B0604020202020204" pitchFamily="34" charset="0"/>
                        </a:rPr>
                        <a:t>Male777_flattened_line_110673_2187</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217</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256</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40</a:t>
                      </a:r>
                    </a:p>
                  </a:txBody>
                  <a:tcPr marL="9525" marR="9525" marT="9525" marB="0" anchor="b">
                    <a:noFill/>
                  </a:tcPr>
                </a:tc>
              </a:tr>
              <a:tr h="171450">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19</a:t>
                      </a:r>
                    </a:p>
                  </a:txBody>
                  <a:tcPr marL="9525" marR="9525" marT="9525" marB="0" anchor="b">
                    <a:noFill/>
                  </a:tcPr>
                </a:tc>
                <a:tc>
                  <a:txBody>
                    <a:bodyPr/>
                    <a:lstStyle/>
                    <a:p>
                      <a:pPr algn="ctr" fontAlgn="b"/>
                      <a:r>
                        <a:rPr lang="en-US" altLang="ja-JP" sz="900" b="0" i="0" u="none" strike="noStrike">
                          <a:solidFill>
                            <a:srgbClr val="000000"/>
                          </a:solidFill>
                          <a:effectLst/>
                          <a:latin typeface="Arial" panose="020B0604020202020204" pitchFamily="34" charset="0"/>
                          <a:cs typeface="Arial" panose="020B0604020202020204" pitchFamily="34" charset="0"/>
                        </a:rPr>
                        <a:t>18</a:t>
                      </a:r>
                    </a:p>
                  </a:txBody>
                  <a:tcPr marL="9525" marR="9525" marT="9525" marB="0" anchor="b">
                    <a:noFill/>
                  </a:tcPr>
                </a:tc>
                <a:tc>
                  <a:txBody>
                    <a:bodyPr/>
                    <a:lstStyle/>
                    <a:p>
                      <a:pPr algn="l" fontAlgn="b"/>
                      <a:r>
                        <a:rPr lang="en-US" sz="900" b="0" i="0" u="none" strike="noStrike" dirty="0">
                          <a:solidFill>
                            <a:srgbClr val="000000"/>
                          </a:solidFill>
                          <a:effectLst/>
                          <a:latin typeface="Arial" panose="020B0604020202020204" pitchFamily="34" charset="0"/>
                          <a:cs typeface="Arial" panose="020B0604020202020204" pitchFamily="34" charset="0"/>
                        </a:rPr>
                        <a:t>Male777_flattened_line_114171_2132</a:t>
                      </a: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1522</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1584</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63</a:t>
                      </a:r>
                    </a:p>
                  </a:txBody>
                  <a:tcPr marL="9525" marR="9525" marT="9525" marB="0" anchor="b">
                    <a:noFill/>
                  </a:tcPr>
                </a:tc>
              </a:tr>
              <a:tr h="171450">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20</a:t>
                      </a:r>
                    </a:p>
                  </a:txBody>
                  <a:tcPr marL="9525" marR="9525" marT="9525" marB="0" anchor="b">
                    <a:noFill/>
                  </a:tcPr>
                </a:tc>
                <a:tc>
                  <a:txBody>
                    <a:bodyPr/>
                    <a:lstStyle/>
                    <a:p>
                      <a:pPr algn="ctr" fontAlgn="b"/>
                      <a:r>
                        <a:rPr lang="en-US" altLang="ja-JP" sz="900" b="0" i="0" u="none" strike="noStrike">
                          <a:solidFill>
                            <a:srgbClr val="000000"/>
                          </a:solidFill>
                          <a:effectLst/>
                          <a:latin typeface="Arial" panose="020B0604020202020204" pitchFamily="34" charset="0"/>
                          <a:cs typeface="Arial" panose="020B0604020202020204" pitchFamily="34" charset="0"/>
                        </a:rPr>
                        <a:t>19</a:t>
                      </a:r>
                    </a:p>
                  </a:txBody>
                  <a:tcPr marL="9525" marR="9525" marT="9525" marB="0" anchor="b">
                    <a:noFill/>
                  </a:tcPr>
                </a:tc>
                <a:tc>
                  <a:txBody>
                    <a:bodyPr/>
                    <a:lstStyle/>
                    <a:p>
                      <a:pPr algn="l" fontAlgn="b"/>
                      <a:r>
                        <a:rPr lang="en-US" sz="900" b="0" i="0" u="none" strike="noStrike">
                          <a:solidFill>
                            <a:srgbClr val="000000"/>
                          </a:solidFill>
                          <a:effectLst/>
                          <a:latin typeface="Arial" panose="020B0604020202020204" pitchFamily="34" charset="0"/>
                          <a:cs typeface="Arial" panose="020B0604020202020204" pitchFamily="34" charset="0"/>
                        </a:rPr>
                        <a:t>Male777_flattened_line_131360_1901</a:t>
                      </a: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758</a:t>
                      </a: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787</a:t>
                      </a: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30</a:t>
                      </a:r>
                    </a:p>
                  </a:txBody>
                  <a:tcPr marL="9525" marR="9525" marT="9525" marB="0" anchor="b">
                    <a:noFill/>
                  </a:tcPr>
                </a:tc>
              </a:tr>
              <a:tr h="171450">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21</a:t>
                      </a:r>
                    </a:p>
                  </a:txBody>
                  <a:tcPr marL="9525" marR="9525" marT="9525" marB="0" anchor="b">
                    <a:noFill/>
                  </a:tcPr>
                </a:tc>
                <a:tc>
                  <a:txBody>
                    <a:bodyPr/>
                    <a:lstStyle/>
                    <a:p>
                      <a:pPr algn="ctr" fontAlgn="b"/>
                      <a:r>
                        <a:rPr lang="en-US" altLang="ja-JP" sz="900" b="0" i="0" u="none" strike="noStrike">
                          <a:solidFill>
                            <a:srgbClr val="000000"/>
                          </a:solidFill>
                          <a:effectLst/>
                          <a:latin typeface="Arial" panose="020B0604020202020204" pitchFamily="34" charset="0"/>
                          <a:cs typeface="Arial" panose="020B0604020202020204" pitchFamily="34" charset="0"/>
                        </a:rPr>
                        <a:t>20</a:t>
                      </a:r>
                    </a:p>
                  </a:txBody>
                  <a:tcPr marL="9525" marR="9525" marT="9525" marB="0" anchor="b">
                    <a:noFill/>
                  </a:tcPr>
                </a:tc>
                <a:tc>
                  <a:txBody>
                    <a:bodyPr/>
                    <a:lstStyle/>
                    <a:p>
                      <a:pPr algn="l" fontAlgn="b"/>
                      <a:r>
                        <a:rPr lang="en-US" sz="900" b="0" i="0" u="none" strike="noStrike">
                          <a:solidFill>
                            <a:srgbClr val="000000"/>
                          </a:solidFill>
                          <a:effectLst/>
                          <a:latin typeface="Arial" panose="020B0604020202020204" pitchFamily="34" charset="0"/>
                          <a:cs typeface="Arial" panose="020B0604020202020204" pitchFamily="34" charset="0"/>
                        </a:rPr>
                        <a:t>Male777_flattened_line_149831_1710</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1062</a:t>
                      </a: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1090</a:t>
                      </a: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29</a:t>
                      </a:r>
                    </a:p>
                  </a:txBody>
                  <a:tcPr marL="9525" marR="9525" marT="9525" marB="0" anchor="b">
                    <a:noFill/>
                  </a:tcPr>
                </a:tc>
              </a:tr>
              <a:tr h="171450">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22</a:t>
                      </a:r>
                    </a:p>
                  </a:txBody>
                  <a:tcPr marL="9525" marR="9525" marT="9525" marB="0" anchor="b">
                    <a:noFill/>
                  </a:tcPr>
                </a:tc>
                <a:tc>
                  <a:txBody>
                    <a:bodyPr/>
                    <a:lstStyle/>
                    <a:p>
                      <a:pPr algn="ctr" fontAlgn="b"/>
                      <a:r>
                        <a:rPr lang="en-US" altLang="ja-JP" sz="900" b="0" i="0" u="none" strike="noStrike">
                          <a:solidFill>
                            <a:srgbClr val="000000"/>
                          </a:solidFill>
                          <a:effectLst/>
                          <a:latin typeface="Arial" panose="020B0604020202020204" pitchFamily="34" charset="0"/>
                          <a:cs typeface="Arial" panose="020B0604020202020204" pitchFamily="34" charset="0"/>
                        </a:rPr>
                        <a:t>21</a:t>
                      </a:r>
                    </a:p>
                  </a:txBody>
                  <a:tcPr marL="9525" marR="9525" marT="9525" marB="0" anchor="b">
                    <a:noFill/>
                  </a:tcPr>
                </a:tc>
                <a:tc>
                  <a:txBody>
                    <a:bodyPr/>
                    <a:lstStyle/>
                    <a:p>
                      <a:pPr algn="l" fontAlgn="b"/>
                      <a:r>
                        <a:rPr lang="en-US" sz="900" b="0" i="0" u="none" strike="noStrike" dirty="0">
                          <a:solidFill>
                            <a:srgbClr val="000000"/>
                          </a:solidFill>
                          <a:effectLst/>
                          <a:latin typeface="Arial" panose="020B0604020202020204" pitchFamily="34" charset="0"/>
                          <a:cs typeface="Arial" panose="020B0604020202020204" pitchFamily="34" charset="0"/>
                        </a:rPr>
                        <a:t>Male777_flattened_line_168598_1557</a:t>
                      </a:r>
                    </a:p>
                  </a:txBody>
                  <a:tcPr marL="9525" marR="9525" marT="9525" marB="0" anchor="b">
                    <a:noFill/>
                  </a:tcPr>
                </a:tc>
                <a:tc>
                  <a:txBody>
                    <a:bodyPr/>
                    <a:lstStyle/>
                    <a:p>
                      <a:pPr algn="r" fontAlgn="b"/>
                      <a:r>
                        <a:rPr lang="en-US" altLang="ja-JP" sz="900" b="0" i="0" u="none" strike="noStrike">
                          <a:solidFill>
                            <a:srgbClr val="000000"/>
                          </a:solidFill>
                          <a:effectLst/>
                          <a:latin typeface="Arial" panose="020B0604020202020204" pitchFamily="34" charset="0"/>
                          <a:cs typeface="Arial" panose="020B0604020202020204" pitchFamily="34" charset="0"/>
                        </a:rPr>
                        <a:t>546</a:t>
                      </a: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576</a:t>
                      </a:r>
                    </a:p>
                  </a:txBody>
                  <a:tcPr marL="9525" marR="9525" marT="9525" marB="0" anchor="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31</a:t>
                      </a:r>
                    </a:p>
                  </a:txBody>
                  <a:tcPr marL="9525" marR="9525" marT="9525" marB="0" anchor="b">
                    <a:noFill/>
                  </a:tcPr>
                </a:tc>
              </a:tr>
              <a:tr h="171450">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23</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altLang="ja-JP" sz="900" b="0" i="0" u="none" strike="noStrike" dirty="0">
                          <a:solidFill>
                            <a:srgbClr val="000000"/>
                          </a:solidFill>
                          <a:effectLst/>
                          <a:latin typeface="Arial" panose="020B0604020202020204" pitchFamily="34" charset="0"/>
                          <a:cs typeface="Arial" panose="020B0604020202020204" pitchFamily="34" charset="0"/>
                        </a:rPr>
                        <a:t>22</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l" fontAlgn="b"/>
                      <a:r>
                        <a:rPr lang="en-US" sz="900" b="0" i="0" u="none" strike="noStrike" dirty="0">
                          <a:solidFill>
                            <a:srgbClr val="000000"/>
                          </a:solidFill>
                          <a:effectLst/>
                          <a:latin typeface="Arial" panose="020B0604020202020204" pitchFamily="34" charset="0"/>
                          <a:cs typeface="Arial" panose="020B0604020202020204" pitchFamily="34" charset="0"/>
                        </a:rPr>
                        <a:t>Male777_flattened_line_176761_1499</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767</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795</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r" fontAlgn="b"/>
                      <a:r>
                        <a:rPr lang="en-US" altLang="ja-JP" sz="900" b="0" i="0" u="none" strike="noStrike" dirty="0">
                          <a:solidFill>
                            <a:srgbClr val="000000"/>
                          </a:solidFill>
                          <a:effectLst/>
                          <a:latin typeface="Arial" panose="020B0604020202020204" pitchFamily="34" charset="0"/>
                          <a:cs typeface="Arial" panose="020B0604020202020204" pitchFamily="34" charset="0"/>
                        </a:rPr>
                        <a:t>29</a:t>
                      </a:r>
                    </a:p>
                  </a:txBody>
                  <a:tcPr marL="9525" marR="9525" marT="9525" marB="0" anchor="b">
                    <a:lnB w="12700" cap="flat" cmpd="sng" algn="ctr">
                      <a:solidFill>
                        <a:schemeClr val="tx1"/>
                      </a:solidFill>
                      <a:prstDash val="solid"/>
                      <a:round/>
                      <a:headEnd type="none" w="med" len="med"/>
                      <a:tailEnd type="none" w="med" len="med"/>
                    </a:lnB>
                    <a:noFill/>
                  </a:tcPr>
                </a:tc>
              </a:tr>
            </a:tbl>
          </a:graphicData>
        </a:graphic>
      </p:graphicFrame>
      <p:sp>
        <p:nvSpPr>
          <p:cNvPr id="6" name="テキスト ボックス 5"/>
          <p:cNvSpPr txBox="1"/>
          <p:nvPr/>
        </p:nvSpPr>
        <p:spPr>
          <a:xfrm>
            <a:off x="413232" y="165578"/>
            <a:ext cx="6229350" cy="461665"/>
          </a:xfrm>
          <a:prstGeom prst="rect">
            <a:avLst/>
          </a:prstGeom>
          <a:noFill/>
        </p:spPr>
        <p:txBody>
          <a:bodyPr wrap="square" rtlCol="0">
            <a:spAutoFit/>
          </a:bodyPr>
          <a:lstStyle/>
          <a:p>
            <a:r>
              <a:rPr lang="en-US" altLang="ja-JP" sz="1200" dirty="0" smtClean="0">
                <a:latin typeface="Times New Roman" charset="0"/>
                <a:ea typeface="Times New Roman" charset="0"/>
                <a:cs typeface="Times New Roman" charset="0"/>
              </a:rPr>
              <a:t>        P4-DDN (male) </a:t>
            </a:r>
            <a:r>
              <a:rPr lang="en-US" altLang="ja-JP" sz="1200" dirty="0" err="1" smtClean="0">
                <a:latin typeface="Times New Roman" charset="0"/>
                <a:ea typeface="Times New Roman" charset="0"/>
                <a:cs typeface="Times New Roman" charset="0"/>
              </a:rPr>
              <a:t>contigs</a:t>
            </a:r>
            <a:r>
              <a:rPr lang="en-US" altLang="ja-JP" sz="1200" dirty="0" smtClean="0">
                <a:latin typeface="Times New Roman" charset="0"/>
                <a:ea typeface="Times New Roman" charset="0"/>
                <a:cs typeface="Times New Roman" charset="0"/>
              </a:rPr>
              <a:t> that contain genomic fragments equal to or longer than 27bp (N</a:t>
            </a:r>
            <a:r>
              <a:rPr lang="en-US" altLang="ja-JP" sz="1200" baseline="-25000" dirty="0" smtClean="0">
                <a:latin typeface="Times New Roman" charset="0"/>
                <a:ea typeface="Times New Roman" charset="0"/>
                <a:cs typeface="Times New Roman" charset="0"/>
              </a:rPr>
              <a:t>20</a:t>
            </a:r>
            <a:r>
              <a:rPr lang="en-US" altLang="ja-JP" sz="1200" dirty="0" smtClean="0">
                <a:latin typeface="Times New Roman" charset="0"/>
                <a:ea typeface="Times New Roman" charset="0"/>
                <a:cs typeface="Times New Roman" charset="0"/>
              </a:rPr>
              <a:t>) </a:t>
            </a:r>
          </a:p>
          <a:p>
            <a:r>
              <a:rPr lang="en-US" altLang="ja-JP" sz="1200" dirty="0" smtClean="0">
                <a:latin typeface="Times New Roman" charset="0"/>
                <a:ea typeface="Times New Roman" charset="0"/>
                <a:cs typeface="Times New Roman" charset="0"/>
              </a:rPr>
              <a:t>          that are specifically mapped by F1 male bulk reads but not by F1 female bulk reads.</a:t>
            </a:r>
            <a:endParaRPr kumimoji="1" lang="ja-JP" altLang="en-US" sz="1200" dirty="0"/>
          </a:p>
        </p:txBody>
      </p:sp>
      <p:sp>
        <p:nvSpPr>
          <p:cNvPr id="8" name="テキスト ボックス 7"/>
          <p:cNvSpPr txBox="1"/>
          <p:nvPr/>
        </p:nvSpPr>
        <p:spPr>
          <a:xfrm>
            <a:off x="413232" y="7377668"/>
            <a:ext cx="6138668" cy="276999"/>
          </a:xfrm>
          <a:prstGeom prst="rect">
            <a:avLst/>
          </a:prstGeom>
          <a:noFill/>
        </p:spPr>
        <p:txBody>
          <a:bodyPr wrap="none" rtlCol="0">
            <a:spAutoFit/>
          </a:bodyPr>
          <a:lstStyle/>
          <a:p>
            <a:r>
              <a:rPr lang="en-US" altLang="ja-JP" sz="1200" b="1" dirty="0" smtClean="0">
                <a:latin typeface="Times New Roman" charset="0"/>
                <a:ea typeface="Times New Roman" charset="0"/>
                <a:cs typeface="Times New Roman" charset="0"/>
              </a:rPr>
              <a:t>Figure S21.</a:t>
            </a:r>
            <a:r>
              <a:rPr lang="en-US" altLang="ja-JP" sz="1200" dirty="0" smtClean="0">
                <a:latin typeface="Times New Roman" charset="0"/>
                <a:ea typeface="Times New Roman" charset="0"/>
                <a:cs typeface="Times New Roman" charset="0"/>
              </a:rPr>
              <a:t> (Continued...). Identification of female-specific and male-specific genomic regions.</a:t>
            </a:r>
          </a:p>
        </p:txBody>
      </p:sp>
      <p:sp>
        <p:nvSpPr>
          <p:cNvPr id="2" name="正方形/長方形 1"/>
          <p:cNvSpPr/>
          <p:nvPr/>
        </p:nvSpPr>
        <p:spPr>
          <a:xfrm>
            <a:off x="228600" y="213360"/>
            <a:ext cx="746760" cy="369332"/>
          </a:xfrm>
          <a:prstGeom prst="rect">
            <a:avLst/>
          </a:prstGeom>
        </p:spPr>
        <p:txBody>
          <a:bodyPr wrap="square">
            <a:spAutoFit/>
          </a:bodyPr>
          <a:lstStyle/>
          <a:p>
            <a:r>
              <a:rPr lang="en-US" altLang="ja-JP" b="1">
                <a:latin typeface="Helvetica" charset="0"/>
                <a:ea typeface="Helvetica" charset="0"/>
                <a:cs typeface="Helvetica" charset="0"/>
              </a:rPr>
              <a:t>(d) </a:t>
            </a:r>
            <a:endParaRPr lang="ja-JP" altLang="en-US" b="1" dirty="0">
              <a:latin typeface="Helvetica" charset="0"/>
              <a:ea typeface="Helvetica" charset="0"/>
              <a:cs typeface="Helvetica" charset="0"/>
            </a:endParaRPr>
          </a:p>
        </p:txBody>
      </p:sp>
    </p:spTree>
    <p:extLst>
      <p:ext uri="{BB962C8B-B14F-4D97-AF65-F5344CB8AC3E}">
        <p14:creationId xmlns:p14="http://schemas.microsoft.com/office/powerpoint/2010/main" val="12615445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9"/>
          <p:cNvCxnSpPr>
            <a:stCxn id="14" idx="0"/>
          </p:cNvCxnSpPr>
          <p:nvPr/>
        </p:nvCxnSpPr>
        <p:spPr>
          <a:xfrm flipV="1">
            <a:off x="1345900" y="1606005"/>
            <a:ext cx="275649" cy="26962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 name="直線コネクタ 10"/>
          <p:cNvCxnSpPr>
            <a:stCxn id="15" idx="0"/>
          </p:cNvCxnSpPr>
          <p:nvPr/>
        </p:nvCxnSpPr>
        <p:spPr>
          <a:xfrm flipH="1" flipV="1">
            <a:off x="2438126" y="1515560"/>
            <a:ext cx="368870" cy="362832"/>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 name="直線コネクタ 11"/>
          <p:cNvCxnSpPr/>
          <p:nvPr/>
        </p:nvCxnSpPr>
        <p:spPr>
          <a:xfrm flipV="1">
            <a:off x="2060848" y="4035839"/>
            <a:ext cx="0" cy="36029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 name="直線コネクタ 12"/>
          <p:cNvCxnSpPr>
            <a:endCxn id="15" idx="2"/>
          </p:cNvCxnSpPr>
          <p:nvPr/>
        </p:nvCxnSpPr>
        <p:spPr>
          <a:xfrm flipV="1">
            <a:off x="2804681" y="2454392"/>
            <a:ext cx="2317" cy="133459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8" name="直線コネクタ 13"/>
          <p:cNvCxnSpPr>
            <a:endCxn id="14" idx="2"/>
          </p:cNvCxnSpPr>
          <p:nvPr/>
        </p:nvCxnSpPr>
        <p:spPr>
          <a:xfrm flipV="1">
            <a:off x="1313518" y="2451630"/>
            <a:ext cx="32380" cy="1337352"/>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9" name="正方形/長方形 16"/>
          <p:cNvSpPr/>
          <p:nvPr/>
        </p:nvSpPr>
        <p:spPr>
          <a:xfrm>
            <a:off x="630948" y="2667720"/>
            <a:ext cx="2880000" cy="287999"/>
          </a:xfrm>
          <a:prstGeom prst="rect">
            <a:avLst/>
          </a:prstGeom>
          <a:solidFill>
            <a:srgbClr val="FF666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b="1" dirty="0" smtClean="0">
                <a:solidFill>
                  <a:srgbClr val="000000"/>
                </a:solidFill>
                <a:latin typeface="Helvetica"/>
                <a:cs typeface="Helvetica"/>
              </a:rPr>
              <a:t>Calculating the frequency of B allele</a:t>
            </a:r>
          </a:p>
        </p:txBody>
      </p:sp>
      <p:sp>
        <p:nvSpPr>
          <p:cNvPr id="10" name="正方形/長方形 17"/>
          <p:cNvSpPr/>
          <p:nvPr/>
        </p:nvSpPr>
        <p:spPr>
          <a:xfrm>
            <a:off x="629959" y="3747840"/>
            <a:ext cx="2880000" cy="287999"/>
          </a:xfrm>
          <a:prstGeom prst="rect">
            <a:avLst/>
          </a:prstGeom>
          <a:solidFill>
            <a:srgbClr val="66FF6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b="1" dirty="0" smtClean="0">
                <a:solidFill>
                  <a:srgbClr val="000000"/>
                </a:solidFill>
                <a:latin typeface="Helvetica"/>
                <a:cs typeface="Helvetica"/>
              </a:rPr>
              <a:t>Calculating Δ(SNP-index)</a:t>
            </a:r>
          </a:p>
        </p:txBody>
      </p:sp>
      <p:sp>
        <p:nvSpPr>
          <p:cNvPr id="11" name="正方形/長方形 18"/>
          <p:cNvSpPr/>
          <p:nvPr/>
        </p:nvSpPr>
        <p:spPr>
          <a:xfrm>
            <a:off x="629959" y="3169264"/>
            <a:ext cx="2880000" cy="287999"/>
          </a:xfrm>
          <a:prstGeom prst="rect">
            <a:avLst/>
          </a:prstGeom>
          <a:solidFill>
            <a:srgbClr val="66FF6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b="1" dirty="0" smtClean="0">
                <a:solidFill>
                  <a:srgbClr val="000000"/>
                </a:solidFill>
                <a:latin typeface="Helvetica"/>
                <a:cs typeface="Helvetica"/>
              </a:rPr>
              <a:t>Simulating SNP-index</a:t>
            </a:r>
          </a:p>
        </p:txBody>
      </p:sp>
      <p:sp>
        <p:nvSpPr>
          <p:cNvPr id="12" name="正方形/長方形 20"/>
          <p:cNvSpPr/>
          <p:nvPr/>
        </p:nvSpPr>
        <p:spPr>
          <a:xfrm>
            <a:off x="630948" y="4395878"/>
            <a:ext cx="2880000" cy="375042"/>
          </a:xfrm>
          <a:prstGeom prst="rect">
            <a:avLst/>
          </a:prstGeom>
          <a:solidFill>
            <a:srgbClr val="FFCC6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b="1" dirty="0" smtClean="0">
                <a:solidFill>
                  <a:srgbClr val="000000"/>
                </a:solidFill>
                <a:latin typeface="Helvetica"/>
                <a:cs typeface="Helvetica"/>
              </a:rPr>
              <a:t>Obtaining the null distribution of ΔSNP-index at each depth</a:t>
            </a:r>
          </a:p>
        </p:txBody>
      </p:sp>
      <p:sp>
        <p:nvSpPr>
          <p:cNvPr id="13" name="正方形/長方形 22"/>
          <p:cNvSpPr/>
          <p:nvPr/>
        </p:nvSpPr>
        <p:spPr>
          <a:xfrm>
            <a:off x="3698671" y="3923835"/>
            <a:ext cx="2915453" cy="938719"/>
          </a:xfrm>
          <a:prstGeom prst="rect">
            <a:avLst/>
          </a:prstGeom>
        </p:spPr>
        <p:txBody>
          <a:bodyPr wrap="square">
            <a:spAutoFit/>
          </a:bodyPr>
          <a:lstStyle/>
          <a:p>
            <a:pPr algn="just"/>
            <a:r>
              <a:rPr lang="en-US" altLang="ja-JP" sz="1100" dirty="0" smtClean="0">
                <a:latin typeface="Times New Roman"/>
                <a:cs typeface="Times New Roman"/>
              </a:rPr>
              <a:t>The 95% confidence intervals of ΔSNP-index are calculated based on the result obtained from 10,000 times replication. We use this confidential interval as null distribution of the non-selected bulked DNA.   </a:t>
            </a:r>
          </a:p>
        </p:txBody>
      </p:sp>
      <p:sp>
        <p:nvSpPr>
          <p:cNvPr id="14" name="角丸四角形 23"/>
          <p:cNvSpPr/>
          <p:nvPr/>
        </p:nvSpPr>
        <p:spPr>
          <a:xfrm>
            <a:off x="630948" y="1875630"/>
            <a:ext cx="1429900" cy="576000"/>
          </a:xfrm>
          <a:prstGeom prst="roundRect">
            <a:avLst>
              <a:gd name="adj" fmla="val 0"/>
            </a:avLst>
          </a:prstGeom>
          <a:solidFill>
            <a:srgbClr val="FF666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000" b="1" dirty="0" smtClean="0">
                <a:solidFill>
                  <a:schemeClr val="tx1"/>
                </a:solidFill>
                <a:latin typeface="Helvetica"/>
                <a:cs typeface="Helvetica"/>
              </a:rPr>
              <a:t>Male-bulk</a:t>
            </a:r>
          </a:p>
          <a:p>
            <a:pPr algn="ctr"/>
            <a:r>
              <a:rPr lang="en-US" altLang="ja-JP" sz="1000" b="1" dirty="0" smtClean="0">
                <a:solidFill>
                  <a:schemeClr val="tx1"/>
                </a:solidFill>
                <a:latin typeface="Helvetica"/>
                <a:cs typeface="Helvetica"/>
              </a:rPr>
              <a:t>AA,AA,AB,AB,... X50</a:t>
            </a:r>
            <a:endParaRPr kumimoji="1" lang="ja-JP" altLang="en-US" sz="1000" b="1" dirty="0">
              <a:solidFill>
                <a:schemeClr val="tx1"/>
              </a:solidFill>
              <a:latin typeface="Helvetica"/>
              <a:cs typeface="Helvetica"/>
            </a:endParaRPr>
          </a:p>
        </p:txBody>
      </p:sp>
      <p:sp>
        <p:nvSpPr>
          <p:cNvPr id="15" name="角丸四角形 24"/>
          <p:cNvSpPr/>
          <p:nvPr/>
        </p:nvSpPr>
        <p:spPr>
          <a:xfrm>
            <a:off x="2104033" y="1878392"/>
            <a:ext cx="1405926" cy="576000"/>
          </a:xfrm>
          <a:prstGeom prst="roundRect">
            <a:avLst>
              <a:gd name="adj" fmla="val 0"/>
            </a:avLst>
          </a:prstGeom>
          <a:solidFill>
            <a:srgbClr val="FF666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000" b="1" dirty="0" smtClean="0">
                <a:solidFill>
                  <a:schemeClr val="tx1"/>
                </a:solidFill>
                <a:latin typeface="Helvetica"/>
                <a:cs typeface="Helvetica"/>
              </a:rPr>
              <a:t>Female-bulk</a:t>
            </a:r>
          </a:p>
          <a:p>
            <a:pPr algn="ctr"/>
            <a:r>
              <a:rPr lang="en-US" altLang="ja-JP" sz="1000" b="1" dirty="0" smtClean="0">
                <a:solidFill>
                  <a:schemeClr val="tx1"/>
                </a:solidFill>
                <a:latin typeface="Helvetica"/>
                <a:cs typeface="Helvetica"/>
              </a:rPr>
              <a:t>AB,AA,AA,AB,...X50</a:t>
            </a:r>
            <a:endParaRPr kumimoji="1" lang="ja-JP" altLang="en-US" sz="1000" b="1" dirty="0">
              <a:solidFill>
                <a:schemeClr val="tx1"/>
              </a:solidFill>
              <a:latin typeface="Helvetica"/>
              <a:cs typeface="Helvetica"/>
            </a:endParaRPr>
          </a:p>
        </p:txBody>
      </p:sp>
      <p:sp>
        <p:nvSpPr>
          <p:cNvPr id="16" name="左大かっこ 25"/>
          <p:cNvSpPr/>
          <p:nvPr/>
        </p:nvSpPr>
        <p:spPr>
          <a:xfrm>
            <a:off x="327138" y="1321031"/>
            <a:ext cx="303811" cy="2570791"/>
          </a:xfrm>
          <a:prstGeom prst="leftBracket">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sz="1200"/>
          </a:p>
        </p:txBody>
      </p:sp>
      <p:sp>
        <p:nvSpPr>
          <p:cNvPr id="17" name="正方形/長方形 26"/>
          <p:cNvSpPr/>
          <p:nvPr/>
        </p:nvSpPr>
        <p:spPr>
          <a:xfrm rot="16200000">
            <a:off x="-369890" y="2408221"/>
            <a:ext cx="1394061" cy="276999"/>
          </a:xfrm>
          <a:prstGeom prst="rect">
            <a:avLst/>
          </a:prstGeom>
          <a:solidFill>
            <a:srgbClr val="FFFFFF"/>
          </a:solidFill>
        </p:spPr>
        <p:txBody>
          <a:bodyPr wrap="square">
            <a:spAutoFit/>
          </a:bodyPr>
          <a:lstStyle/>
          <a:p>
            <a:pPr lvl="0" algn="ctr"/>
            <a:r>
              <a:rPr lang="en-US" altLang="ja-JP" sz="1200" b="1" dirty="0" smtClean="0">
                <a:solidFill>
                  <a:srgbClr val="000000"/>
                </a:solidFill>
                <a:latin typeface="Helvetica"/>
                <a:cs typeface="Helvetica"/>
              </a:rPr>
              <a:t>X 10,000</a:t>
            </a:r>
            <a:endParaRPr lang="en-US" altLang="ja-JP" sz="1200" b="1" dirty="0">
              <a:solidFill>
                <a:srgbClr val="000000"/>
              </a:solidFill>
              <a:latin typeface="Helvetica"/>
              <a:cs typeface="Helvetica"/>
            </a:endParaRPr>
          </a:p>
        </p:txBody>
      </p:sp>
      <p:sp>
        <p:nvSpPr>
          <p:cNvPr id="18" name="フリーフォーム 27"/>
          <p:cNvSpPr>
            <a:spLocks noChangeAspect="1"/>
          </p:cNvSpPr>
          <p:nvPr/>
        </p:nvSpPr>
        <p:spPr>
          <a:xfrm>
            <a:off x="859548" y="892688"/>
            <a:ext cx="458904" cy="747569"/>
          </a:xfrm>
          <a:custGeom>
            <a:avLst/>
            <a:gdLst>
              <a:gd name="connsiteX0" fmla="*/ 326572 w 1124857"/>
              <a:gd name="connsiteY0" fmla="*/ 108857 h 1832429"/>
              <a:gd name="connsiteX1" fmla="*/ 462643 w 1124857"/>
              <a:gd name="connsiteY1" fmla="*/ 235857 h 1832429"/>
              <a:gd name="connsiteX2" fmla="*/ 553357 w 1124857"/>
              <a:gd name="connsiteY2" fmla="*/ 371929 h 1832429"/>
              <a:gd name="connsiteX3" fmla="*/ 625929 w 1124857"/>
              <a:gd name="connsiteY3" fmla="*/ 526143 h 1832429"/>
              <a:gd name="connsiteX4" fmla="*/ 680357 w 1124857"/>
              <a:gd name="connsiteY4" fmla="*/ 789215 h 1832429"/>
              <a:gd name="connsiteX5" fmla="*/ 725714 w 1124857"/>
              <a:gd name="connsiteY5" fmla="*/ 1170215 h 1832429"/>
              <a:gd name="connsiteX6" fmla="*/ 725714 w 1124857"/>
              <a:gd name="connsiteY6" fmla="*/ 1378857 h 1832429"/>
              <a:gd name="connsiteX7" fmla="*/ 671286 w 1124857"/>
              <a:gd name="connsiteY7" fmla="*/ 1161143 h 1832429"/>
              <a:gd name="connsiteX8" fmla="*/ 571500 w 1124857"/>
              <a:gd name="connsiteY8" fmla="*/ 952500 h 1832429"/>
              <a:gd name="connsiteX9" fmla="*/ 453572 w 1124857"/>
              <a:gd name="connsiteY9" fmla="*/ 825500 h 1832429"/>
              <a:gd name="connsiteX10" fmla="*/ 172357 w 1124857"/>
              <a:gd name="connsiteY10" fmla="*/ 734786 h 1832429"/>
              <a:gd name="connsiteX11" fmla="*/ 0 w 1124857"/>
              <a:gd name="connsiteY11" fmla="*/ 780143 h 1832429"/>
              <a:gd name="connsiteX12" fmla="*/ 145143 w 1124857"/>
              <a:gd name="connsiteY12" fmla="*/ 789215 h 1832429"/>
              <a:gd name="connsiteX13" fmla="*/ 444500 w 1124857"/>
              <a:gd name="connsiteY13" fmla="*/ 907143 h 1832429"/>
              <a:gd name="connsiteX14" fmla="*/ 571500 w 1124857"/>
              <a:gd name="connsiteY14" fmla="*/ 1124857 h 1832429"/>
              <a:gd name="connsiteX15" fmla="*/ 625929 w 1124857"/>
              <a:gd name="connsiteY15" fmla="*/ 1260929 h 1832429"/>
              <a:gd name="connsiteX16" fmla="*/ 716643 w 1124857"/>
              <a:gd name="connsiteY16" fmla="*/ 1505857 h 1832429"/>
              <a:gd name="connsiteX17" fmla="*/ 725714 w 1124857"/>
              <a:gd name="connsiteY17" fmla="*/ 1832429 h 1832429"/>
              <a:gd name="connsiteX18" fmla="*/ 816429 w 1124857"/>
              <a:gd name="connsiteY18" fmla="*/ 1832429 h 1832429"/>
              <a:gd name="connsiteX19" fmla="*/ 807357 w 1124857"/>
              <a:gd name="connsiteY19" fmla="*/ 1587500 h 1832429"/>
              <a:gd name="connsiteX20" fmla="*/ 879929 w 1124857"/>
              <a:gd name="connsiteY20" fmla="*/ 1460500 h 1832429"/>
              <a:gd name="connsiteX21" fmla="*/ 1006929 w 1124857"/>
              <a:gd name="connsiteY21" fmla="*/ 1387929 h 1832429"/>
              <a:gd name="connsiteX22" fmla="*/ 1097643 w 1124857"/>
              <a:gd name="connsiteY22" fmla="*/ 1360715 h 1832429"/>
              <a:gd name="connsiteX23" fmla="*/ 952500 w 1124857"/>
              <a:gd name="connsiteY23" fmla="*/ 1342572 h 1832429"/>
              <a:gd name="connsiteX24" fmla="*/ 889000 w 1124857"/>
              <a:gd name="connsiteY24" fmla="*/ 1369786 h 1832429"/>
              <a:gd name="connsiteX25" fmla="*/ 798286 w 1124857"/>
              <a:gd name="connsiteY25" fmla="*/ 1433286 h 1832429"/>
              <a:gd name="connsiteX26" fmla="*/ 798286 w 1124857"/>
              <a:gd name="connsiteY26" fmla="*/ 1034143 h 1832429"/>
              <a:gd name="connsiteX27" fmla="*/ 870857 w 1124857"/>
              <a:gd name="connsiteY27" fmla="*/ 879929 h 1832429"/>
              <a:gd name="connsiteX28" fmla="*/ 1124857 w 1124857"/>
              <a:gd name="connsiteY28" fmla="*/ 680357 h 1832429"/>
              <a:gd name="connsiteX29" fmla="*/ 970643 w 1124857"/>
              <a:gd name="connsiteY29" fmla="*/ 707572 h 1832429"/>
              <a:gd name="connsiteX30" fmla="*/ 870857 w 1124857"/>
              <a:gd name="connsiteY30" fmla="*/ 789215 h 1832429"/>
              <a:gd name="connsiteX31" fmla="*/ 816429 w 1124857"/>
              <a:gd name="connsiteY31" fmla="*/ 834572 h 1832429"/>
              <a:gd name="connsiteX32" fmla="*/ 816429 w 1124857"/>
              <a:gd name="connsiteY32" fmla="*/ 834572 h 1832429"/>
              <a:gd name="connsiteX33" fmla="*/ 771072 w 1124857"/>
              <a:gd name="connsiteY33" fmla="*/ 889000 h 1832429"/>
              <a:gd name="connsiteX34" fmla="*/ 689429 w 1124857"/>
              <a:gd name="connsiteY34" fmla="*/ 462643 h 1832429"/>
              <a:gd name="connsiteX35" fmla="*/ 553357 w 1124857"/>
              <a:gd name="connsiteY35" fmla="*/ 217715 h 1832429"/>
              <a:gd name="connsiteX36" fmla="*/ 381000 w 1124857"/>
              <a:gd name="connsiteY36" fmla="*/ 72572 h 1832429"/>
              <a:gd name="connsiteX37" fmla="*/ 235857 w 1124857"/>
              <a:gd name="connsiteY37" fmla="*/ 18143 h 1832429"/>
              <a:gd name="connsiteX38" fmla="*/ 145143 w 1124857"/>
              <a:gd name="connsiteY38" fmla="*/ 0 h 1832429"/>
              <a:gd name="connsiteX39" fmla="*/ 326572 w 1124857"/>
              <a:gd name="connsiteY39" fmla="*/ 108857 h 183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24857" h="1832429">
                <a:moveTo>
                  <a:pt x="326572" y="108857"/>
                </a:moveTo>
                <a:lnTo>
                  <a:pt x="462643" y="235857"/>
                </a:lnTo>
                <a:lnTo>
                  <a:pt x="553357" y="371929"/>
                </a:lnTo>
                <a:lnTo>
                  <a:pt x="625929" y="526143"/>
                </a:lnTo>
                <a:lnTo>
                  <a:pt x="680357" y="789215"/>
                </a:lnTo>
                <a:lnTo>
                  <a:pt x="725714" y="1170215"/>
                </a:lnTo>
                <a:lnTo>
                  <a:pt x="725714" y="1378857"/>
                </a:lnTo>
                <a:lnTo>
                  <a:pt x="671286" y="1161143"/>
                </a:lnTo>
                <a:lnTo>
                  <a:pt x="571500" y="952500"/>
                </a:lnTo>
                <a:lnTo>
                  <a:pt x="453572" y="825500"/>
                </a:lnTo>
                <a:lnTo>
                  <a:pt x="172357" y="734786"/>
                </a:lnTo>
                <a:lnTo>
                  <a:pt x="0" y="780143"/>
                </a:lnTo>
                <a:lnTo>
                  <a:pt x="145143" y="789215"/>
                </a:lnTo>
                <a:lnTo>
                  <a:pt x="444500" y="907143"/>
                </a:lnTo>
                <a:lnTo>
                  <a:pt x="571500" y="1124857"/>
                </a:lnTo>
                <a:lnTo>
                  <a:pt x="625929" y="1260929"/>
                </a:lnTo>
                <a:lnTo>
                  <a:pt x="716643" y="1505857"/>
                </a:lnTo>
                <a:lnTo>
                  <a:pt x="725714" y="1832429"/>
                </a:lnTo>
                <a:lnTo>
                  <a:pt x="816429" y="1832429"/>
                </a:lnTo>
                <a:lnTo>
                  <a:pt x="807357" y="1587500"/>
                </a:lnTo>
                <a:lnTo>
                  <a:pt x="879929" y="1460500"/>
                </a:lnTo>
                <a:lnTo>
                  <a:pt x="1006929" y="1387929"/>
                </a:lnTo>
                <a:lnTo>
                  <a:pt x="1097643" y="1360715"/>
                </a:lnTo>
                <a:lnTo>
                  <a:pt x="952500" y="1342572"/>
                </a:lnTo>
                <a:lnTo>
                  <a:pt x="889000" y="1369786"/>
                </a:lnTo>
                <a:lnTo>
                  <a:pt x="798286" y="1433286"/>
                </a:lnTo>
                <a:lnTo>
                  <a:pt x="798286" y="1034143"/>
                </a:lnTo>
                <a:lnTo>
                  <a:pt x="870857" y="879929"/>
                </a:lnTo>
                <a:lnTo>
                  <a:pt x="1124857" y="680357"/>
                </a:lnTo>
                <a:lnTo>
                  <a:pt x="970643" y="707572"/>
                </a:lnTo>
                <a:lnTo>
                  <a:pt x="870857" y="789215"/>
                </a:lnTo>
                <a:lnTo>
                  <a:pt x="816429" y="834572"/>
                </a:lnTo>
                <a:lnTo>
                  <a:pt x="816429" y="834572"/>
                </a:lnTo>
                <a:lnTo>
                  <a:pt x="771072" y="889000"/>
                </a:lnTo>
                <a:lnTo>
                  <a:pt x="689429" y="462643"/>
                </a:lnTo>
                <a:lnTo>
                  <a:pt x="553357" y="217715"/>
                </a:lnTo>
                <a:lnTo>
                  <a:pt x="381000" y="72572"/>
                </a:lnTo>
                <a:lnTo>
                  <a:pt x="235857" y="18143"/>
                </a:lnTo>
                <a:lnTo>
                  <a:pt x="145143" y="0"/>
                </a:lnTo>
                <a:lnTo>
                  <a:pt x="326572" y="108857"/>
                </a:lnTo>
                <a:close/>
              </a:path>
            </a:pathLst>
          </a:custGeom>
          <a:solidFill>
            <a:schemeClr val="accent6">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200" dirty="0">
              <a:latin typeface="Osaka"/>
            </a:endParaRPr>
          </a:p>
        </p:txBody>
      </p:sp>
      <p:sp>
        <p:nvSpPr>
          <p:cNvPr id="19" name="フリーフォーム 28"/>
          <p:cNvSpPr>
            <a:spLocks noChangeAspect="1"/>
          </p:cNvSpPr>
          <p:nvPr/>
        </p:nvSpPr>
        <p:spPr>
          <a:xfrm>
            <a:off x="2804681" y="603942"/>
            <a:ext cx="417069" cy="1069992"/>
          </a:xfrm>
          <a:custGeom>
            <a:avLst/>
            <a:gdLst>
              <a:gd name="connsiteX0" fmla="*/ 326572 w 1124857"/>
              <a:gd name="connsiteY0" fmla="*/ 108857 h 1832429"/>
              <a:gd name="connsiteX1" fmla="*/ 462643 w 1124857"/>
              <a:gd name="connsiteY1" fmla="*/ 235857 h 1832429"/>
              <a:gd name="connsiteX2" fmla="*/ 553357 w 1124857"/>
              <a:gd name="connsiteY2" fmla="*/ 371929 h 1832429"/>
              <a:gd name="connsiteX3" fmla="*/ 625929 w 1124857"/>
              <a:gd name="connsiteY3" fmla="*/ 526143 h 1832429"/>
              <a:gd name="connsiteX4" fmla="*/ 680357 w 1124857"/>
              <a:gd name="connsiteY4" fmla="*/ 789215 h 1832429"/>
              <a:gd name="connsiteX5" fmla="*/ 725714 w 1124857"/>
              <a:gd name="connsiteY5" fmla="*/ 1170215 h 1832429"/>
              <a:gd name="connsiteX6" fmla="*/ 725714 w 1124857"/>
              <a:gd name="connsiteY6" fmla="*/ 1378857 h 1832429"/>
              <a:gd name="connsiteX7" fmla="*/ 671286 w 1124857"/>
              <a:gd name="connsiteY7" fmla="*/ 1161143 h 1832429"/>
              <a:gd name="connsiteX8" fmla="*/ 571500 w 1124857"/>
              <a:gd name="connsiteY8" fmla="*/ 952500 h 1832429"/>
              <a:gd name="connsiteX9" fmla="*/ 453572 w 1124857"/>
              <a:gd name="connsiteY9" fmla="*/ 825500 h 1832429"/>
              <a:gd name="connsiteX10" fmla="*/ 172357 w 1124857"/>
              <a:gd name="connsiteY10" fmla="*/ 734786 h 1832429"/>
              <a:gd name="connsiteX11" fmla="*/ 0 w 1124857"/>
              <a:gd name="connsiteY11" fmla="*/ 780143 h 1832429"/>
              <a:gd name="connsiteX12" fmla="*/ 145143 w 1124857"/>
              <a:gd name="connsiteY12" fmla="*/ 789215 h 1832429"/>
              <a:gd name="connsiteX13" fmla="*/ 444500 w 1124857"/>
              <a:gd name="connsiteY13" fmla="*/ 907143 h 1832429"/>
              <a:gd name="connsiteX14" fmla="*/ 571500 w 1124857"/>
              <a:gd name="connsiteY14" fmla="*/ 1124857 h 1832429"/>
              <a:gd name="connsiteX15" fmla="*/ 625929 w 1124857"/>
              <a:gd name="connsiteY15" fmla="*/ 1260929 h 1832429"/>
              <a:gd name="connsiteX16" fmla="*/ 716643 w 1124857"/>
              <a:gd name="connsiteY16" fmla="*/ 1505857 h 1832429"/>
              <a:gd name="connsiteX17" fmla="*/ 725714 w 1124857"/>
              <a:gd name="connsiteY17" fmla="*/ 1832429 h 1832429"/>
              <a:gd name="connsiteX18" fmla="*/ 816429 w 1124857"/>
              <a:gd name="connsiteY18" fmla="*/ 1832429 h 1832429"/>
              <a:gd name="connsiteX19" fmla="*/ 807357 w 1124857"/>
              <a:gd name="connsiteY19" fmla="*/ 1587500 h 1832429"/>
              <a:gd name="connsiteX20" fmla="*/ 879929 w 1124857"/>
              <a:gd name="connsiteY20" fmla="*/ 1460500 h 1832429"/>
              <a:gd name="connsiteX21" fmla="*/ 1006929 w 1124857"/>
              <a:gd name="connsiteY21" fmla="*/ 1387929 h 1832429"/>
              <a:gd name="connsiteX22" fmla="*/ 1097643 w 1124857"/>
              <a:gd name="connsiteY22" fmla="*/ 1360715 h 1832429"/>
              <a:gd name="connsiteX23" fmla="*/ 952500 w 1124857"/>
              <a:gd name="connsiteY23" fmla="*/ 1342572 h 1832429"/>
              <a:gd name="connsiteX24" fmla="*/ 889000 w 1124857"/>
              <a:gd name="connsiteY24" fmla="*/ 1369786 h 1832429"/>
              <a:gd name="connsiteX25" fmla="*/ 798286 w 1124857"/>
              <a:gd name="connsiteY25" fmla="*/ 1433286 h 1832429"/>
              <a:gd name="connsiteX26" fmla="*/ 798286 w 1124857"/>
              <a:gd name="connsiteY26" fmla="*/ 1034143 h 1832429"/>
              <a:gd name="connsiteX27" fmla="*/ 870857 w 1124857"/>
              <a:gd name="connsiteY27" fmla="*/ 879929 h 1832429"/>
              <a:gd name="connsiteX28" fmla="*/ 1124857 w 1124857"/>
              <a:gd name="connsiteY28" fmla="*/ 680357 h 1832429"/>
              <a:gd name="connsiteX29" fmla="*/ 970643 w 1124857"/>
              <a:gd name="connsiteY29" fmla="*/ 707572 h 1832429"/>
              <a:gd name="connsiteX30" fmla="*/ 870857 w 1124857"/>
              <a:gd name="connsiteY30" fmla="*/ 789215 h 1832429"/>
              <a:gd name="connsiteX31" fmla="*/ 816429 w 1124857"/>
              <a:gd name="connsiteY31" fmla="*/ 834572 h 1832429"/>
              <a:gd name="connsiteX32" fmla="*/ 816429 w 1124857"/>
              <a:gd name="connsiteY32" fmla="*/ 834572 h 1832429"/>
              <a:gd name="connsiteX33" fmla="*/ 771072 w 1124857"/>
              <a:gd name="connsiteY33" fmla="*/ 889000 h 1832429"/>
              <a:gd name="connsiteX34" fmla="*/ 689429 w 1124857"/>
              <a:gd name="connsiteY34" fmla="*/ 462643 h 1832429"/>
              <a:gd name="connsiteX35" fmla="*/ 553357 w 1124857"/>
              <a:gd name="connsiteY35" fmla="*/ 217715 h 1832429"/>
              <a:gd name="connsiteX36" fmla="*/ 381000 w 1124857"/>
              <a:gd name="connsiteY36" fmla="*/ 72572 h 1832429"/>
              <a:gd name="connsiteX37" fmla="*/ 235857 w 1124857"/>
              <a:gd name="connsiteY37" fmla="*/ 18143 h 1832429"/>
              <a:gd name="connsiteX38" fmla="*/ 145143 w 1124857"/>
              <a:gd name="connsiteY38" fmla="*/ 0 h 1832429"/>
              <a:gd name="connsiteX39" fmla="*/ 326572 w 1124857"/>
              <a:gd name="connsiteY39" fmla="*/ 108857 h 183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24857" h="1832429">
                <a:moveTo>
                  <a:pt x="326572" y="108857"/>
                </a:moveTo>
                <a:lnTo>
                  <a:pt x="462643" y="235857"/>
                </a:lnTo>
                <a:lnTo>
                  <a:pt x="553357" y="371929"/>
                </a:lnTo>
                <a:lnTo>
                  <a:pt x="625929" y="526143"/>
                </a:lnTo>
                <a:lnTo>
                  <a:pt x="680357" y="789215"/>
                </a:lnTo>
                <a:lnTo>
                  <a:pt x="725714" y="1170215"/>
                </a:lnTo>
                <a:lnTo>
                  <a:pt x="725714" y="1378857"/>
                </a:lnTo>
                <a:lnTo>
                  <a:pt x="671286" y="1161143"/>
                </a:lnTo>
                <a:lnTo>
                  <a:pt x="571500" y="952500"/>
                </a:lnTo>
                <a:lnTo>
                  <a:pt x="453572" y="825500"/>
                </a:lnTo>
                <a:lnTo>
                  <a:pt x="172357" y="734786"/>
                </a:lnTo>
                <a:lnTo>
                  <a:pt x="0" y="780143"/>
                </a:lnTo>
                <a:lnTo>
                  <a:pt x="145143" y="789215"/>
                </a:lnTo>
                <a:lnTo>
                  <a:pt x="444500" y="907143"/>
                </a:lnTo>
                <a:lnTo>
                  <a:pt x="571500" y="1124857"/>
                </a:lnTo>
                <a:lnTo>
                  <a:pt x="625929" y="1260929"/>
                </a:lnTo>
                <a:lnTo>
                  <a:pt x="716643" y="1505857"/>
                </a:lnTo>
                <a:lnTo>
                  <a:pt x="725714" y="1832429"/>
                </a:lnTo>
                <a:lnTo>
                  <a:pt x="816429" y="1832429"/>
                </a:lnTo>
                <a:lnTo>
                  <a:pt x="807357" y="1587500"/>
                </a:lnTo>
                <a:lnTo>
                  <a:pt x="879929" y="1460500"/>
                </a:lnTo>
                <a:lnTo>
                  <a:pt x="1006929" y="1387929"/>
                </a:lnTo>
                <a:lnTo>
                  <a:pt x="1097643" y="1360715"/>
                </a:lnTo>
                <a:lnTo>
                  <a:pt x="952500" y="1342572"/>
                </a:lnTo>
                <a:lnTo>
                  <a:pt x="889000" y="1369786"/>
                </a:lnTo>
                <a:lnTo>
                  <a:pt x="798286" y="1433286"/>
                </a:lnTo>
                <a:lnTo>
                  <a:pt x="798286" y="1034143"/>
                </a:lnTo>
                <a:lnTo>
                  <a:pt x="870857" y="879929"/>
                </a:lnTo>
                <a:lnTo>
                  <a:pt x="1124857" y="680357"/>
                </a:lnTo>
                <a:lnTo>
                  <a:pt x="970643" y="707572"/>
                </a:lnTo>
                <a:lnTo>
                  <a:pt x="870857" y="789215"/>
                </a:lnTo>
                <a:lnTo>
                  <a:pt x="816429" y="834572"/>
                </a:lnTo>
                <a:lnTo>
                  <a:pt x="816429" y="834572"/>
                </a:lnTo>
                <a:lnTo>
                  <a:pt x="771072" y="889000"/>
                </a:lnTo>
                <a:lnTo>
                  <a:pt x="689429" y="462643"/>
                </a:lnTo>
                <a:lnTo>
                  <a:pt x="553357" y="217715"/>
                </a:lnTo>
                <a:lnTo>
                  <a:pt x="381000" y="72572"/>
                </a:lnTo>
                <a:lnTo>
                  <a:pt x="235857" y="18143"/>
                </a:lnTo>
                <a:lnTo>
                  <a:pt x="145143" y="0"/>
                </a:lnTo>
                <a:lnTo>
                  <a:pt x="326572" y="108857"/>
                </a:lnTo>
                <a:close/>
              </a:path>
            </a:pathLst>
          </a:custGeom>
          <a:solidFill>
            <a:srgbClr val="008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200" dirty="0">
              <a:latin typeface="Osaka"/>
            </a:endParaRPr>
          </a:p>
        </p:txBody>
      </p:sp>
      <p:sp>
        <p:nvSpPr>
          <p:cNvPr id="20" name="正方形/長方形 29"/>
          <p:cNvSpPr/>
          <p:nvPr/>
        </p:nvSpPr>
        <p:spPr>
          <a:xfrm>
            <a:off x="859548" y="559710"/>
            <a:ext cx="453970" cy="307777"/>
          </a:xfrm>
          <a:prstGeom prst="rect">
            <a:avLst/>
          </a:prstGeom>
        </p:spPr>
        <p:txBody>
          <a:bodyPr wrap="none">
            <a:spAutoFit/>
          </a:bodyPr>
          <a:lstStyle/>
          <a:p>
            <a:r>
              <a:rPr lang="en-US" altLang="ja-JP" sz="1400" b="1" dirty="0" smtClean="0">
                <a:latin typeface="Helvetica"/>
                <a:cs typeface="Helvetica"/>
              </a:rPr>
              <a:t>AA</a:t>
            </a:r>
            <a:endParaRPr lang="en-US" altLang="ja-JP" sz="1400" b="1" dirty="0">
              <a:latin typeface="Helvetica"/>
              <a:cs typeface="Helvetica"/>
            </a:endParaRPr>
          </a:p>
        </p:txBody>
      </p:sp>
      <p:sp>
        <p:nvSpPr>
          <p:cNvPr id="21" name="正方形/長方形 30"/>
          <p:cNvSpPr/>
          <p:nvPr/>
        </p:nvSpPr>
        <p:spPr>
          <a:xfrm>
            <a:off x="2804681" y="304407"/>
            <a:ext cx="443977" cy="307777"/>
          </a:xfrm>
          <a:prstGeom prst="rect">
            <a:avLst/>
          </a:prstGeom>
        </p:spPr>
        <p:txBody>
          <a:bodyPr wrap="none">
            <a:spAutoFit/>
          </a:bodyPr>
          <a:lstStyle/>
          <a:p>
            <a:r>
              <a:rPr lang="en-US" altLang="ja-JP" sz="1400" b="1" dirty="0" smtClean="0">
                <a:latin typeface="Helvetica"/>
                <a:cs typeface="Helvetica"/>
              </a:rPr>
              <a:t>AB</a:t>
            </a:r>
            <a:endParaRPr lang="en-US" altLang="ja-JP" sz="1400" b="1" dirty="0">
              <a:latin typeface="Helvetica"/>
              <a:cs typeface="Helvetica"/>
            </a:endParaRPr>
          </a:p>
        </p:txBody>
      </p:sp>
      <p:sp>
        <p:nvSpPr>
          <p:cNvPr id="22" name="角丸四角形 31"/>
          <p:cNvSpPr/>
          <p:nvPr/>
        </p:nvSpPr>
        <p:spPr>
          <a:xfrm>
            <a:off x="1392956" y="1321032"/>
            <a:ext cx="1371600" cy="287999"/>
          </a:xfrm>
          <a:prstGeom prst="roundRect">
            <a:avLst>
              <a:gd name="adj" fmla="val 0"/>
            </a:avLst>
          </a:prstGeom>
          <a:solidFill>
            <a:srgbClr val="FF666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000" b="1" dirty="0" smtClean="0">
                <a:solidFill>
                  <a:schemeClr val="tx1"/>
                </a:solidFill>
                <a:latin typeface="Helvetica"/>
                <a:cs typeface="Helvetica"/>
              </a:rPr>
              <a:t>Crossing</a:t>
            </a:r>
            <a:endParaRPr kumimoji="1" lang="ja-JP" altLang="en-US" sz="1000" b="1" dirty="0">
              <a:solidFill>
                <a:schemeClr val="tx1"/>
              </a:solidFill>
              <a:latin typeface="Helvetica"/>
              <a:cs typeface="Helvetica"/>
            </a:endParaRPr>
          </a:p>
        </p:txBody>
      </p:sp>
      <p:sp>
        <p:nvSpPr>
          <p:cNvPr id="23" name="正方形/長方形 32"/>
          <p:cNvSpPr/>
          <p:nvPr/>
        </p:nvSpPr>
        <p:spPr>
          <a:xfrm>
            <a:off x="3695906" y="586204"/>
            <a:ext cx="2918219" cy="1107996"/>
          </a:xfrm>
          <a:prstGeom prst="rect">
            <a:avLst/>
          </a:prstGeom>
        </p:spPr>
        <p:txBody>
          <a:bodyPr wrap="square">
            <a:spAutoFit/>
          </a:bodyPr>
          <a:lstStyle/>
          <a:p>
            <a:pPr algn="just"/>
            <a:r>
              <a:rPr lang="en-US" altLang="ja-JP" sz="1100" dirty="0" smtClean="0">
                <a:solidFill>
                  <a:prstClr val="black"/>
                </a:solidFill>
                <a:latin typeface="Times New Roman"/>
                <a:cs typeface="Times New Roman"/>
              </a:rPr>
              <a:t>In this study, we assumed that the two bulks contain 50 individuals that were selected from an F1 progeny obtained from a cross between two cultivars whose genotypes were represented by AA and AB. The frequency of </a:t>
            </a:r>
            <a:r>
              <a:rPr lang="en-US" altLang="ja-JP" sz="1100" dirty="0" smtClean="0">
                <a:latin typeface="Times New Roman"/>
                <a:cs typeface="Times New Roman"/>
              </a:rPr>
              <a:t>B allele was calculated in both bulked-samples.</a:t>
            </a:r>
            <a:endParaRPr lang="en-US" altLang="ja-JP" sz="1100" dirty="0" smtClean="0">
              <a:solidFill>
                <a:prstClr val="black"/>
              </a:solidFill>
              <a:latin typeface="Times New Roman"/>
              <a:cs typeface="Times New Roman"/>
            </a:endParaRPr>
          </a:p>
        </p:txBody>
      </p:sp>
      <p:sp>
        <p:nvSpPr>
          <p:cNvPr id="24" name="角丸四角形 33"/>
          <p:cNvSpPr/>
          <p:nvPr/>
        </p:nvSpPr>
        <p:spPr>
          <a:xfrm>
            <a:off x="3645024" y="492652"/>
            <a:ext cx="3024336" cy="1270942"/>
          </a:xfrm>
          <a:prstGeom prst="roundRect">
            <a:avLst/>
          </a:prstGeom>
          <a:noFill/>
          <a:ln w="38100" cap="flat" cmpd="sng" algn="ctr">
            <a:solidFill>
              <a:srgbClr val="FF6666"/>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5" name="正方形/長方形 34"/>
          <p:cNvSpPr/>
          <p:nvPr/>
        </p:nvSpPr>
        <p:spPr>
          <a:xfrm>
            <a:off x="3905667" y="251520"/>
            <a:ext cx="2547668" cy="360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b="1" dirty="0" smtClean="0">
                <a:solidFill>
                  <a:schemeClr val="tx1"/>
                </a:solidFill>
                <a:latin typeface="Helvetica"/>
                <a:cs typeface="Helvetica"/>
              </a:rPr>
              <a:t>Simulation for random sampling </a:t>
            </a:r>
            <a:endParaRPr lang="ja-JP" altLang="en-US" sz="1200" b="1" dirty="0">
              <a:solidFill>
                <a:schemeClr val="tx1"/>
              </a:solidFill>
              <a:latin typeface="Helvetica"/>
              <a:cs typeface="Helvetica"/>
            </a:endParaRPr>
          </a:p>
        </p:txBody>
      </p:sp>
      <p:sp>
        <p:nvSpPr>
          <p:cNvPr id="26" name="角丸四角形 35"/>
          <p:cNvSpPr/>
          <p:nvPr/>
        </p:nvSpPr>
        <p:spPr>
          <a:xfrm>
            <a:off x="3645025" y="2186574"/>
            <a:ext cx="3024336" cy="1305213"/>
          </a:xfrm>
          <a:prstGeom prst="roundRect">
            <a:avLst/>
          </a:prstGeom>
          <a:noFill/>
          <a:ln w="38100" cap="flat" cmpd="sng" algn="ctr">
            <a:solidFill>
              <a:srgbClr val="66FF66"/>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7" name="正方形/長方形 36"/>
          <p:cNvSpPr/>
          <p:nvPr/>
        </p:nvSpPr>
        <p:spPr>
          <a:xfrm>
            <a:off x="3901458" y="2034172"/>
            <a:ext cx="2551879" cy="360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b="1" dirty="0" smtClean="0">
                <a:solidFill>
                  <a:schemeClr val="tx1"/>
                </a:solidFill>
                <a:latin typeface="Helvetica"/>
                <a:cs typeface="Helvetica"/>
              </a:rPr>
              <a:t>Simulation for calculating ΔSNP-index </a:t>
            </a:r>
            <a:endParaRPr lang="ja-JP" altLang="en-US" sz="1200" b="1" dirty="0">
              <a:solidFill>
                <a:schemeClr val="tx1"/>
              </a:solidFill>
              <a:latin typeface="Helvetica"/>
              <a:cs typeface="Helvetica"/>
            </a:endParaRPr>
          </a:p>
        </p:txBody>
      </p:sp>
      <p:sp>
        <p:nvSpPr>
          <p:cNvPr id="28" name="正方形/長方形 37"/>
          <p:cNvSpPr/>
          <p:nvPr/>
        </p:nvSpPr>
        <p:spPr>
          <a:xfrm>
            <a:off x="3695905" y="2383790"/>
            <a:ext cx="2918219" cy="1107996"/>
          </a:xfrm>
          <a:prstGeom prst="rect">
            <a:avLst/>
          </a:prstGeom>
        </p:spPr>
        <p:txBody>
          <a:bodyPr wrap="square">
            <a:spAutoFit/>
          </a:bodyPr>
          <a:lstStyle/>
          <a:p>
            <a:pPr algn="just"/>
            <a:r>
              <a:rPr lang="en-US" altLang="ja-JP" sz="1100" dirty="0" smtClean="0">
                <a:latin typeface="Times New Roman"/>
                <a:cs typeface="Times New Roman"/>
              </a:rPr>
              <a:t>SNP-index was simulated by the probability distribution of SNP-index, which corresponded to the binomial distribution of B (</a:t>
            </a:r>
            <a:r>
              <a:rPr lang="en-US" altLang="ja-JP" sz="1100" i="1" dirty="0" smtClean="0">
                <a:latin typeface="Times New Roman"/>
                <a:cs typeface="Times New Roman"/>
              </a:rPr>
              <a:t>n </a:t>
            </a:r>
            <a:r>
              <a:rPr lang="en-US" altLang="ja-JP" sz="1100" dirty="0" smtClean="0">
                <a:latin typeface="Times New Roman"/>
                <a:cs typeface="Times New Roman"/>
              </a:rPr>
              <a:t>= given read depth, </a:t>
            </a:r>
            <a:r>
              <a:rPr lang="en-US" altLang="ja-JP" sz="1100" i="1" dirty="0" smtClean="0">
                <a:latin typeface="Times New Roman"/>
                <a:cs typeface="Times New Roman"/>
              </a:rPr>
              <a:t>p</a:t>
            </a:r>
            <a:r>
              <a:rPr lang="en-US" altLang="ja-JP" sz="1100" dirty="0" smtClean="0">
                <a:latin typeface="Times New Roman"/>
                <a:cs typeface="Times New Roman"/>
              </a:rPr>
              <a:t> = B allele frequency). Δ(SNP-index) is calculated by </a:t>
            </a:r>
            <a:r>
              <a:rPr lang="en-US" altLang="ja-JP" sz="1100" dirty="0">
                <a:latin typeface="Times New Roman"/>
                <a:cs typeface="Times New Roman"/>
              </a:rPr>
              <a:t>subtracting SNP-index </a:t>
            </a:r>
            <a:r>
              <a:rPr lang="en-US" altLang="ja-JP" sz="1100" dirty="0" smtClean="0">
                <a:latin typeface="Times New Roman"/>
                <a:cs typeface="Times New Roman"/>
              </a:rPr>
              <a:t>values of   female-bulk from those of male-bulk.</a:t>
            </a:r>
            <a:endParaRPr lang="en-US" altLang="ja-JP" sz="1100" dirty="0">
              <a:latin typeface="Times New Roman"/>
              <a:cs typeface="Times New Roman"/>
            </a:endParaRPr>
          </a:p>
        </p:txBody>
      </p:sp>
      <p:sp>
        <p:nvSpPr>
          <p:cNvPr id="29" name="角丸四角形 38"/>
          <p:cNvSpPr/>
          <p:nvPr/>
        </p:nvSpPr>
        <p:spPr>
          <a:xfrm>
            <a:off x="3645026" y="3817471"/>
            <a:ext cx="3024335" cy="1045083"/>
          </a:xfrm>
          <a:prstGeom prst="roundRect">
            <a:avLst/>
          </a:prstGeom>
          <a:noFill/>
          <a:ln w="38100" cap="flat" cmpd="sng" algn="ctr">
            <a:solidFill>
              <a:srgbClr val="FFCC66"/>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0" name="正方形/長方形 39"/>
          <p:cNvSpPr/>
          <p:nvPr/>
        </p:nvSpPr>
        <p:spPr>
          <a:xfrm>
            <a:off x="3901456" y="3635802"/>
            <a:ext cx="2551880" cy="360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200" b="1" dirty="0" smtClean="0">
                <a:solidFill>
                  <a:schemeClr val="tx1"/>
                </a:solidFill>
                <a:latin typeface="Helvetica"/>
                <a:cs typeface="Helvetica"/>
              </a:rPr>
              <a:t>Calculation of null distribution </a:t>
            </a:r>
            <a:endParaRPr lang="ja-JP" altLang="en-US" sz="1200" b="1" dirty="0">
              <a:solidFill>
                <a:schemeClr val="tx1"/>
              </a:solidFill>
              <a:latin typeface="Helvetica"/>
              <a:cs typeface="Helvetica"/>
            </a:endParaRPr>
          </a:p>
        </p:txBody>
      </p:sp>
      <p:sp>
        <p:nvSpPr>
          <p:cNvPr id="31" name="正方形/長方形 1"/>
          <p:cNvSpPr/>
          <p:nvPr/>
        </p:nvSpPr>
        <p:spPr>
          <a:xfrm>
            <a:off x="116839" y="8216365"/>
            <a:ext cx="6552522" cy="830997"/>
          </a:xfrm>
          <a:prstGeom prst="rect">
            <a:avLst/>
          </a:prstGeom>
        </p:spPr>
        <p:txBody>
          <a:bodyPr wrap="square">
            <a:spAutoFit/>
          </a:bodyPr>
          <a:lstStyle/>
          <a:p>
            <a:r>
              <a:rPr lang="en-US" altLang="ja-JP" sz="1200" b="1" dirty="0" smtClean="0">
                <a:latin typeface="Times New Roman"/>
                <a:cs typeface="Times New Roman"/>
              </a:rPr>
              <a:t>Figure S22. </a:t>
            </a:r>
            <a:r>
              <a:rPr lang="en-US" altLang="ja-JP" sz="1200" dirty="0" smtClean="0">
                <a:latin typeface="Times New Roman"/>
                <a:cs typeface="Times New Roman"/>
              </a:rPr>
              <a:t>The simulation </a:t>
            </a:r>
            <a:r>
              <a:rPr lang="en-US" altLang="ja-JP" sz="1200" dirty="0">
                <a:latin typeface="Times New Roman"/>
                <a:cs typeface="Times New Roman"/>
              </a:rPr>
              <a:t>test for </a:t>
            </a:r>
            <a:r>
              <a:rPr lang="en-US" altLang="ja-JP" sz="1200" dirty="0" smtClean="0">
                <a:latin typeface="Times New Roman"/>
                <a:cs typeface="Times New Roman"/>
              </a:rPr>
              <a:t>QTL-seq in the F1 progeny. (</a:t>
            </a:r>
            <a:r>
              <a:rPr lang="en-US" altLang="ja-JP" sz="1200" b="1" dirty="0" smtClean="0">
                <a:latin typeface="Times New Roman"/>
                <a:cs typeface="Times New Roman"/>
              </a:rPr>
              <a:t>a</a:t>
            </a:r>
            <a:r>
              <a:rPr lang="en-US" altLang="ja-JP" sz="1200" dirty="0" smtClean="0">
                <a:latin typeface="Times New Roman"/>
                <a:cs typeface="Times New Roman"/>
              </a:rPr>
              <a:t>) Flow </a:t>
            </a:r>
            <a:r>
              <a:rPr lang="en-US" altLang="ja-JP" sz="1200" dirty="0">
                <a:latin typeface="Times New Roman"/>
                <a:cs typeface="Times New Roman"/>
              </a:rPr>
              <a:t>chart of simulation test for </a:t>
            </a:r>
            <a:r>
              <a:rPr lang="en-US" altLang="ja-JP" sz="1200" dirty="0" smtClean="0">
                <a:latin typeface="Times New Roman"/>
                <a:cs typeface="Times New Roman"/>
              </a:rPr>
              <a:t>obtaining null </a:t>
            </a:r>
            <a:r>
              <a:rPr lang="en-US" altLang="ja-JP" sz="1200" dirty="0">
                <a:latin typeface="Times New Roman"/>
                <a:cs typeface="Times New Roman"/>
              </a:rPr>
              <a:t>distribution</a:t>
            </a:r>
            <a:r>
              <a:rPr lang="en-US" altLang="ja-JP" sz="1200" dirty="0" smtClean="0">
                <a:latin typeface="Times New Roman"/>
                <a:cs typeface="Times New Roman"/>
              </a:rPr>
              <a:t>. (</a:t>
            </a:r>
            <a:r>
              <a:rPr lang="en-US" altLang="ja-JP" sz="1200" b="1" dirty="0" smtClean="0">
                <a:latin typeface="Times New Roman"/>
                <a:cs typeface="Times New Roman"/>
              </a:rPr>
              <a:t>b</a:t>
            </a:r>
            <a:r>
              <a:rPr lang="en-US" altLang="ja-JP" sz="1200" dirty="0" smtClean="0">
                <a:latin typeface="Times New Roman"/>
                <a:cs typeface="Times New Roman"/>
              </a:rPr>
              <a:t>) The results from a simulation test of 10,000 replications at each read depth</a:t>
            </a:r>
            <a:r>
              <a:rPr lang="en-US" altLang="en-US" sz="1200" dirty="0" smtClean="0">
                <a:latin typeface="Times New Roman"/>
                <a:cs typeface="Times New Roman"/>
              </a:rPr>
              <a:t> in </a:t>
            </a:r>
            <a:r>
              <a:rPr lang="en-US" altLang="ja-JP" sz="1200" dirty="0" smtClean="0">
                <a:latin typeface="Times New Roman"/>
                <a:cs typeface="Times New Roman"/>
              </a:rPr>
              <a:t>the condition of simulating 50 individuals. Brown lines represent the 95% confidential interval for null distribution.</a:t>
            </a:r>
            <a:endParaRPr lang="en-US" altLang="ja-JP" sz="1200" dirty="0">
              <a:latin typeface="Times New Roman"/>
              <a:cs typeface="Times New Roman"/>
            </a:endParaRPr>
          </a:p>
        </p:txBody>
      </p:sp>
      <p:sp>
        <p:nvSpPr>
          <p:cNvPr id="32" name="テキスト ボックス 55"/>
          <p:cNvSpPr txBox="1"/>
          <p:nvPr/>
        </p:nvSpPr>
        <p:spPr>
          <a:xfrm>
            <a:off x="116839" y="306424"/>
            <a:ext cx="576064" cy="369332"/>
          </a:xfrm>
          <a:prstGeom prst="rect">
            <a:avLst/>
          </a:prstGeom>
          <a:noFill/>
        </p:spPr>
        <p:txBody>
          <a:bodyPr wrap="square" rtlCol="0">
            <a:spAutoFit/>
          </a:bodyPr>
          <a:lstStyle/>
          <a:p>
            <a:pPr algn="ctr"/>
            <a:r>
              <a:rPr kumimoji="1" lang="en-US" altLang="ja-JP" b="1" dirty="0" smtClean="0">
                <a:latin typeface="Helvetica"/>
                <a:cs typeface="Helvetica"/>
              </a:rPr>
              <a:t>(a)</a:t>
            </a:r>
            <a:endParaRPr kumimoji="1" lang="ja-JP" altLang="en-US" b="1" dirty="0">
              <a:latin typeface="Helvetica"/>
              <a:cs typeface="Helvetica"/>
            </a:endParaRPr>
          </a:p>
        </p:txBody>
      </p:sp>
      <p:sp>
        <p:nvSpPr>
          <p:cNvPr id="33" name="テキスト ボックス 57"/>
          <p:cNvSpPr txBox="1"/>
          <p:nvPr/>
        </p:nvSpPr>
        <p:spPr>
          <a:xfrm>
            <a:off x="116839" y="5006569"/>
            <a:ext cx="576064" cy="369332"/>
          </a:xfrm>
          <a:prstGeom prst="rect">
            <a:avLst/>
          </a:prstGeom>
          <a:noFill/>
        </p:spPr>
        <p:txBody>
          <a:bodyPr wrap="square" rtlCol="0">
            <a:spAutoFit/>
          </a:bodyPr>
          <a:lstStyle/>
          <a:p>
            <a:pPr algn="ctr"/>
            <a:r>
              <a:rPr kumimoji="1" lang="en-US" altLang="ja-JP" b="1" dirty="0" smtClean="0">
                <a:latin typeface="Helvetica"/>
                <a:cs typeface="Helvetica"/>
              </a:rPr>
              <a:t>(b)</a:t>
            </a:r>
            <a:endParaRPr kumimoji="1" lang="ja-JP" altLang="en-US" b="1" dirty="0">
              <a:latin typeface="Helvetica"/>
              <a:cs typeface="Helvetica"/>
            </a:endParaRPr>
          </a:p>
        </p:txBody>
      </p:sp>
      <p:sp>
        <p:nvSpPr>
          <p:cNvPr id="34" name="Rectangle 33"/>
          <p:cNvSpPr/>
          <p:nvPr/>
        </p:nvSpPr>
        <p:spPr>
          <a:xfrm rot="16200000">
            <a:off x="-503304" y="6399285"/>
            <a:ext cx="2055643" cy="307777"/>
          </a:xfrm>
          <a:prstGeom prst="rect">
            <a:avLst/>
          </a:prstGeom>
        </p:spPr>
        <p:txBody>
          <a:bodyPr wrap="square">
            <a:spAutoFit/>
          </a:bodyPr>
          <a:lstStyle/>
          <a:p>
            <a:pPr algn="ctr"/>
            <a:r>
              <a:rPr lang="en-US" altLang="ja-JP" sz="1400" b="1" dirty="0">
                <a:latin typeface="Helvetica"/>
                <a:cs typeface="Helvetica"/>
              </a:rPr>
              <a:t>ΔSNP-index </a:t>
            </a:r>
            <a:endParaRPr lang="ja-JP" altLang="en-US" sz="1400" b="1" dirty="0">
              <a:latin typeface="Helvetica"/>
              <a:cs typeface="Helvetica"/>
            </a:endParaRPr>
          </a:p>
        </p:txBody>
      </p:sp>
      <p:sp>
        <p:nvSpPr>
          <p:cNvPr id="35" name="Rectangle 34"/>
          <p:cNvSpPr/>
          <p:nvPr/>
        </p:nvSpPr>
        <p:spPr>
          <a:xfrm>
            <a:off x="1060617" y="7792616"/>
            <a:ext cx="3391354" cy="307777"/>
          </a:xfrm>
          <a:prstGeom prst="rect">
            <a:avLst/>
          </a:prstGeom>
        </p:spPr>
        <p:txBody>
          <a:bodyPr wrap="square">
            <a:spAutoFit/>
          </a:bodyPr>
          <a:lstStyle/>
          <a:p>
            <a:pPr algn="ctr"/>
            <a:r>
              <a:rPr lang="en-US" altLang="ja-JP" sz="1400" b="1" dirty="0" smtClean="0">
                <a:latin typeface="Helvetica"/>
                <a:cs typeface="Helvetica"/>
              </a:rPr>
              <a:t>Depth</a:t>
            </a:r>
            <a:endParaRPr lang="ja-JP" altLang="en-US" sz="1400" b="1" dirty="0">
              <a:latin typeface="Helvetica"/>
              <a:cs typeface="Helvetica"/>
            </a:endParaRPr>
          </a:p>
        </p:txBody>
      </p:sp>
      <p:graphicFrame>
        <p:nvGraphicFramePr>
          <p:cNvPr id="36" name="グラフ 37"/>
          <p:cNvGraphicFramePr>
            <a:graphicFrameLocks/>
          </p:cNvGraphicFramePr>
          <p:nvPr>
            <p:extLst>
              <p:ext uri="{D42A27DB-BD31-4B8C-83A1-F6EECF244321}">
                <p14:modId xmlns:p14="http://schemas.microsoft.com/office/powerpoint/2010/main" val="3820242066"/>
              </p:ext>
            </p:extLst>
          </p:nvPr>
        </p:nvGraphicFramePr>
        <p:xfrm>
          <a:off x="629959" y="5345124"/>
          <a:ext cx="4096988" cy="25501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4598787"/>
      </p:ext>
    </p:extLst>
  </p:cSld>
  <p:clrMapOvr>
    <a:masterClrMapping/>
  </p:clrMapOvr>
  <p:timing>
    <p:tnLst>
      <p:par>
        <p:cTn id="1" dur="indefinite" restart="never" nodeType="tmRoot"/>
      </p:par>
    </p:tnLst>
  </p:timing>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451</TotalTime>
  <Words>7007</Words>
  <Application>Microsoft Macintosh PowerPoint</Application>
  <PresentationFormat>画面に合わせる (4:3)</PresentationFormat>
  <Paragraphs>1443</Paragraphs>
  <Slides>47</Slides>
  <Notes>1</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47</vt:i4>
      </vt:variant>
    </vt:vector>
  </HeadingPairs>
  <TitlesOfParts>
    <vt:vector size="58" baseType="lpstr">
      <vt:lpstr>Calibri</vt:lpstr>
      <vt:lpstr>Helvetica</vt:lpstr>
      <vt:lpstr>Helvetica CY</vt:lpstr>
      <vt:lpstr>ＭＳ Ｐゴシック</vt:lpstr>
      <vt:lpstr>Osaka</vt:lpstr>
      <vt:lpstr>Times New Roman</vt:lpstr>
      <vt:lpstr>Verdana</vt:lpstr>
      <vt:lpstr>Wingdings</vt:lpstr>
      <vt:lpstr>ヒラギノ角ゴ Pro W3</vt:lpstr>
      <vt:lpstr>Arial</vt:lpstr>
      <vt:lpstr>ホワイト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新潟大学</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清水 元樹</dc:creator>
  <cp:lastModifiedBy>寺内良平</cp:lastModifiedBy>
  <cp:revision>110</cp:revision>
  <dcterms:created xsi:type="dcterms:W3CDTF">2017-02-17T11:54:46Z</dcterms:created>
  <dcterms:modified xsi:type="dcterms:W3CDTF">2017-08-04T09:28:25Z</dcterms:modified>
</cp:coreProperties>
</file>