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59" r:id="rId4"/>
    <p:sldId id="267" r:id="rId5"/>
    <p:sldId id="260" r:id="rId6"/>
    <p:sldId id="261" r:id="rId7"/>
    <p:sldId id="265" r:id="rId8"/>
    <p:sldId id="262" r:id="rId9"/>
    <p:sldId id="263" r:id="rId10"/>
    <p:sldId id="264" r:id="rId11"/>
  </p:sldIdLst>
  <p:sldSz cx="6858000" cy="9144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649" userDrawn="1">
          <p15:clr>
            <a:srgbClr val="A4A3A4"/>
          </p15:clr>
        </p15:guide>
        <p15:guide id="2" pos="5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236" y="-2586"/>
      </p:cViewPr>
      <p:guideLst>
        <p:guide orient="horz" pos="4649"/>
        <p:guide pos="5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7" Type="http://schemas.openxmlformats.org/officeDocument/2006/relationships/image" Target="../media/image15.emf"/><Relationship Id="rId2" Type="http://schemas.openxmlformats.org/officeDocument/2006/relationships/image" Target="../media/image10.wmf"/><Relationship Id="rId1" Type="http://schemas.openxmlformats.org/officeDocument/2006/relationships/image" Target="../media/image9.emf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image" Target="../media/image18.emf"/><Relationship Id="rId6" Type="http://schemas.openxmlformats.org/officeDocument/2006/relationships/image" Target="../media/image23.w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image" Target="../media/image26.wmf"/><Relationship Id="rId7" Type="http://schemas.openxmlformats.org/officeDocument/2006/relationships/image" Target="../media/image30.emf"/><Relationship Id="rId2" Type="http://schemas.openxmlformats.org/officeDocument/2006/relationships/image" Target="../media/image25.wmf"/><Relationship Id="rId1" Type="http://schemas.openxmlformats.org/officeDocument/2006/relationships/image" Target="../media/image24.emf"/><Relationship Id="rId6" Type="http://schemas.openxmlformats.org/officeDocument/2006/relationships/image" Target="../media/image29.emf"/><Relationship Id="rId5" Type="http://schemas.openxmlformats.org/officeDocument/2006/relationships/image" Target="../media/image28.wmf"/><Relationship Id="rId4" Type="http://schemas.openxmlformats.org/officeDocument/2006/relationships/image" Target="../media/image27.e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3" Type="http://schemas.openxmlformats.org/officeDocument/2006/relationships/image" Target="../media/image39.emf"/><Relationship Id="rId7" Type="http://schemas.openxmlformats.org/officeDocument/2006/relationships/image" Target="../media/image43.emf"/><Relationship Id="rId2" Type="http://schemas.openxmlformats.org/officeDocument/2006/relationships/image" Target="../media/image38.wmf"/><Relationship Id="rId1" Type="http://schemas.openxmlformats.org/officeDocument/2006/relationships/image" Target="../media/image37.emf"/><Relationship Id="rId6" Type="http://schemas.openxmlformats.org/officeDocument/2006/relationships/image" Target="../media/image42.emf"/><Relationship Id="rId5" Type="http://schemas.openxmlformats.org/officeDocument/2006/relationships/image" Target="../media/image41.emf"/><Relationship Id="rId4" Type="http://schemas.openxmlformats.org/officeDocument/2006/relationships/image" Target="../media/image40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image" Target="../media/image50.emf"/><Relationship Id="rId6" Type="http://schemas.openxmlformats.org/officeDocument/2006/relationships/image" Target="../media/image55.emf"/><Relationship Id="rId5" Type="http://schemas.openxmlformats.org/officeDocument/2006/relationships/image" Target="../media/image54.emf"/><Relationship Id="rId4" Type="http://schemas.openxmlformats.org/officeDocument/2006/relationships/image" Target="../media/image53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wmf"/><Relationship Id="rId1" Type="http://schemas.openxmlformats.org/officeDocument/2006/relationships/image" Target="../media/image56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image" Target="../media/image62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70.wmf"/><Relationship Id="rId1" Type="http://schemas.openxmlformats.org/officeDocument/2006/relationships/image" Target="../media/image6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78F536-C901-456D-BEA2-6127551227CD}" type="datetimeFigureOut">
              <a:rPr lang="de-DE" smtClean="0"/>
              <a:t>16.03.2019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1C9DED-3551-44C2-BC22-6F3DA49E87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799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027FCB-C8A4-4E2A-848B-B348DEB6E9CB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4894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AED017-EF22-4894-B344-D477CF077833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5486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322E3-E333-41F8-8CDC-41A5B2068CED}" type="datetimeFigureOut">
              <a:rPr lang="de-DE" smtClean="0"/>
              <a:t>16.03.2019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FFE78-C7D7-423C-82A7-4934056E5E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4039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322E3-E333-41F8-8CDC-41A5B2068CED}" type="datetimeFigureOut">
              <a:rPr lang="de-DE" smtClean="0"/>
              <a:t>16.03.2019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FFE78-C7D7-423C-82A7-4934056E5E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495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322E3-E333-41F8-8CDC-41A5B2068CED}" type="datetimeFigureOut">
              <a:rPr lang="de-DE" smtClean="0"/>
              <a:t>16.03.2019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FFE78-C7D7-423C-82A7-4934056E5E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2057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322E3-E333-41F8-8CDC-41A5B2068CED}" type="datetimeFigureOut">
              <a:rPr lang="de-DE" smtClean="0"/>
              <a:t>16.03.2019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FFE78-C7D7-423C-82A7-4934056E5E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268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322E3-E333-41F8-8CDC-41A5B2068CED}" type="datetimeFigureOut">
              <a:rPr lang="de-DE" smtClean="0"/>
              <a:t>16.03.2019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FFE78-C7D7-423C-82A7-4934056E5E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1650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322E3-E333-41F8-8CDC-41A5B2068CED}" type="datetimeFigureOut">
              <a:rPr lang="de-DE" smtClean="0"/>
              <a:t>16.03.2019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FFE78-C7D7-423C-82A7-4934056E5E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9998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322E3-E333-41F8-8CDC-41A5B2068CED}" type="datetimeFigureOut">
              <a:rPr lang="de-DE" smtClean="0"/>
              <a:t>16.03.2019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FFE78-C7D7-423C-82A7-4934056E5E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2863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322E3-E333-41F8-8CDC-41A5B2068CED}" type="datetimeFigureOut">
              <a:rPr lang="de-DE" smtClean="0"/>
              <a:t>16.03.2019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FFE78-C7D7-423C-82A7-4934056E5E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4760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322E3-E333-41F8-8CDC-41A5B2068CED}" type="datetimeFigureOut">
              <a:rPr lang="de-DE" smtClean="0"/>
              <a:t>16.03.2019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FFE78-C7D7-423C-82A7-4934056E5E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685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322E3-E333-41F8-8CDC-41A5B2068CED}" type="datetimeFigureOut">
              <a:rPr lang="de-DE" smtClean="0"/>
              <a:t>16.03.2019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FFE78-C7D7-423C-82A7-4934056E5E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9978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322E3-E333-41F8-8CDC-41A5B2068CED}" type="datetimeFigureOut">
              <a:rPr lang="de-DE" smtClean="0"/>
              <a:t>16.03.2019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FFE78-C7D7-423C-82A7-4934056E5E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8030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322E3-E333-41F8-8CDC-41A5B2068CED}" type="datetimeFigureOut">
              <a:rPr lang="de-DE" smtClean="0"/>
              <a:t>16.03.2019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FFE78-C7D7-423C-82A7-4934056E5E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8289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8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e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.e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4.emf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oleObject" Target="../embeddings/oleObject14.bin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13.emf"/><Relationship Id="rId1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5.e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5" Type="http://schemas.openxmlformats.org/officeDocument/2006/relationships/oleObject" Target="../embeddings/oleObject15.bin"/><Relationship Id="rId10" Type="http://schemas.openxmlformats.org/officeDocument/2006/relationships/image" Target="../media/image12.wmf"/><Relationship Id="rId4" Type="http://schemas.openxmlformats.org/officeDocument/2006/relationships/image" Target="../media/image9.emf"/><Relationship Id="rId9" Type="http://schemas.openxmlformats.org/officeDocument/2006/relationships/oleObject" Target="../embeddings/oleObject12.bin"/><Relationship Id="rId14" Type="http://schemas.openxmlformats.org/officeDocument/2006/relationships/image" Target="../media/image1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16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13" Type="http://schemas.openxmlformats.org/officeDocument/2006/relationships/image" Target="../media/image22.e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9.emf"/><Relationship Id="rId12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0.bin"/><Relationship Id="rId11" Type="http://schemas.openxmlformats.org/officeDocument/2006/relationships/image" Target="../media/image21.emf"/><Relationship Id="rId5" Type="http://schemas.openxmlformats.org/officeDocument/2006/relationships/image" Target="../media/image18.emf"/><Relationship Id="rId15" Type="http://schemas.openxmlformats.org/officeDocument/2006/relationships/image" Target="../media/image23.wmf"/><Relationship Id="rId10" Type="http://schemas.openxmlformats.org/officeDocument/2006/relationships/oleObject" Target="../embeddings/oleObject22.bin"/><Relationship Id="rId4" Type="http://schemas.openxmlformats.org/officeDocument/2006/relationships/oleObject" Target="../embeddings/oleObject19.bin"/><Relationship Id="rId9" Type="http://schemas.openxmlformats.org/officeDocument/2006/relationships/image" Target="../media/image20.emf"/><Relationship Id="rId14" Type="http://schemas.openxmlformats.org/officeDocument/2006/relationships/oleObject" Target="../embeddings/oleObject24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13" Type="http://schemas.openxmlformats.org/officeDocument/2006/relationships/oleObject" Target="../embeddings/oleObject30.bin"/><Relationship Id="rId18" Type="http://schemas.openxmlformats.org/officeDocument/2006/relationships/image" Target="../media/image31.emf"/><Relationship Id="rId3" Type="http://schemas.openxmlformats.org/officeDocument/2006/relationships/oleObject" Target="../embeddings/oleObject25.bin"/><Relationship Id="rId21" Type="http://schemas.openxmlformats.org/officeDocument/2006/relationships/image" Target="../media/image34.tiff"/><Relationship Id="rId7" Type="http://schemas.openxmlformats.org/officeDocument/2006/relationships/oleObject" Target="../embeddings/oleObject27.bin"/><Relationship Id="rId12" Type="http://schemas.openxmlformats.org/officeDocument/2006/relationships/image" Target="../media/image28.wmf"/><Relationship Id="rId17" Type="http://schemas.openxmlformats.org/officeDocument/2006/relationships/oleObject" Target="../embeddings/oleObject32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0.emf"/><Relationship Id="rId20" Type="http://schemas.openxmlformats.org/officeDocument/2006/relationships/image" Target="../media/image33.tiff"/><Relationship Id="rId1" Type="http://schemas.openxmlformats.org/officeDocument/2006/relationships/vmlDrawing" Target="../drawings/vmlDrawing5.vml"/><Relationship Id="rId6" Type="http://schemas.openxmlformats.org/officeDocument/2006/relationships/image" Target="../media/image25.wmf"/><Relationship Id="rId11" Type="http://schemas.openxmlformats.org/officeDocument/2006/relationships/oleObject" Target="../embeddings/oleObject29.bin"/><Relationship Id="rId5" Type="http://schemas.openxmlformats.org/officeDocument/2006/relationships/oleObject" Target="../embeddings/oleObject26.bin"/><Relationship Id="rId15" Type="http://schemas.openxmlformats.org/officeDocument/2006/relationships/oleObject" Target="../embeddings/oleObject31.bin"/><Relationship Id="rId23" Type="http://schemas.openxmlformats.org/officeDocument/2006/relationships/image" Target="../media/image36.tiff"/><Relationship Id="rId10" Type="http://schemas.openxmlformats.org/officeDocument/2006/relationships/image" Target="../media/image27.emf"/><Relationship Id="rId19" Type="http://schemas.openxmlformats.org/officeDocument/2006/relationships/image" Target="../media/image32.tiff"/><Relationship Id="rId4" Type="http://schemas.openxmlformats.org/officeDocument/2006/relationships/image" Target="../media/image24.emf"/><Relationship Id="rId9" Type="http://schemas.openxmlformats.org/officeDocument/2006/relationships/oleObject" Target="../embeddings/oleObject28.bin"/><Relationship Id="rId14" Type="http://schemas.openxmlformats.org/officeDocument/2006/relationships/image" Target="../media/image29.emf"/><Relationship Id="rId22" Type="http://schemas.openxmlformats.org/officeDocument/2006/relationships/image" Target="../media/image35.tif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13" Type="http://schemas.openxmlformats.org/officeDocument/2006/relationships/image" Target="../media/image41.emf"/><Relationship Id="rId18" Type="http://schemas.openxmlformats.org/officeDocument/2006/relationships/oleObject" Target="../embeddings/oleObject40.bin"/><Relationship Id="rId3" Type="http://schemas.openxmlformats.org/officeDocument/2006/relationships/oleObject" Target="../embeddings/oleObject33.bin"/><Relationship Id="rId21" Type="http://schemas.openxmlformats.org/officeDocument/2006/relationships/image" Target="../media/image47.tiff"/><Relationship Id="rId7" Type="http://schemas.openxmlformats.org/officeDocument/2006/relationships/image" Target="../media/image38.wmf"/><Relationship Id="rId12" Type="http://schemas.openxmlformats.org/officeDocument/2006/relationships/oleObject" Target="../embeddings/oleObject37.bin"/><Relationship Id="rId17" Type="http://schemas.openxmlformats.org/officeDocument/2006/relationships/image" Target="../media/image43.e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9.bin"/><Relationship Id="rId20" Type="http://schemas.openxmlformats.org/officeDocument/2006/relationships/image" Target="../media/image46.tiff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4.bin"/><Relationship Id="rId11" Type="http://schemas.openxmlformats.org/officeDocument/2006/relationships/image" Target="../media/image40.emf"/><Relationship Id="rId5" Type="http://schemas.openxmlformats.org/officeDocument/2006/relationships/image" Target="../media/image45.tiff"/><Relationship Id="rId15" Type="http://schemas.openxmlformats.org/officeDocument/2006/relationships/image" Target="../media/image42.emf"/><Relationship Id="rId23" Type="http://schemas.openxmlformats.org/officeDocument/2006/relationships/image" Target="../media/image49.tiff"/><Relationship Id="rId10" Type="http://schemas.openxmlformats.org/officeDocument/2006/relationships/oleObject" Target="../embeddings/oleObject36.bin"/><Relationship Id="rId19" Type="http://schemas.openxmlformats.org/officeDocument/2006/relationships/image" Target="../media/image44.emf"/><Relationship Id="rId4" Type="http://schemas.openxmlformats.org/officeDocument/2006/relationships/image" Target="../media/image37.emf"/><Relationship Id="rId9" Type="http://schemas.openxmlformats.org/officeDocument/2006/relationships/image" Target="../media/image39.emf"/><Relationship Id="rId14" Type="http://schemas.openxmlformats.org/officeDocument/2006/relationships/oleObject" Target="../embeddings/oleObject38.bin"/><Relationship Id="rId22" Type="http://schemas.openxmlformats.org/officeDocument/2006/relationships/image" Target="../media/image48.tif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emf"/><Relationship Id="rId13" Type="http://schemas.openxmlformats.org/officeDocument/2006/relationships/oleObject" Target="../embeddings/oleObject46.bin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3.bin"/><Relationship Id="rId12" Type="http://schemas.openxmlformats.org/officeDocument/2006/relationships/image" Target="../media/image5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51.emf"/><Relationship Id="rId11" Type="http://schemas.openxmlformats.org/officeDocument/2006/relationships/oleObject" Target="../embeddings/oleObject45.bin"/><Relationship Id="rId5" Type="http://schemas.openxmlformats.org/officeDocument/2006/relationships/oleObject" Target="../embeddings/oleObject42.bin"/><Relationship Id="rId10" Type="http://schemas.openxmlformats.org/officeDocument/2006/relationships/image" Target="../media/image53.emf"/><Relationship Id="rId4" Type="http://schemas.openxmlformats.org/officeDocument/2006/relationships/image" Target="../media/image50.emf"/><Relationship Id="rId9" Type="http://schemas.openxmlformats.org/officeDocument/2006/relationships/oleObject" Target="../embeddings/oleObject44.bin"/><Relationship Id="rId14" Type="http://schemas.openxmlformats.org/officeDocument/2006/relationships/image" Target="../media/image55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1.tif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7.wmf"/><Relationship Id="rId12" Type="http://schemas.microsoft.com/office/2007/relationships/hdphoto" Target="../media/hdphoto2.wdp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8.bin"/><Relationship Id="rId11" Type="http://schemas.openxmlformats.org/officeDocument/2006/relationships/image" Target="../media/image60.png"/><Relationship Id="rId5" Type="http://schemas.openxmlformats.org/officeDocument/2006/relationships/image" Target="../media/image56.wmf"/><Relationship Id="rId10" Type="http://schemas.openxmlformats.org/officeDocument/2006/relationships/image" Target="../media/image59.tiff"/><Relationship Id="rId4" Type="http://schemas.openxmlformats.org/officeDocument/2006/relationships/oleObject" Target="../embeddings/oleObject47.bin"/><Relationship Id="rId9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tiff"/><Relationship Id="rId3" Type="http://schemas.openxmlformats.org/officeDocument/2006/relationships/oleObject" Target="../embeddings/oleObject49.bin"/><Relationship Id="rId7" Type="http://schemas.openxmlformats.org/officeDocument/2006/relationships/image" Target="../media/image64.tiff"/><Relationship Id="rId12" Type="http://schemas.openxmlformats.org/officeDocument/2006/relationships/image" Target="../media/image68.tif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63.emf"/><Relationship Id="rId11" Type="http://schemas.microsoft.com/office/2007/relationships/hdphoto" Target="../media/hdphoto3.wdp"/><Relationship Id="rId5" Type="http://schemas.openxmlformats.org/officeDocument/2006/relationships/oleObject" Target="../embeddings/oleObject50.bin"/><Relationship Id="rId10" Type="http://schemas.openxmlformats.org/officeDocument/2006/relationships/image" Target="../media/image67.png"/><Relationship Id="rId4" Type="http://schemas.openxmlformats.org/officeDocument/2006/relationships/image" Target="../media/image62.emf"/><Relationship Id="rId9" Type="http://schemas.openxmlformats.org/officeDocument/2006/relationships/image" Target="../media/image66.tif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emf"/><Relationship Id="rId3" Type="http://schemas.openxmlformats.org/officeDocument/2006/relationships/oleObject" Target="../embeddings/oleObject51.bin"/><Relationship Id="rId7" Type="http://schemas.openxmlformats.org/officeDocument/2006/relationships/oleObject" Target="../embeddings/oleObject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70.wmf"/><Relationship Id="rId5" Type="http://schemas.openxmlformats.org/officeDocument/2006/relationships/oleObject" Target="../embeddings/oleObject52.bin"/><Relationship Id="rId4" Type="http://schemas.openxmlformats.org/officeDocument/2006/relationships/image" Target="../media/image6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7481606"/>
              </p:ext>
            </p:extLst>
          </p:nvPr>
        </p:nvGraphicFramePr>
        <p:xfrm>
          <a:off x="2049463" y="244475"/>
          <a:ext cx="1657350" cy="201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6" name="Prism Project" r:id="rId3" imgW="1656000" imgH="2016000" progId="Prism5.Document">
                  <p:embed/>
                </p:oleObj>
              </mc:Choice>
              <mc:Fallback>
                <p:oleObj name="Prism Project" r:id="rId3" imgW="1656000" imgH="2016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9463" y="244475"/>
                        <a:ext cx="1657350" cy="201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feld 5"/>
          <p:cNvSpPr txBox="1">
            <a:spLocks noChangeArrowheads="1"/>
          </p:cNvSpPr>
          <p:nvPr/>
        </p:nvSpPr>
        <p:spPr bwMode="auto">
          <a:xfrm rot="16200000">
            <a:off x="1105786" y="974286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itchFamily="34" charset="0"/>
              </a:rPr>
              <a:t>Cells/ g </a:t>
            </a:r>
            <a:r>
              <a:rPr kumimoji="0" lang="en-GB" altLang="de-DE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tumor</a:t>
            </a:r>
            <a:endParaRPr kumimoji="0" lang="en-GB" altLang="de-DE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019915" y="183982"/>
            <a:ext cx="21212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Macrophages</a:t>
            </a:r>
            <a:endParaRPr 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-67421" y="128852"/>
            <a:ext cx="391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2710729" y="1881389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3076569" y="1882659"/>
            <a:ext cx="62709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Nox4-/-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Objek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6335255"/>
              </p:ext>
            </p:extLst>
          </p:nvPr>
        </p:nvGraphicFramePr>
        <p:xfrm>
          <a:off x="3968750" y="244475"/>
          <a:ext cx="1657350" cy="201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7" name="Prism Project" r:id="rId5" imgW="1656000" imgH="2016000" progId="Prism5.Document">
                  <p:embed/>
                </p:oleObj>
              </mc:Choice>
              <mc:Fallback>
                <p:oleObj name="Prism Project" r:id="rId5" imgW="1656000" imgH="2016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8750" y="244475"/>
                        <a:ext cx="1657350" cy="201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feld 13"/>
          <p:cNvSpPr txBox="1">
            <a:spLocks noChangeArrowheads="1"/>
          </p:cNvSpPr>
          <p:nvPr/>
        </p:nvSpPr>
        <p:spPr bwMode="auto">
          <a:xfrm rot="16200000">
            <a:off x="2972561" y="974286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itchFamily="34" charset="0"/>
              </a:rPr>
              <a:t>Cells/ g </a:t>
            </a:r>
            <a:r>
              <a:rPr kumimoji="0" lang="en-GB" altLang="de-DE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tumor</a:t>
            </a:r>
            <a:endParaRPr kumimoji="0" lang="en-GB" altLang="de-DE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3915717" y="197630"/>
            <a:ext cx="21212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Neutrophils</a:t>
            </a:r>
            <a:endParaRPr 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4639229" y="1881389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4986019" y="1882659"/>
            <a:ext cx="62709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Nox4-/-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8" name="Objek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6802640"/>
              </p:ext>
            </p:extLst>
          </p:nvPr>
        </p:nvGraphicFramePr>
        <p:xfrm>
          <a:off x="2149475" y="2220913"/>
          <a:ext cx="1585913" cy="201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8" name="Prism Project" r:id="rId7" imgW="1584000" imgH="2016000" progId="Prism5.Document">
                  <p:embed/>
                </p:oleObj>
              </mc:Choice>
              <mc:Fallback>
                <p:oleObj name="Prism Project" r:id="rId7" imgW="1584000" imgH="2016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9475" y="2220913"/>
                        <a:ext cx="1585913" cy="201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feld 18"/>
          <p:cNvSpPr txBox="1">
            <a:spLocks noChangeArrowheads="1"/>
          </p:cNvSpPr>
          <p:nvPr/>
        </p:nvSpPr>
        <p:spPr bwMode="auto">
          <a:xfrm rot="16200000">
            <a:off x="1071799" y="2951141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itchFamily="34" charset="0"/>
              </a:rPr>
              <a:t>Cells/ g </a:t>
            </a:r>
            <a:r>
              <a:rPr kumimoji="0" lang="en-GB" altLang="de-DE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tumor</a:t>
            </a:r>
            <a:endParaRPr kumimoji="0" lang="en-GB" altLang="de-DE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2081478" y="2190903"/>
            <a:ext cx="21212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CD11b+ </a:t>
            </a:r>
            <a:r>
              <a:rPr lang="en-US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05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Box 13"/>
          <p:cNvSpPr txBox="1">
            <a:spLocks noChangeArrowheads="1"/>
          </p:cNvSpPr>
          <p:nvPr/>
        </p:nvSpPr>
        <p:spPr bwMode="auto">
          <a:xfrm>
            <a:off x="2714717" y="3858244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Box 14"/>
          <p:cNvSpPr txBox="1">
            <a:spLocks noChangeArrowheads="1"/>
          </p:cNvSpPr>
          <p:nvPr/>
        </p:nvSpPr>
        <p:spPr bwMode="auto">
          <a:xfrm>
            <a:off x="3073382" y="3859514"/>
            <a:ext cx="62709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Nox4-/-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3" name="Objek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8608772"/>
              </p:ext>
            </p:extLst>
          </p:nvPr>
        </p:nvGraphicFramePr>
        <p:xfrm>
          <a:off x="277813" y="2217738"/>
          <a:ext cx="1585912" cy="201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9" name="Prism Project" r:id="rId9" imgW="1584000" imgH="2016000" progId="Prism5.Document">
                  <p:embed/>
                </p:oleObj>
              </mc:Choice>
              <mc:Fallback>
                <p:oleObj name="Prism Project" r:id="rId9" imgW="1584000" imgH="2016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813" y="2217738"/>
                        <a:ext cx="1585912" cy="201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feld 23"/>
          <p:cNvSpPr txBox="1">
            <a:spLocks noChangeArrowheads="1"/>
          </p:cNvSpPr>
          <p:nvPr/>
        </p:nvSpPr>
        <p:spPr bwMode="auto">
          <a:xfrm rot="16200000">
            <a:off x="-808938" y="2948059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itchFamily="34" charset="0"/>
              </a:rPr>
              <a:t>Cells/ g </a:t>
            </a:r>
            <a:r>
              <a:rPr kumimoji="0" lang="en-GB" altLang="de-DE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tumor</a:t>
            </a:r>
            <a:endParaRPr kumimoji="0" lang="en-GB" altLang="de-DE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189637" y="2183278"/>
            <a:ext cx="21212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pDC</a:t>
            </a:r>
            <a:endParaRPr 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Box 13"/>
          <p:cNvSpPr txBox="1">
            <a:spLocks noChangeArrowheads="1"/>
          </p:cNvSpPr>
          <p:nvPr/>
        </p:nvSpPr>
        <p:spPr bwMode="auto">
          <a:xfrm>
            <a:off x="836949" y="3855162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Box 14"/>
          <p:cNvSpPr txBox="1">
            <a:spLocks noChangeArrowheads="1"/>
          </p:cNvSpPr>
          <p:nvPr/>
        </p:nvSpPr>
        <p:spPr bwMode="auto">
          <a:xfrm>
            <a:off x="1259939" y="3856432"/>
            <a:ext cx="62709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Nox4-/-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8" name="Objek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1302894"/>
              </p:ext>
            </p:extLst>
          </p:nvPr>
        </p:nvGraphicFramePr>
        <p:xfrm>
          <a:off x="204802" y="6215748"/>
          <a:ext cx="1657350" cy="201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0" name="Prism Project" r:id="rId11" imgW="1656000" imgH="2016000" progId="Prism5.Document">
                  <p:embed/>
                </p:oleObj>
              </mc:Choice>
              <mc:Fallback>
                <p:oleObj name="Prism Project" r:id="rId11" imgW="1656000" imgH="2016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802" y="6215748"/>
                        <a:ext cx="1657350" cy="201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feld 28"/>
          <p:cNvSpPr txBox="1">
            <a:spLocks noChangeArrowheads="1"/>
          </p:cNvSpPr>
          <p:nvPr/>
        </p:nvSpPr>
        <p:spPr bwMode="auto">
          <a:xfrm rot="16200000">
            <a:off x="-785290" y="6945038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itchFamily="34" charset="0"/>
              </a:rPr>
              <a:t>Cells/ g </a:t>
            </a:r>
            <a:r>
              <a:rPr kumimoji="0" lang="en-GB" altLang="de-DE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tumor</a:t>
            </a:r>
            <a:endParaRPr kumimoji="0" lang="en-GB" altLang="de-DE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feld 29"/>
          <p:cNvSpPr txBox="1"/>
          <p:nvPr/>
        </p:nvSpPr>
        <p:spPr>
          <a:xfrm>
            <a:off x="270060" y="6180257"/>
            <a:ext cx="21212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B cells</a:t>
            </a:r>
            <a:endParaRPr 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Box 13"/>
          <p:cNvSpPr txBox="1">
            <a:spLocks noChangeArrowheads="1"/>
          </p:cNvSpPr>
          <p:nvPr/>
        </p:nvSpPr>
        <p:spPr bwMode="auto">
          <a:xfrm>
            <a:off x="898572" y="7887769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Box 14"/>
          <p:cNvSpPr txBox="1">
            <a:spLocks noChangeArrowheads="1"/>
          </p:cNvSpPr>
          <p:nvPr/>
        </p:nvSpPr>
        <p:spPr bwMode="auto">
          <a:xfrm>
            <a:off x="1245362" y="7889039"/>
            <a:ext cx="62709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Nox4-/-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3" name="Objek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79931"/>
              </p:ext>
            </p:extLst>
          </p:nvPr>
        </p:nvGraphicFramePr>
        <p:xfrm>
          <a:off x="4046538" y="2217738"/>
          <a:ext cx="1585912" cy="201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1" name="Prism Project" r:id="rId13" imgW="1584000" imgH="2016000" progId="Prism5.Document">
                  <p:embed/>
                </p:oleObj>
              </mc:Choice>
              <mc:Fallback>
                <p:oleObj name="Prism Project" r:id="rId13" imgW="1584000" imgH="2016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6538" y="2217738"/>
                        <a:ext cx="1585912" cy="201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feld 33"/>
          <p:cNvSpPr txBox="1">
            <a:spLocks noChangeArrowheads="1"/>
          </p:cNvSpPr>
          <p:nvPr/>
        </p:nvSpPr>
        <p:spPr bwMode="auto">
          <a:xfrm rot="16200000">
            <a:off x="3003531" y="2948059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itchFamily="34" charset="0"/>
              </a:rPr>
              <a:t>Cells/ g </a:t>
            </a:r>
            <a:r>
              <a:rPr kumimoji="0" lang="en-GB" altLang="de-DE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tumor</a:t>
            </a:r>
            <a:endParaRPr kumimoji="0" lang="en-GB" altLang="de-DE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3922937" y="2183278"/>
            <a:ext cx="21212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NK cells</a:t>
            </a:r>
            <a:endParaRPr 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Box 13"/>
          <p:cNvSpPr txBox="1">
            <a:spLocks noChangeArrowheads="1"/>
          </p:cNvSpPr>
          <p:nvPr/>
        </p:nvSpPr>
        <p:spPr bwMode="auto">
          <a:xfrm>
            <a:off x="4646449" y="3855162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Box 14"/>
          <p:cNvSpPr txBox="1">
            <a:spLocks noChangeArrowheads="1"/>
          </p:cNvSpPr>
          <p:nvPr/>
        </p:nvSpPr>
        <p:spPr bwMode="auto">
          <a:xfrm>
            <a:off x="4993239" y="3856432"/>
            <a:ext cx="62709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Nox4-/-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8" name="Objek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8383917"/>
              </p:ext>
            </p:extLst>
          </p:nvPr>
        </p:nvGraphicFramePr>
        <p:xfrm>
          <a:off x="166688" y="4181475"/>
          <a:ext cx="1657350" cy="201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2" name="Prism Project" r:id="rId15" imgW="1656000" imgH="2016000" progId="Prism5.Document">
                  <p:embed/>
                </p:oleObj>
              </mc:Choice>
              <mc:Fallback>
                <p:oleObj name="Prism Project" r:id="rId15" imgW="1656000" imgH="2016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688" y="4181475"/>
                        <a:ext cx="1657350" cy="201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extfeld 38"/>
          <p:cNvSpPr txBox="1">
            <a:spLocks noChangeArrowheads="1"/>
          </p:cNvSpPr>
          <p:nvPr/>
        </p:nvSpPr>
        <p:spPr bwMode="auto">
          <a:xfrm rot="16200000">
            <a:off x="-799413" y="4910959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itchFamily="34" charset="0"/>
              </a:rPr>
              <a:t>Cells/ g </a:t>
            </a:r>
            <a:r>
              <a:rPr kumimoji="0" lang="en-GB" altLang="de-DE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tumor</a:t>
            </a:r>
            <a:endParaRPr kumimoji="0" lang="en-GB" altLang="de-DE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Textfeld 39"/>
          <p:cNvSpPr txBox="1"/>
          <p:nvPr/>
        </p:nvSpPr>
        <p:spPr>
          <a:xfrm>
            <a:off x="113437" y="4181803"/>
            <a:ext cx="21212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T cells</a:t>
            </a:r>
            <a:endParaRPr 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Box 13"/>
          <p:cNvSpPr txBox="1">
            <a:spLocks noChangeArrowheads="1"/>
          </p:cNvSpPr>
          <p:nvPr/>
        </p:nvSpPr>
        <p:spPr bwMode="auto">
          <a:xfrm>
            <a:off x="836949" y="5818062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 Box 14"/>
          <p:cNvSpPr txBox="1">
            <a:spLocks noChangeArrowheads="1"/>
          </p:cNvSpPr>
          <p:nvPr/>
        </p:nvSpPr>
        <p:spPr bwMode="auto">
          <a:xfrm>
            <a:off x="1183739" y="5819332"/>
            <a:ext cx="62709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Nox4-/-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8" name="Objek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1208676"/>
              </p:ext>
            </p:extLst>
          </p:nvPr>
        </p:nvGraphicFramePr>
        <p:xfrm>
          <a:off x="53975" y="250825"/>
          <a:ext cx="1838325" cy="201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" name="Prism Project" r:id="rId17" imgW="1836000" imgH="2016000" progId="Prism5.Document">
                  <p:embed/>
                </p:oleObj>
              </mc:Choice>
              <mc:Fallback>
                <p:oleObj name="Prism Project" r:id="rId17" imgW="1836000" imgH="2016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" y="250825"/>
                        <a:ext cx="1838325" cy="201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" name="Textfeld 58"/>
          <p:cNvSpPr txBox="1">
            <a:spLocks noChangeArrowheads="1"/>
          </p:cNvSpPr>
          <p:nvPr/>
        </p:nvSpPr>
        <p:spPr bwMode="auto">
          <a:xfrm rot="16200000">
            <a:off x="-845489" y="980037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itchFamily="34" charset="0"/>
              </a:rPr>
              <a:t>Cells/ g </a:t>
            </a:r>
            <a:r>
              <a:rPr kumimoji="0" lang="en-GB" altLang="de-DE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tumor</a:t>
            </a:r>
            <a:endParaRPr kumimoji="0" lang="en-GB" altLang="de-DE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feld 59"/>
          <p:cNvSpPr txBox="1"/>
          <p:nvPr/>
        </p:nvSpPr>
        <p:spPr>
          <a:xfrm>
            <a:off x="197986" y="179631"/>
            <a:ext cx="21212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CD45+ cells</a:t>
            </a:r>
            <a:endParaRPr 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 Box 13"/>
          <p:cNvSpPr txBox="1">
            <a:spLocks noChangeArrowheads="1"/>
          </p:cNvSpPr>
          <p:nvPr/>
        </p:nvSpPr>
        <p:spPr bwMode="auto">
          <a:xfrm>
            <a:off x="826498" y="1887140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 Box 14"/>
          <p:cNvSpPr txBox="1">
            <a:spLocks noChangeArrowheads="1"/>
          </p:cNvSpPr>
          <p:nvPr/>
        </p:nvSpPr>
        <p:spPr bwMode="auto">
          <a:xfrm>
            <a:off x="1173288" y="1888410"/>
            <a:ext cx="62709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Nox4-/-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feld 62"/>
          <p:cNvSpPr txBox="1"/>
          <p:nvPr/>
        </p:nvSpPr>
        <p:spPr>
          <a:xfrm>
            <a:off x="0" y="8266402"/>
            <a:ext cx="6773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Figure 1.  FACS analysis of tumor tissue revealed only a tendency for differences in B cells within Nox4-deficient 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tumors.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Fibro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sarcoma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tissue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wild type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Nox4-/-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mice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was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analyzed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composition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FACS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using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specific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antibodies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indicated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. Table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contains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different T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populations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/g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tumor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tissue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statistical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differences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(n=6-10).</a:t>
            </a:r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948174"/>
              </p:ext>
            </p:extLst>
          </p:nvPr>
        </p:nvGraphicFramePr>
        <p:xfrm>
          <a:off x="2167833" y="4435719"/>
          <a:ext cx="3484822" cy="128016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109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19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31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1342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err="1" smtClean="0"/>
                        <a:t>Cell</a:t>
                      </a:r>
                      <a:r>
                        <a:rPr lang="de-DE" sz="1200" dirty="0" smtClean="0"/>
                        <a:t> type</a:t>
                      </a:r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Wild type</a:t>
                      </a:r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Nox4-/-</a:t>
                      </a:r>
                      <a:endParaRPr lang="de-D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342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CD4+ T </a:t>
                      </a:r>
                      <a:r>
                        <a:rPr lang="de-DE" sz="1200" dirty="0" err="1" smtClean="0"/>
                        <a:t>cells</a:t>
                      </a:r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50" dirty="0" smtClean="0"/>
                        <a:t>3.2*10</a:t>
                      </a:r>
                      <a:r>
                        <a:rPr lang="de-DE" sz="1050" baseline="30000" dirty="0" smtClean="0"/>
                        <a:t>4 </a:t>
                      </a:r>
                      <a:r>
                        <a:rPr lang="de-DE" sz="1050" baseline="0" dirty="0" smtClean="0"/>
                        <a:t>± 1.9</a:t>
                      </a:r>
                      <a:r>
                        <a:rPr lang="de-DE" sz="1050" dirty="0" smtClean="0"/>
                        <a:t>*10</a:t>
                      </a:r>
                      <a:r>
                        <a:rPr lang="de-DE" sz="1050" baseline="30000" dirty="0" smtClean="0"/>
                        <a:t>4</a:t>
                      </a:r>
                      <a:endParaRPr lang="de-DE" sz="105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50" dirty="0" smtClean="0"/>
                        <a:t>1.3*10</a:t>
                      </a:r>
                      <a:r>
                        <a:rPr lang="de-DE" sz="1050" baseline="30000" dirty="0" smtClean="0"/>
                        <a:t>4 </a:t>
                      </a:r>
                      <a:r>
                        <a:rPr lang="de-DE" sz="1050" baseline="0" dirty="0" smtClean="0"/>
                        <a:t>± 0.3*10</a:t>
                      </a:r>
                      <a:r>
                        <a:rPr lang="de-DE" sz="1050" baseline="30000" dirty="0" smtClean="0"/>
                        <a:t>4</a:t>
                      </a:r>
                      <a:endParaRPr lang="de-DE" sz="1050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342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CD8+ T </a:t>
                      </a:r>
                      <a:r>
                        <a:rPr lang="de-DE" sz="1200" dirty="0" err="1" smtClean="0"/>
                        <a:t>cells</a:t>
                      </a:r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smtClean="0"/>
                        <a:t>2.5*10</a:t>
                      </a:r>
                      <a:r>
                        <a:rPr lang="de-DE" sz="1050" baseline="30000" dirty="0" smtClean="0"/>
                        <a:t>4 </a:t>
                      </a:r>
                      <a:r>
                        <a:rPr lang="de-DE" sz="1050" baseline="0" dirty="0" smtClean="0"/>
                        <a:t>± 1.4</a:t>
                      </a:r>
                      <a:r>
                        <a:rPr lang="de-DE" sz="1050" dirty="0" smtClean="0"/>
                        <a:t>*10</a:t>
                      </a:r>
                      <a:r>
                        <a:rPr lang="de-DE" sz="1050" baseline="300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smtClean="0"/>
                        <a:t>1.8*10</a:t>
                      </a:r>
                      <a:r>
                        <a:rPr lang="de-DE" sz="1050" baseline="30000" dirty="0" smtClean="0"/>
                        <a:t>4 </a:t>
                      </a:r>
                      <a:r>
                        <a:rPr lang="de-DE" sz="1050" baseline="0" dirty="0" smtClean="0"/>
                        <a:t>± 0.4*10</a:t>
                      </a:r>
                      <a:r>
                        <a:rPr lang="de-DE" sz="1050" baseline="30000" dirty="0" smtClean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913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CD4- CD8- NK</a:t>
                      </a:r>
                    </a:p>
                    <a:p>
                      <a:pPr algn="ctr"/>
                      <a:r>
                        <a:rPr lang="de-DE" sz="1200" dirty="0" smtClean="0"/>
                        <a:t> T </a:t>
                      </a:r>
                      <a:r>
                        <a:rPr lang="de-DE" sz="1200" dirty="0" err="1" smtClean="0"/>
                        <a:t>cells</a:t>
                      </a:r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smtClean="0"/>
                        <a:t>0.3*10</a:t>
                      </a:r>
                      <a:r>
                        <a:rPr lang="de-DE" sz="1050" baseline="30000" dirty="0" smtClean="0"/>
                        <a:t>4 </a:t>
                      </a:r>
                      <a:r>
                        <a:rPr lang="de-DE" sz="1050" baseline="0" dirty="0" smtClean="0"/>
                        <a:t>± 0.1</a:t>
                      </a:r>
                      <a:r>
                        <a:rPr lang="de-DE" sz="1050" dirty="0" smtClean="0"/>
                        <a:t>*10</a:t>
                      </a:r>
                      <a:r>
                        <a:rPr lang="de-DE" sz="1050" baseline="300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smtClean="0"/>
                        <a:t>0.5*10</a:t>
                      </a:r>
                      <a:r>
                        <a:rPr lang="de-DE" sz="1050" baseline="30000" dirty="0" smtClean="0"/>
                        <a:t>4 </a:t>
                      </a:r>
                      <a:r>
                        <a:rPr lang="de-DE" sz="1050" baseline="0" dirty="0" smtClean="0"/>
                        <a:t>± 0.1</a:t>
                      </a:r>
                      <a:r>
                        <a:rPr lang="de-DE" sz="1050" dirty="0" smtClean="0"/>
                        <a:t>*10</a:t>
                      </a:r>
                      <a:r>
                        <a:rPr lang="de-DE" sz="1050" baseline="30000" dirty="0" smtClean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335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4421721"/>
              </p:ext>
            </p:extLst>
          </p:nvPr>
        </p:nvGraphicFramePr>
        <p:xfrm>
          <a:off x="298450" y="244475"/>
          <a:ext cx="1404938" cy="201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0" name="Prism Project" r:id="rId3" imgW="1404000" imgH="2016000" progId="Prism5.Document">
                  <p:embed/>
                </p:oleObj>
              </mc:Choice>
              <mc:Fallback>
                <p:oleObj name="Prism Project" r:id="rId3" imgW="1404000" imgH="2016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450" y="244475"/>
                        <a:ext cx="1404938" cy="201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715729" y="1906935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1057819" y="1906935"/>
            <a:ext cx="62709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Nox4-/-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hteck 48"/>
          <p:cNvSpPr>
            <a:spLocks noChangeArrowheads="1"/>
          </p:cNvSpPr>
          <p:nvPr/>
        </p:nvSpPr>
        <p:spPr bwMode="auto">
          <a:xfrm>
            <a:off x="904712" y="58644"/>
            <a:ext cx="513282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iNOS</a:t>
            </a:r>
            <a:endParaRPr kumimoji="0" lang="de-DE" altLang="de-DE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>
            <a:spLocks noChangeArrowheads="1"/>
          </p:cNvSpPr>
          <p:nvPr/>
        </p:nvSpPr>
        <p:spPr bwMode="auto">
          <a:xfrm rot="16200000">
            <a:off x="-682053" y="1033925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rel</a:t>
            </a:r>
            <a:r>
              <a:rPr lang="en-GB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altLang="de-DE" sz="9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iNOS</a:t>
            </a:r>
            <a:r>
              <a:rPr lang="en-GB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9055302"/>
              </p:ext>
            </p:extLst>
          </p:nvPr>
        </p:nvGraphicFramePr>
        <p:xfrm>
          <a:off x="1952625" y="222313"/>
          <a:ext cx="1419225" cy="2033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1" name="Prism Project" r:id="rId5" imgW="1417320" imgH="2032920" progId="Prism5.Document">
                  <p:embed/>
                </p:oleObj>
              </mc:Choice>
              <mc:Fallback>
                <p:oleObj name="Prism Project" r:id="rId5" imgW="1417320" imgH="203292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2625" y="222313"/>
                        <a:ext cx="1419225" cy="2033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hteck 48"/>
          <p:cNvSpPr>
            <a:spLocks noChangeArrowheads="1"/>
          </p:cNvSpPr>
          <p:nvPr/>
        </p:nvSpPr>
        <p:spPr bwMode="auto">
          <a:xfrm>
            <a:off x="2503308" y="68544"/>
            <a:ext cx="54213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FIZZ1</a:t>
            </a:r>
          </a:p>
        </p:txBody>
      </p:sp>
      <p:graphicFrame>
        <p:nvGraphicFramePr>
          <p:cNvPr id="13" name="Objek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7851034"/>
              </p:ext>
            </p:extLst>
          </p:nvPr>
        </p:nvGraphicFramePr>
        <p:xfrm>
          <a:off x="3582675" y="227013"/>
          <a:ext cx="1408113" cy="20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2" name="Prism Project" r:id="rId7" imgW="1406520" imgH="2031480" progId="Prism5.Document">
                  <p:embed/>
                </p:oleObj>
              </mc:Choice>
              <mc:Fallback>
                <p:oleObj name="Prism Project" r:id="rId7" imgW="1406520" imgH="203148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2675" y="227013"/>
                        <a:ext cx="1408113" cy="203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hteck 48"/>
          <p:cNvSpPr>
            <a:spLocks noChangeArrowheads="1"/>
          </p:cNvSpPr>
          <p:nvPr/>
        </p:nvSpPr>
        <p:spPr bwMode="auto">
          <a:xfrm>
            <a:off x="3962337" y="66563"/>
            <a:ext cx="873957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altLang="de-DE" sz="105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Arginase</a:t>
            </a:r>
            <a:r>
              <a:rPr lang="de-DE" altLang="de-DE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endParaRPr kumimoji="0" lang="de-DE" altLang="de-DE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2376254" y="1906935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2718344" y="1906935"/>
            <a:ext cx="62709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Nox4-/-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4013029" y="1906935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Box 14"/>
          <p:cNvSpPr txBox="1">
            <a:spLocks noChangeArrowheads="1"/>
          </p:cNvSpPr>
          <p:nvPr/>
        </p:nvSpPr>
        <p:spPr bwMode="auto">
          <a:xfrm>
            <a:off x="4355119" y="1906935"/>
            <a:ext cx="62709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Nox4-/-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Objek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3816057"/>
              </p:ext>
            </p:extLst>
          </p:nvPr>
        </p:nvGraphicFramePr>
        <p:xfrm>
          <a:off x="5155888" y="220663"/>
          <a:ext cx="1419225" cy="2033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3" name="Prism Project" r:id="rId9" imgW="1417320" imgH="2032920" progId="Prism5.Document">
                  <p:embed/>
                </p:oleObj>
              </mc:Choice>
              <mc:Fallback>
                <p:oleObj name="Prism Project" r:id="rId9" imgW="1417320" imgH="203292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5888" y="220663"/>
                        <a:ext cx="1419225" cy="2033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hteck 48"/>
          <p:cNvSpPr>
            <a:spLocks noChangeArrowheads="1"/>
          </p:cNvSpPr>
          <p:nvPr/>
        </p:nvSpPr>
        <p:spPr bwMode="auto">
          <a:xfrm>
            <a:off x="5828888" y="78438"/>
            <a:ext cx="46198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altLang="de-DE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YM1</a:t>
            </a:r>
            <a:endParaRPr kumimoji="0" lang="de-DE" altLang="de-DE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1" name="Objek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1208780"/>
              </p:ext>
            </p:extLst>
          </p:nvPr>
        </p:nvGraphicFramePr>
        <p:xfrm>
          <a:off x="296475" y="2463125"/>
          <a:ext cx="1404938" cy="201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4" name="Prism Project" r:id="rId11" imgW="1404000" imgH="2016000" progId="Prism5.Document">
                  <p:embed/>
                </p:oleObj>
              </mc:Choice>
              <mc:Fallback>
                <p:oleObj name="Prism Project" r:id="rId11" imgW="1404000" imgH="2016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475" y="2463125"/>
                        <a:ext cx="1404938" cy="201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 Box 13"/>
          <p:cNvSpPr txBox="1">
            <a:spLocks noChangeArrowheads="1"/>
          </p:cNvSpPr>
          <p:nvPr/>
        </p:nvSpPr>
        <p:spPr bwMode="auto">
          <a:xfrm>
            <a:off x="701879" y="4111735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Box 14"/>
          <p:cNvSpPr txBox="1">
            <a:spLocks noChangeArrowheads="1"/>
          </p:cNvSpPr>
          <p:nvPr/>
        </p:nvSpPr>
        <p:spPr bwMode="auto">
          <a:xfrm>
            <a:off x="1043969" y="4111735"/>
            <a:ext cx="62709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Nox4-/-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hteck 48"/>
          <p:cNvSpPr>
            <a:spLocks noChangeArrowheads="1"/>
          </p:cNvSpPr>
          <p:nvPr/>
        </p:nvSpPr>
        <p:spPr bwMode="auto">
          <a:xfrm>
            <a:off x="849285" y="2360478"/>
            <a:ext cx="60625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CD163</a:t>
            </a:r>
          </a:p>
        </p:txBody>
      </p:sp>
      <p:sp>
        <p:nvSpPr>
          <p:cNvPr id="25" name="Textfeld 24"/>
          <p:cNvSpPr txBox="1">
            <a:spLocks noChangeArrowheads="1"/>
          </p:cNvSpPr>
          <p:nvPr/>
        </p:nvSpPr>
        <p:spPr bwMode="auto">
          <a:xfrm rot="16200000">
            <a:off x="990388" y="1045256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rel</a:t>
            </a:r>
            <a:r>
              <a:rPr lang="en-GB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FIZZ!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feld 25"/>
          <p:cNvSpPr txBox="1">
            <a:spLocks noChangeArrowheads="1"/>
          </p:cNvSpPr>
          <p:nvPr/>
        </p:nvSpPr>
        <p:spPr bwMode="auto">
          <a:xfrm rot="16200000">
            <a:off x="2636204" y="1033380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rel</a:t>
            </a:r>
            <a:r>
              <a:rPr lang="en-GB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ARG 1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feld 26"/>
          <p:cNvSpPr txBox="1">
            <a:spLocks noChangeArrowheads="1"/>
          </p:cNvSpPr>
          <p:nvPr/>
        </p:nvSpPr>
        <p:spPr bwMode="auto">
          <a:xfrm rot="16200000">
            <a:off x="4213604" y="1060798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rel. YM!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 Box 13"/>
          <p:cNvSpPr txBox="1">
            <a:spLocks noChangeArrowheads="1"/>
          </p:cNvSpPr>
          <p:nvPr/>
        </p:nvSpPr>
        <p:spPr bwMode="auto">
          <a:xfrm>
            <a:off x="5587166" y="1906935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Box 14"/>
          <p:cNvSpPr txBox="1">
            <a:spLocks noChangeArrowheads="1"/>
          </p:cNvSpPr>
          <p:nvPr/>
        </p:nvSpPr>
        <p:spPr bwMode="auto">
          <a:xfrm>
            <a:off x="5929256" y="1906935"/>
            <a:ext cx="62709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Nox4-/-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feld 29"/>
          <p:cNvSpPr txBox="1">
            <a:spLocks noChangeArrowheads="1"/>
          </p:cNvSpPr>
          <p:nvPr/>
        </p:nvSpPr>
        <p:spPr bwMode="auto">
          <a:xfrm rot="16200000">
            <a:off x="-684028" y="3264450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rel</a:t>
            </a:r>
            <a:r>
              <a:rPr lang="en-GB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CD163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3" name="Objek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193958"/>
              </p:ext>
            </p:extLst>
          </p:nvPr>
        </p:nvGraphicFramePr>
        <p:xfrm>
          <a:off x="2014538" y="2463800"/>
          <a:ext cx="1296987" cy="201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5" name="Prism Project" r:id="rId13" imgW="1296000" imgH="2016000" progId="Prism5.Document">
                  <p:embed/>
                </p:oleObj>
              </mc:Choice>
              <mc:Fallback>
                <p:oleObj name="Prism Project" r:id="rId13" imgW="1296000" imgH="2016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4538" y="2463800"/>
                        <a:ext cx="1296987" cy="201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k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1212745"/>
              </p:ext>
            </p:extLst>
          </p:nvPr>
        </p:nvGraphicFramePr>
        <p:xfrm>
          <a:off x="3643313" y="2454275"/>
          <a:ext cx="1296987" cy="201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6" name="Prism Project" r:id="rId15" imgW="1296000" imgH="2016000" progId="Prism5.Document">
                  <p:embed/>
                </p:oleObj>
              </mc:Choice>
              <mc:Fallback>
                <p:oleObj name="Prism Project" r:id="rId15" imgW="1296000" imgH="2016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3313" y="2454275"/>
                        <a:ext cx="1296987" cy="201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Rechteck 48"/>
          <p:cNvSpPr>
            <a:spLocks noChangeArrowheads="1"/>
          </p:cNvSpPr>
          <p:nvPr/>
        </p:nvSpPr>
        <p:spPr bwMode="auto">
          <a:xfrm>
            <a:off x="2466464" y="2370378"/>
            <a:ext cx="57419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MMP9</a:t>
            </a:r>
          </a:p>
        </p:txBody>
      </p:sp>
      <p:sp>
        <p:nvSpPr>
          <p:cNvPr id="36" name="Textfeld 35"/>
          <p:cNvSpPr txBox="1">
            <a:spLocks noChangeArrowheads="1"/>
          </p:cNvSpPr>
          <p:nvPr/>
        </p:nvSpPr>
        <p:spPr bwMode="auto">
          <a:xfrm rot="16200000">
            <a:off x="1023997" y="3262475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rel</a:t>
            </a:r>
            <a:r>
              <a:rPr lang="en-GB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MMP-9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 Box 13"/>
          <p:cNvSpPr txBox="1">
            <a:spLocks noChangeArrowheads="1"/>
          </p:cNvSpPr>
          <p:nvPr/>
        </p:nvSpPr>
        <p:spPr bwMode="auto">
          <a:xfrm>
            <a:off x="2338654" y="4111735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 Box 14"/>
          <p:cNvSpPr txBox="1">
            <a:spLocks noChangeArrowheads="1"/>
          </p:cNvSpPr>
          <p:nvPr/>
        </p:nvSpPr>
        <p:spPr bwMode="auto">
          <a:xfrm>
            <a:off x="2680744" y="4111735"/>
            <a:ext cx="62709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Nox4-/-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hteck 48"/>
          <p:cNvSpPr>
            <a:spLocks noChangeArrowheads="1"/>
          </p:cNvSpPr>
          <p:nvPr/>
        </p:nvSpPr>
        <p:spPr bwMode="auto">
          <a:xfrm>
            <a:off x="3929904" y="2380278"/>
            <a:ext cx="825867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Collagen I</a:t>
            </a:r>
          </a:p>
        </p:txBody>
      </p:sp>
      <p:sp>
        <p:nvSpPr>
          <p:cNvPr id="40" name="Rechteck 48"/>
          <p:cNvSpPr>
            <a:spLocks noChangeArrowheads="1"/>
          </p:cNvSpPr>
          <p:nvPr/>
        </p:nvSpPr>
        <p:spPr bwMode="auto">
          <a:xfrm>
            <a:off x="5577309" y="2378303"/>
            <a:ext cx="89960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Collagen III</a:t>
            </a:r>
          </a:p>
        </p:txBody>
      </p:sp>
      <p:graphicFrame>
        <p:nvGraphicFramePr>
          <p:cNvPr id="41" name="Objek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7432927"/>
              </p:ext>
            </p:extLst>
          </p:nvPr>
        </p:nvGraphicFramePr>
        <p:xfrm>
          <a:off x="5268213" y="2464175"/>
          <a:ext cx="1296987" cy="201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7" name="Prism Project" r:id="rId17" imgW="1296000" imgH="2016000" progId="Prism5.Document">
                  <p:embed/>
                </p:oleObj>
              </mc:Choice>
              <mc:Fallback>
                <p:oleObj name="Prism Project" r:id="rId17" imgW="1296000" imgH="2016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8213" y="2464175"/>
                        <a:ext cx="1296987" cy="201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Text Box 13"/>
          <p:cNvSpPr txBox="1">
            <a:spLocks noChangeArrowheads="1"/>
          </p:cNvSpPr>
          <p:nvPr/>
        </p:nvSpPr>
        <p:spPr bwMode="auto">
          <a:xfrm>
            <a:off x="3975429" y="4111735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Box 14"/>
          <p:cNvSpPr txBox="1">
            <a:spLocks noChangeArrowheads="1"/>
          </p:cNvSpPr>
          <p:nvPr/>
        </p:nvSpPr>
        <p:spPr bwMode="auto">
          <a:xfrm>
            <a:off x="4317519" y="4111735"/>
            <a:ext cx="62709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Nox4-/-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 Box 13"/>
          <p:cNvSpPr txBox="1">
            <a:spLocks noChangeArrowheads="1"/>
          </p:cNvSpPr>
          <p:nvPr/>
        </p:nvSpPr>
        <p:spPr bwMode="auto">
          <a:xfrm>
            <a:off x="5576579" y="4111735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 Box 14"/>
          <p:cNvSpPr txBox="1">
            <a:spLocks noChangeArrowheads="1"/>
          </p:cNvSpPr>
          <p:nvPr/>
        </p:nvSpPr>
        <p:spPr bwMode="auto">
          <a:xfrm>
            <a:off x="5918669" y="4111735"/>
            <a:ext cx="62709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Nox4-/-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feld 45"/>
          <p:cNvSpPr txBox="1">
            <a:spLocks noChangeArrowheads="1"/>
          </p:cNvSpPr>
          <p:nvPr/>
        </p:nvSpPr>
        <p:spPr bwMode="auto">
          <a:xfrm rot="16200000">
            <a:off x="2696397" y="3319875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rel</a:t>
            </a:r>
            <a:r>
              <a:rPr lang="en-GB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altLang="de-DE" sz="9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ColI</a:t>
            </a:r>
            <a:r>
              <a:rPr lang="en-GB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feld 46"/>
          <p:cNvSpPr txBox="1">
            <a:spLocks noChangeArrowheads="1"/>
          </p:cNvSpPr>
          <p:nvPr/>
        </p:nvSpPr>
        <p:spPr bwMode="auto">
          <a:xfrm rot="16200000">
            <a:off x="4321297" y="3306025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rel</a:t>
            </a:r>
            <a:r>
              <a:rPr lang="en-GB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altLang="de-DE" sz="9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ColIII</a:t>
            </a:r>
            <a:r>
              <a:rPr lang="en-GB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feld 47"/>
          <p:cNvSpPr txBox="1"/>
          <p:nvPr/>
        </p:nvSpPr>
        <p:spPr>
          <a:xfrm>
            <a:off x="22691" y="4415494"/>
            <a:ext cx="6773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 Figure 2. Tumor tissue was analyzed for different inflammatory and anti-inflammatory markers.</a:t>
            </a:r>
          </a:p>
          <a:p>
            <a:pPr algn="just"/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Fibro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sarcoma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tissue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wildtype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Nox4-/-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mice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was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analyzed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pro-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inflammatory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marker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iNOSand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CD163, anti-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inflammatory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markers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FIZZ1,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Arginase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YM1, 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well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tissue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remodelling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markers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MMP9, Collagen I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III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RT-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qPCR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; *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&lt;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0.05,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(n=6-10).</a:t>
            </a:r>
          </a:p>
        </p:txBody>
      </p:sp>
      <p:sp>
        <p:nvSpPr>
          <p:cNvPr id="49" name="Textfeld 48"/>
          <p:cNvSpPr txBox="1"/>
          <p:nvPr/>
        </p:nvSpPr>
        <p:spPr>
          <a:xfrm>
            <a:off x="2853386" y="2578769"/>
            <a:ext cx="4439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116023" y="11875"/>
            <a:ext cx="391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29213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7662749"/>
              </p:ext>
            </p:extLst>
          </p:nvPr>
        </p:nvGraphicFramePr>
        <p:xfrm>
          <a:off x="95013" y="160697"/>
          <a:ext cx="2952750" cy="2195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" name="Prism Project" r:id="rId3" imgW="2952000" imgH="2196000" progId="Prism5.Document">
                  <p:embed/>
                </p:oleObj>
              </mc:Choice>
              <mc:Fallback>
                <p:oleObj name="Prism Project" r:id="rId3" imgW="2952000" imgH="2196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013" y="160697"/>
                        <a:ext cx="2952750" cy="2195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feld 5"/>
          <p:cNvSpPr txBox="1"/>
          <p:nvPr/>
        </p:nvSpPr>
        <p:spPr>
          <a:xfrm>
            <a:off x="914410" y="1998377"/>
            <a:ext cx="11875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CT:34</a:t>
            </a:r>
            <a:endParaRPr lang="de-DE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615062" y="1998377"/>
            <a:ext cx="11875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CT:17</a:t>
            </a:r>
            <a:endParaRPr lang="de-DE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367792" y="1998377"/>
            <a:ext cx="11875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CT:29</a:t>
            </a:r>
            <a:endParaRPr lang="de-DE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926285" y="1814986"/>
            <a:ext cx="500458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Nox1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1617005" y="1814986"/>
            <a:ext cx="500458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Nox2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2383299" y="1814986"/>
            <a:ext cx="500458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Nox4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hteck 48"/>
          <p:cNvSpPr>
            <a:spLocks noChangeArrowheads="1"/>
          </p:cNvSpPr>
          <p:nvPr/>
        </p:nvSpPr>
        <p:spPr bwMode="auto">
          <a:xfrm>
            <a:off x="1184994" y="72176"/>
            <a:ext cx="136447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altLang="de-DE" sz="1050" b="1" dirty="0" err="1" smtClean="0">
                <a:cs typeface="Arial" pitchFamily="34" charset="0"/>
              </a:rPr>
              <a:t>murine</a:t>
            </a:r>
            <a:r>
              <a:rPr lang="de-DE" altLang="de-DE" sz="1050" b="1" dirty="0" smtClean="0">
                <a:cs typeface="Arial" pitchFamily="34" charset="0"/>
              </a:rPr>
              <a:t> </a:t>
            </a:r>
            <a:r>
              <a:rPr lang="de-DE" altLang="de-DE" sz="1050" b="1" dirty="0" err="1" smtClean="0">
                <a:cs typeface="Arial" pitchFamily="34" charset="0"/>
              </a:rPr>
              <a:t>macrophages</a:t>
            </a:r>
            <a:endParaRPr kumimoji="0" lang="de-DE" altLang="de-DE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38606" y="-11550"/>
            <a:ext cx="391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A</a:t>
            </a:r>
          </a:p>
        </p:txBody>
      </p:sp>
      <p:sp>
        <p:nvSpPr>
          <p:cNvPr id="15" name="Textfeld 14"/>
          <p:cNvSpPr txBox="1">
            <a:spLocks noChangeArrowheads="1"/>
          </p:cNvSpPr>
          <p:nvPr/>
        </p:nvSpPr>
        <p:spPr bwMode="auto">
          <a:xfrm rot="16200000">
            <a:off x="-777968" y="1127903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rel.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3467733" y="11875"/>
            <a:ext cx="391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/>
              <a:t>B</a:t>
            </a:r>
            <a:endParaRPr lang="en-GB" sz="1600" b="1" dirty="0"/>
          </a:p>
        </p:txBody>
      </p:sp>
      <p:sp>
        <p:nvSpPr>
          <p:cNvPr id="17" name="Rechteck 48"/>
          <p:cNvSpPr>
            <a:spLocks noChangeArrowheads="1"/>
          </p:cNvSpPr>
          <p:nvPr/>
        </p:nvSpPr>
        <p:spPr bwMode="auto">
          <a:xfrm>
            <a:off x="4537467" y="69940"/>
            <a:ext cx="135325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altLang="de-DE" sz="1050" b="1" dirty="0" smtClean="0">
                <a:cs typeface="Arial" pitchFamily="34" charset="0"/>
              </a:rPr>
              <a:t>human </a:t>
            </a:r>
            <a:r>
              <a:rPr lang="de-DE" altLang="de-DE" sz="1050" b="1" dirty="0" err="1" smtClean="0">
                <a:cs typeface="Arial" pitchFamily="34" charset="0"/>
              </a:rPr>
              <a:t>macrophages</a:t>
            </a:r>
            <a:endParaRPr kumimoji="0" lang="de-DE" altLang="de-DE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4438347" y="1998377"/>
            <a:ext cx="11875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CT:37</a:t>
            </a:r>
            <a:endParaRPr lang="de-DE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5138999" y="1998377"/>
            <a:ext cx="11875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CT:17</a:t>
            </a:r>
            <a:endParaRPr lang="de-DE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Box 13"/>
          <p:cNvSpPr txBox="1">
            <a:spLocks noChangeArrowheads="1"/>
          </p:cNvSpPr>
          <p:nvPr/>
        </p:nvSpPr>
        <p:spPr bwMode="auto">
          <a:xfrm>
            <a:off x="4450222" y="1814986"/>
            <a:ext cx="500458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Nox1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 Box 14"/>
          <p:cNvSpPr txBox="1">
            <a:spLocks noChangeArrowheads="1"/>
          </p:cNvSpPr>
          <p:nvPr/>
        </p:nvSpPr>
        <p:spPr bwMode="auto">
          <a:xfrm>
            <a:off x="5140942" y="1814986"/>
            <a:ext cx="500458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Nox2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 Box 13"/>
          <p:cNvSpPr txBox="1">
            <a:spLocks noChangeArrowheads="1"/>
          </p:cNvSpPr>
          <p:nvPr/>
        </p:nvSpPr>
        <p:spPr bwMode="auto">
          <a:xfrm>
            <a:off x="5907236" y="1814986"/>
            <a:ext cx="500458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Nox4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5899015" y="1998377"/>
            <a:ext cx="11875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CT:32</a:t>
            </a:r>
            <a:endParaRPr lang="de-DE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64129" y="2364194"/>
            <a:ext cx="64968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 Figure 3.  NADPH oxidase expression in isolated murine and human macrophages.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Nox1, Nox2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Nox4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expression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was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determined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RT-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qPCR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isolated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murine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human (</a:t>
            </a:r>
            <a:r>
              <a:rPr lang="de-DE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macrophages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corresponding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CT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values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included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(n=3).</a:t>
            </a: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4376684"/>
              </p:ext>
            </p:extLst>
          </p:nvPr>
        </p:nvGraphicFramePr>
        <p:xfrm>
          <a:off x="3467644" y="127407"/>
          <a:ext cx="3084512" cy="2236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Prism Project" r:id="rId5" imgW="3084480" imgH="2237040" progId="Prism5.Document">
                  <p:embed/>
                </p:oleObj>
              </mc:Choice>
              <mc:Fallback>
                <p:oleObj name="Prism Project" r:id="rId5" imgW="3084480" imgH="223704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7644" y="127407"/>
                        <a:ext cx="3084512" cy="2236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feld 26"/>
          <p:cNvSpPr txBox="1">
            <a:spLocks noChangeArrowheads="1"/>
          </p:cNvSpPr>
          <p:nvPr/>
        </p:nvSpPr>
        <p:spPr bwMode="auto">
          <a:xfrm rot="16200000">
            <a:off x="2666542" y="1125985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rel.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01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8"/>
          <p:cNvSpPr>
            <a:spLocks noChangeArrowheads="1"/>
          </p:cNvSpPr>
          <p:nvPr/>
        </p:nvSpPr>
        <p:spPr bwMode="auto">
          <a:xfrm>
            <a:off x="1036626" y="168346"/>
            <a:ext cx="175881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05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ARG1 </a:t>
            </a: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mRNA</a:t>
            </a:r>
            <a:r>
              <a:rPr kumimoji="0" lang="de-DE" altLang="de-DE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expression</a:t>
            </a:r>
            <a:endParaRPr kumimoji="0" lang="de-DE" altLang="de-DE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5"/>
          <p:cNvSpPr txBox="1">
            <a:spLocks noChangeArrowheads="1"/>
          </p:cNvSpPr>
          <p:nvPr/>
        </p:nvSpPr>
        <p:spPr bwMode="auto">
          <a:xfrm rot="16200000">
            <a:off x="-495464" y="1235688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rel. ARG1 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hteck 48"/>
          <p:cNvSpPr>
            <a:spLocks noChangeArrowheads="1"/>
          </p:cNvSpPr>
          <p:nvPr/>
        </p:nvSpPr>
        <p:spPr bwMode="auto">
          <a:xfrm>
            <a:off x="696907" y="2755075"/>
            <a:ext cx="1741182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altLang="de-DE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FIZZ</a:t>
            </a:r>
            <a:r>
              <a:rPr kumimoji="0" lang="de-DE" altLang="de-DE" sz="105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mRNA</a:t>
            </a:r>
            <a:r>
              <a:rPr kumimoji="0" lang="de-DE" altLang="de-DE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expression</a:t>
            </a:r>
            <a:endParaRPr kumimoji="0" lang="de-DE" altLang="de-DE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feld 13"/>
          <p:cNvSpPr txBox="1">
            <a:spLocks noChangeArrowheads="1"/>
          </p:cNvSpPr>
          <p:nvPr/>
        </p:nvSpPr>
        <p:spPr bwMode="auto">
          <a:xfrm rot="16200000">
            <a:off x="-495464" y="3796416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rel. FIZZ1 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hteck 48"/>
          <p:cNvSpPr>
            <a:spLocks noChangeArrowheads="1"/>
          </p:cNvSpPr>
          <p:nvPr/>
        </p:nvSpPr>
        <p:spPr bwMode="auto">
          <a:xfrm>
            <a:off x="1049509" y="5401409"/>
            <a:ext cx="1661032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05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YM1 </a:t>
            </a: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mRNA</a:t>
            </a:r>
            <a:r>
              <a:rPr kumimoji="0" lang="de-DE" altLang="de-DE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expression</a:t>
            </a:r>
            <a:endParaRPr kumimoji="0" lang="de-DE" altLang="de-DE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feld 21"/>
          <p:cNvSpPr txBox="1">
            <a:spLocks noChangeArrowheads="1"/>
          </p:cNvSpPr>
          <p:nvPr/>
        </p:nvSpPr>
        <p:spPr bwMode="auto">
          <a:xfrm rot="16200000">
            <a:off x="-495465" y="6319120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rel. YM1 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hteck 29"/>
          <p:cNvSpPr/>
          <p:nvPr/>
        </p:nvSpPr>
        <p:spPr>
          <a:xfrm>
            <a:off x="0" y="8057052"/>
            <a:ext cx="6858000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9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Supplemental Figure </a:t>
            </a:r>
            <a:r>
              <a:rPr lang="en-US" sz="9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n-US" sz="9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H</a:t>
            </a:r>
            <a:r>
              <a:rPr lang="en-US" sz="900" b="1" baseline="-25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9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r>
              <a:rPr lang="en-US" sz="900" b="1" baseline="-25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9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mediates polarization of macrophages without cytokine stimulation.</a:t>
            </a:r>
            <a:endParaRPr lang="de-DE" sz="9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9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(A) </a:t>
            </a:r>
            <a:r>
              <a:rPr lang="en-U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WT </a:t>
            </a:r>
            <a:r>
              <a:rPr lang="en-U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macrophages were treated with basal </a:t>
            </a:r>
            <a:r>
              <a:rPr lang="en-U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medium or IL4 </a:t>
            </a:r>
            <a:r>
              <a:rPr lang="en-U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 </a:t>
            </a:r>
            <a:r>
              <a:rPr lang="en-U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IL13 </a:t>
            </a:r>
            <a:r>
              <a:rPr lang="en-U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</a:t>
            </a:r>
            <a:r>
              <a:rPr lang="en-U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polarize. For polarization without cytokines cells were treated with 5µM H</a:t>
            </a:r>
            <a:r>
              <a:rPr lang="en-US" sz="900" baseline="-25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r>
              <a:rPr lang="en-US" sz="900" baseline="-25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or </a:t>
            </a:r>
            <a:r>
              <a:rPr lang="en-U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PEG-SOD (50U/ml) and PMA (100nM) for </a:t>
            </a:r>
            <a:r>
              <a:rPr lang="en-U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4h and polarization markers ARG1, FIZZ1 and YM1 were quantified with RT-qPCR, </a:t>
            </a:r>
            <a:r>
              <a:rPr lang="en-U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*p&lt; 0.05, </a:t>
            </a:r>
            <a:r>
              <a:rPr lang="en-U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(n=6). </a:t>
            </a:r>
            <a:r>
              <a:rPr lang="en-US" sz="9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(B) </a:t>
            </a:r>
            <a:r>
              <a:rPr lang="en-U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WT macrophages were treated with basal </a:t>
            </a:r>
            <a:r>
              <a:rPr lang="en-U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medium or LPS and </a:t>
            </a:r>
            <a:r>
              <a:rPr lang="en-U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IFN</a:t>
            </a:r>
            <a:r>
              <a:rPr lang="el-GR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γ</a:t>
            </a:r>
            <a:r>
              <a:rPr lang="de-DE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</a:t>
            </a:r>
            <a:r>
              <a:rPr lang="de-DE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PEG-</a:t>
            </a:r>
            <a:r>
              <a:rPr lang="de-DE" sz="9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Catalase</a:t>
            </a:r>
            <a:r>
              <a:rPr lang="de-DE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(500U/ml) </a:t>
            </a:r>
            <a:r>
              <a:rPr lang="de-DE" sz="9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</a:t>
            </a:r>
            <a:r>
              <a:rPr lang="de-DE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4h</a:t>
            </a:r>
            <a:r>
              <a:rPr lang="en-U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</a:t>
            </a:r>
            <a:r>
              <a:rPr lang="de-DE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polarize</a:t>
            </a:r>
            <a:r>
              <a:rPr lang="de-DE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de-DE" sz="9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followed</a:t>
            </a:r>
            <a:r>
              <a:rPr lang="de-DE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by</a:t>
            </a:r>
            <a:r>
              <a:rPr lang="de-DE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subsequent </a:t>
            </a:r>
            <a:r>
              <a:rPr lang="de-DE" sz="9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analysis</a:t>
            </a:r>
            <a:r>
              <a:rPr lang="de-DE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de-DE" sz="9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polarization</a:t>
            </a:r>
            <a:r>
              <a:rPr lang="de-DE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markers</a:t>
            </a:r>
            <a:r>
              <a:rPr lang="de-DE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TNF</a:t>
            </a:r>
            <a:r>
              <a:rPr lang="el-GR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α</a:t>
            </a:r>
            <a:r>
              <a:rPr lang="de-DE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IL1</a:t>
            </a:r>
            <a:r>
              <a:rPr lang="el-GR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β</a:t>
            </a:r>
            <a:r>
              <a:rPr lang="de-DE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</a:t>
            </a:r>
            <a:r>
              <a:rPr lang="de-DE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iNOS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;  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*p&lt; 0.05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,(</a:t>
            </a:r>
            <a:r>
              <a:rPr lang="en-U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n=3).</a:t>
            </a:r>
            <a:endParaRPr lang="de-DE" sz="9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uppieren 2"/>
          <p:cNvGrpSpPr/>
          <p:nvPr/>
        </p:nvGrpSpPr>
        <p:grpSpPr>
          <a:xfrm>
            <a:off x="853109" y="4807517"/>
            <a:ext cx="1968233" cy="415498"/>
            <a:chOff x="4739482" y="2661693"/>
            <a:chExt cx="1968233" cy="415498"/>
          </a:xfrm>
        </p:grpSpPr>
        <p:sp>
          <p:nvSpPr>
            <p:cNvPr id="32" name="Text Box 13"/>
            <p:cNvSpPr txBox="1">
              <a:spLocks noChangeArrowheads="1"/>
            </p:cNvSpPr>
            <p:nvPr/>
          </p:nvSpPr>
          <p:spPr bwMode="auto">
            <a:xfrm>
              <a:off x="4739482" y="2661693"/>
              <a:ext cx="439544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CTL</a:t>
              </a:r>
              <a:endParaRPr lang="en-GB" sz="10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Text Box 14"/>
            <p:cNvSpPr txBox="1">
              <a:spLocks noChangeArrowheads="1"/>
            </p:cNvSpPr>
            <p:nvPr/>
          </p:nvSpPr>
          <p:spPr bwMode="auto">
            <a:xfrm>
              <a:off x="5604396" y="2661693"/>
              <a:ext cx="486030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H</a:t>
              </a:r>
              <a:r>
                <a:rPr lang="en-GB" sz="1050" baseline="-25000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en-GB" sz="1050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O</a:t>
              </a:r>
              <a:r>
                <a:rPr lang="en-GB" sz="1050" baseline="-25000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en-GB" sz="1050" baseline="-25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Text Box 13"/>
            <p:cNvSpPr txBox="1">
              <a:spLocks noChangeArrowheads="1"/>
            </p:cNvSpPr>
            <p:nvPr/>
          </p:nvSpPr>
          <p:spPr bwMode="auto">
            <a:xfrm>
              <a:off x="4993831" y="2661693"/>
              <a:ext cx="803425" cy="415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M</a:t>
              </a:r>
              <a:endPara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(IL4+IL13)</a:t>
              </a:r>
              <a:endParaRPr lang="de-DE" sz="1050" dirty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endParaRPr>
            </a:p>
          </p:txBody>
        </p:sp>
        <p:sp>
          <p:nvSpPr>
            <p:cNvPr id="35" name="Text Box 14"/>
            <p:cNvSpPr txBox="1">
              <a:spLocks noChangeArrowheads="1"/>
            </p:cNvSpPr>
            <p:nvPr/>
          </p:nvSpPr>
          <p:spPr bwMode="auto">
            <a:xfrm>
              <a:off x="5902687" y="2661693"/>
              <a:ext cx="805028" cy="415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PMA</a:t>
              </a:r>
              <a:r>
                <a:rPr lang="en-GB" sz="1050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/</a:t>
              </a:r>
            </a:p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PEG-SOD</a:t>
              </a:r>
              <a:endParaRPr lang="en-GB" sz="10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7" name="Gruppieren 46"/>
          <p:cNvGrpSpPr/>
          <p:nvPr/>
        </p:nvGrpSpPr>
        <p:grpSpPr>
          <a:xfrm>
            <a:off x="606425" y="2827599"/>
            <a:ext cx="2105025" cy="2103438"/>
            <a:chOff x="4470100" y="726659"/>
            <a:chExt cx="2105025" cy="2103438"/>
          </a:xfrm>
        </p:grpSpPr>
        <p:graphicFrame>
          <p:nvGraphicFramePr>
            <p:cNvPr id="12" name="Objekt 11"/>
            <p:cNvGraphicFramePr>
              <a:graphicFrameLocks noChangeAspect="1"/>
            </p:cNvGraphicFramePr>
            <p:nvPr>
              <p:extLst/>
            </p:nvPr>
          </p:nvGraphicFramePr>
          <p:xfrm>
            <a:off x="4470100" y="726659"/>
            <a:ext cx="2105025" cy="21034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34" name="Prism Project" r:id="rId4" imgW="2160000" imgH="2160000" progId="Prism5.Document">
                    <p:embed/>
                  </p:oleObj>
                </mc:Choice>
                <mc:Fallback>
                  <p:oleObj name="Prism Project" r:id="rId4" imgW="2160000" imgH="2160000" progId="Prism5.Document">
                    <p:embed/>
                    <p:pic>
                      <p:nvPicPr>
                        <p:cNvPr id="12" name="Objek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70100" y="726659"/>
                          <a:ext cx="2105025" cy="21034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Textfeld 17"/>
            <p:cNvSpPr txBox="1"/>
            <p:nvPr/>
          </p:nvSpPr>
          <p:spPr>
            <a:xfrm>
              <a:off x="5239645" y="823868"/>
              <a:ext cx="2648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de-DE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feld 18"/>
            <p:cNvSpPr txBox="1"/>
            <p:nvPr/>
          </p:nvSpPr>
          <p:spPr>
            <a:xfrm>
              <a:off x="5703782" y="1363381"/>
              <a:ext cx="2648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de-DE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Textfeld 35"/>
            <p:cNvSpPr txBox="1"/>
            <p:nvPr/>
          </p:nvSpPr>
          <p:spPr>
            <a:xfrm>
              <a:off x="6139453" y="1532658"/>
              <a:ext cx="2648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de-DE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uppieren 23"/>
          <p:cNvGrpSpPr/>
          <p:nvPr/>
        </p:nvGrpSpPr>
        <p:grpSpPr>
          <a:xfrm>
            <a:off x="468313" y="222250"/>
            <a:ext cx="2243137" cy="2103438"/>
            <a:chOff x="482747" y="710043"/>
            <a:chExt cx="2243137" cy="2103438"/>
          </a:xfrm>
        </p:grpSpPr>
        <p:graphicFrame>
          <p:nvGraphicFramePr>
            <p:cNvPr id="4" name="Objekt 3"/>
            <p:cNvGraphicFramePr>
              <a:graphicFrameLocks noChangeAspect="1"/>
            </p:cNvGraphicFramePr>
            <p:nvPr>
              <p:extLst/>
            </p:nvPr>
          </p:nvGraphicFramePr>
          <p:xfrm>
            <a:off x="482747" y="710043"/>
            <a:ext cx="2243137" cy="21034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35" name="Prism Project" r:id="rId6" imgW="2304000" imgH="2160000" progId="Prism5.Document">
                    <p:embed/>
                  </p:oleObj>
                </mc:Choice>
                <mc:Fallback>
                  <p:oleObj name="Prism Project" r:id="rId6" imgW="2304000" imgH="2160000" progId="Prism5.Document">
                    <p:embed/>
                    <p:pic>
                      <p:nvPicPr>
                        <p:cNvPr id="4" name="Objek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2747" y="710043"/>
                          <a:ext cx="2243137" cy="21034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" name="Textfeld 9"/>
            <p:cNvSpPr txBox="1"/>
            <p:nvPr/>
          </p:nvSpPr>
          <p:spPr>
            <a:xfrm>
              <a:off x="1412215" y="1113141"/>
              <a:ext cx="2648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de-DE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feld 10"/>
            <p:cNvSpPr txBox="1"/>
            <p:nvPr/>
          </p:nvSpPr>
          <p:spPr>
            <a:xfrm>
              <a:off x="1846233" y="2205565"/>
              <a:ext cx="2648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de-DE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Textfeld 36"/>
            <p:cNvSpPr txBox="1"/>
            <p:nvPr/>
          </p:nvSpPr>
          <p:spPr>
            <a:xfrm>
              <a:off x="2289081" y="1838897"/>
              <a:ext cx="2648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de-DE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uppieren 15"/>
          <p:cNvGrpSpPr/>
          <p:nvPr/>
        </p:nvGrpSpPr>
        <p:grpSpPr>
          <a:xfrm>
            <a:off x="853109" y="2209684"/>
            <a:ext cx="1968233" cy="415498"/>
            <a:chOff x="867543" y="2697477"/>
            <a:chExt cx="1968233" cy="415498"/>
          </a:xfrm>
        </p:grpSpPr>
        <p:sp>
          <p:nvSpPr>
            <p:cNvPr id="38" name="Text Box 13"/>
            <p:cNvSpPr txBox="1">
              <a:spLocks noChangeArrowheads="1"/>
            </p:cNvSpPr>
            <p:nvPr/>
          </p:nvSpPr>
          <p:spPr bwMode="auto">
            <a:xfrm>
              <a:off x="867543" y="2697477"/>
              <a:ext cx="439544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CTL</a:t>
              </a:r>
              <a:endParaRPr lang="en-GB" sz="10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Text Box 14"/>
            <p:cNvSpPr txBox="1">
              <a:spLocks noChangeArrowheads="1"/>
            </p:cNvSpPr>
            <p:nvPr/>
          </p:nvSpPr>
          <p:spPr bwMode="auto">
            <a:xfrm>
              <a:off x="1732457" y="2697477"/>
              <a:ext cx="486030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H</a:t>
              </a:r>
              <a:r>
                <a:rPr lang="en-GB" sz="1050" baseline="-25000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en-GB" sz="1050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O</a:t>
              </a:r>
              <a:r>
                <a:rPr lang="en-GB" sz="1050" baseline="-25000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en-GB" sz="1050" baseline="-25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Text Box 13"/>
            <p:cNvSpPr txBox="1">
              <a:spLocks noChangeArrowheads="1"/>
            </p:cNvSpPr>
            <p:nvPr/>
          </p:nvSpPr>
          <p:spPr bwMode="auto">
            <a:xfrm>
              <a:off x="1121892" y="2697477"/>
              <a:ext cx="803425" cy="415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M</a:t>
              </a:r>
              <a:endPara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(IL4+IL13)</a:t>
              </a:r>
              <a:endParaRPr lang="de-DE" sz="1050" dirty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endParaRPr>
            </a:p>
          </p:txBody>
        </p:sp>
        <p:sp>
          <p:nvSpPr>
            <p:cNvPr id="41" name="Text Box 14"/>
            <p:cNvSpPr txBox="1">
              <a:spLocks noChangeArrowheads="1"/>
            </p:cNvSpPr>
            <p:nvPr/>
          </p:nvSpPr>
          <p:spPr bwMode="auto">
            <a:xfrm>
              <a:off x="2030748" y="2697477"/>
              <a:ext cx="805028" cy="415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PMA</a:t>
              </a:r>
              <a:r>
                <a:rPr lang="en-GB" sz="1050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/</a:t>
              </a:r>
            </a:p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PEG-SOD</a:t>
              </a:r>
              <a:endParaRPr lang="en-GB" sz="10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" name="Gruppieren 1"/>
          <p:cNvGrpSpPr/>
          <p:nvPr/>
        </p:nvGrpSpPr>
        <p:grpSpPr>
          <a:xfrm>
            <a:off x="853109" y="7384971"/>
            <a:ext cx="1968233" cy="415498"/>
            <a:chOff x="859826" y="5364240"/>
            <a:chExt cx="1968233" cy="415498"/>
          </a:xfrm>
        </p:grpSpPr>
        <p:sp>
          <p:nvSpPr>
            <p:cNvPr id="42" name="Text Box 13"/>
            <p:cNvSpPr txBox="1">
              <a:spLocks noChangeArrowheads="1"/>
            </p:cNvSpPr>
            <p:nvPr/>
          </p:nvSpPr>
          <p:spPr bwMode="auto">
            <a:xfrm>
              <a:off x="859826" y="5364240"/>
              <a:ext cx="439544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CTL</a:t>
              </a:r>
              <a:endParaRPr lang="en-GB" sz="10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Text Box 14"/>
            <p:cNvSpPr txBox="1">
              <a:spLocks noChangeArrowheads="1"/>
            </p:cNvSpPr>
            <p:nvPr/>
          </p:nvSpPr>
          <p:spPr bwMode="auto">
            <a:xfrm>
              <a:off x="1724740" y="5364240"/>
              <a:ext cx="486030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H</a:t>
              </a:r>
              <a:r>
                <a:rPr lang="en-GB" sz="1050" baseline="-25000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en-GB" sz="1050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O</a:t>
              </a:r>
              <a:r>
                <a:rPr lang="en-GB" sz="1050" baseline="-25000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en-GB" sz="1050" baseline="-25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Text Box 13"/>
            <p:cNvSpPr txBox="1">
              <a:spLocks noChangeArrowheads="1"/>
            </p:cNvSpPr>
            <p:nvPr/>
          </p:nvSpPr>
          <p:spPr bwMode="auto">
            <a:xfrm>
              <a:off x="1114175" y="5364240"/>
              <a:ext cx="803425" cy="415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M</a:t>
              </a:r>
              <a:endPara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(IL4+IL13)</a:t>
              </a:r>
              <a:endParaRPr lang="de-DE" sz="1050" dirty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endParaRPr>
            </a:p>
          </p:txBody>
        </p:sp>
        <p:sp>
          <p:nvSpPr>
            <p:cNvPr id="45" name="Text Box 14"/>
            <p:cNvSpPr txBox="1">
              <a:spLocks noChangeArrowheads="1"/>
            </p:cNvSpPr>
            <p:nvPr/>
          </p:nvSpPr>
          <p:spPr bwMode="auto">
            <a:xfrm>
              <a:off x="2023031" y="5364240"/>
              <a:ext cx="805028" cy="415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PMA</a:t>
              </a:r>
              <a:r>
                <a:rPr lang="en-GB" sz="1050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/</a:t>
              </a:r>
            </a:p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PEG-SOD</a:t>
              </a:r>
              <a:endParaRPr lang="en-GB" sz="10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8" name="Gruppieren 47"/>
          <p:cNvGrpSpPr/>
          <p:nvPr/>
        </p:nvGrpSpPr>
        <p:grpSpPr>
          <a:xfrm>
            <a:off x="538162" y="5366479"/>
            <a:ext cx="2173288" cy="2101850"/>
            <a:chOff x="551513" y="3346525"/>
            <a:chExt cx="2173288" cy="2101850"/>
          </a:xfrm>
        </p:grpSpPr>
        <p:graphicFrame>
          <p:nvGraphicFramePr>
            <p:cNvPr id="20" name="Objekt 19"/>
            <p:cNvGraphicFramePr>
              <a:graphicFrameLocks noChangeAspect="1"/>
            </p:cNvGraphicFramePr>
            <p:nvPr>
              <p:extLst/>
            </p:nvPr>
          </p:nvGraphicFramePr>
          <p:xfrm>
            <a:off x="551513" y="3346525"/>
            <a:ext cx="2173288" cy="2101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36" name="Prism Project" r:id="rId8" imgW="2232000" imgH="2160000" progId="Prism5.Document">
                    <p:embed/>
                  </p:oleObj>
                </mc:Choice>
                <mc:Fallback>
                  <p:oleObj name="Prism Project" r:id="rId8" imgW="2232000" imgH="2160000" progId="Prism5.Document">
                    <p:embed/>
                    <p:pic>
                      <p:nvPicPr>
                        <p:cNvPr id="20" name="Objek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1513" y="3346525"/>
                          <a:ext cx="2173288" cy="21018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" name="Textfeld 25"/>
            <p:cNvSpPr txBox="1"/>
            <p:nvPr/>
          </p:nvSpPr>
          <p:spPr>
            <a:xfrm>
              <a:off x="1403397" y="3663770"/>
              <a:ext cx="2648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de-DE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feld 26"/>
            <p:cNvSpPr txBox="1"/>
            <p:nvPr/>
          </p:nvSpPr>
          <p:spPr>
            <a:xfrm>
              <a:off x="1824126" y="4818423"/>
              <a:ext cx="2648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de-DE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Textfeld 45"/>
            <p:cNvSpPr txBox="1"/>
            <p:nvPr/>
          </p:nvSpPr>
          <p:spPr>
            <a:xfrm>
              <a:off x="2286194" y="4647659"/>
              <a:ext cx="2648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de-DE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0" name="Rechteck 48"/>
          <p:cNvSpPr>
            <a:spLocks noChangeArrowheads="1"/>
          </p:cNvSpPr>
          <p:nvPr/>
        </p:nvSpPr>
        <p:spPr bwMode="auto">
          <a:xfrm>
            <a:off x="4251969" y="168346"/>
            <a:ext cx="172835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altLang="de-DE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TNF</a:t>
            </a:r>
            <a:r>
              <a:rPr lang="el-GR" altLang="de-DE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kumimoji="0" lang="de-DE" altLang="de-DE" sz="105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mRNA</a:t>
            </a:r>
            <a:r>
              <a:rPr kumimoji="0" lang="de-DE" altLang="de-DE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expression</a:t>
            </a:r>
            <a:endParaRPr kumimoji="0" lang="de-DE" altLang="de-DE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feld 50"/>
          <p:cNvSpPr txBox="1">
            <a:spLocks noChangeArrowheads="1"/>
          </p:cNvSpPr>
          <p:nvPr/>
        </p:nvSpPr>
        <p:spPr bwMode="auto">
          <a:xfrm rot="16200000">
            <a:off x="2708327" y="1157759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rel. TNF</a:t>
            </a:r>
            <a:r>
              <a:rPr lang="el-GR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α</a:t>
            </a:r>
            <a:r>
              <a:rPr lang="en-GB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2" name="Gruppieren 51"/>
          <p:cNvGrpSpPr/>
          <p:nvPr/>
        </p:nvGrpSpPr>
        <p:grpSpPr>
          <a:xfrm>
            <a:off x="4268586" y="2209684"/>
            <a:ext cx="1806952" cy="415498"/>
            <a:chOff x="721592" y="2717209"/>
            <a:chExt cx="1806952" cy="415498"/>
          </a:xfrm>
        </p:grpSpPr>
        <p:sp>
          <p:nvSpPr>
            <p:cNvPr id="53" name="Text Box 13"/>
            <p:cNvSpPr txBox="1">
              <a:spLocks noChangeArrowheads="1"/>
            </p:cNvSpPr>
            <p:nvPr/>
          </p:nvSpPr>
          <p:spPr bwMode="auto">
            <a:xfrm>
              <a:off x="721592" y="2717209"/>
              <a:ext cx="439544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CTL</a:t>
              </a:r>
              <a:endParaRPr lang="en-GB" sz="10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Text Box 14"/>
            <p:cNvSpPr txBox="1">
              <a:spLocks noChangeArrowheads="1"/>
            </p:cNvSpPr>
            <p:nvPr/>
          </p:nvSpPr>
          <p:spPr bwMode="auto">
            <a:xfrm>
              <a:off x="1805269" y="2717209"/>
              <a:ext cx="723275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PEG-Cat</a:t>
              </a:r>
              <a:endParaRPr lang="en-GB" sz="10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Text Box 13"/>
            <p:cNvSpPr txBox="1">
              <a:spLocks noChangeArrowheads="1"/>
            </p:cNvSpPr>
            <p:nvPr/>
          </p:nvSpPr>
          <p:spPr bwMode="auto">
            <a:xfrm>
              <a:off x="1127939" y="2717209"/>
              <a:ext cx="891591" cy="415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M</a:t>
              </a:r>
              <a:endPara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(</a:t>
              </a:r>
              <a:r>
                <a:rPr lang="de-DE" sz="1050" dirty="0" err="1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LPS+IFN</a:t>
              </a:r>
              <a:r>
                <a:rPr lang="el-GR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γ</a:t>
              </a: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)</a:t>
              </a:r>
              <a:endParaRPr lang="de-DE" sz="1050" dirty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endParaRPr>
            </a:p>
          </p:txBody>
        </p:sp>
      </p:grpSp>
      <p:grpSp>
        <p:nvGrpSpPr>
          <p:cNvPr id="76" name="Gruppieren 75"/>
          <p:cNvGrpSpPr/>
          <p:nvPr/>
        </p:nvGrpSpPr>
        <p:grpSpPr>
          <a:xfrm>
            <a:off x="3885426" y="222250"/>
            <a:ext cx="2243138" cy="2101850"/>
            <a:chOff x="3885426" y="222250"/>
            <a:chExt cx="2243138" cy="2101850"/>
          </a:xfrm>
        </p:grpSpPr>
        <p:graphicFrame>
          <p:nvGraphicFramePr>
            <p:cNvPr id="49" name="Objekt 48"/>
            <p:cNvGraphicFramePr>
              <a:graphicFrameLocks noChangeAspect="1"/>
            </p:cNvGraphicFramePr>
            <p:nvPr>
              <p:extLst/>
            </p:nvPr>
          </p:nvGraphicFramePr>
          <p:xfrm>
            <a:off x="3885426" y="222250"/>
            <a:ext cx="2243138" cy="2101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37" name="Prism Project" r:id="rId10" imgW="2304000" imgH="2160000" progId="Prism5.Document">
                    <p:embed/>
                  </p:oleObj>
                </mc:Choice>
                <mc:Fallback>
                  <p:oleObj name="Prism Project" r:id="rId10" imgW="2304000" imgH="2160000" progId="Prism5.Document">
                    <p:embed/>
                    <p:pic>
                      <p:nvPicPr>
                        <p:cNvPr id="49" name="Objekt 4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85426" y="222250"/>
                          <a:ext cx="2243138" cy="21018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" name="Textfeld 55"/>
            <p:cNvSpPr txBox="1"/>
            <p:nvPr/>
          </p:nvSpPr>
          <p:spPr>
            <a:xfrm>
              <a:off x="5006995" y="493139"/>
              <a:ext cx="2648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de-DE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Textfeld 56"/>
            <p:cNvSpPr txBox="1"/>
            <p:nvPr/>
          </p:nvSpPr>
          <p:spPr>
            <a:xfrm>
              <a:off x="5580057" y="1617338"/>
              <a:ext cx="2648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de-DE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Rechteck 48"/>
          <p:cNvSpPr>
            <a:spLocks noChangeArrowheads="1"/>
          </p:cNvSpPr>
          <p:nvPr/>
        </p:nvSpPr>
        <p:spPr bwMode="auto">
          <a:xfrm>
            <a:off x="4407447" y="2755075"/>
            <a:ext cx="165942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altLang="de-DE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IL1</a:t>
            </a:r>
            <a:r>
              <a:rPr lang="el-GR" altLang="de-DE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kumimoji="0" lang="de-DE" altLang="de-DE" sz="105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mRNA</a:t>
            </a:r>
            <a:r>
              <a:rPr kumimoji="0" lang="de-DE" altLang="de-DE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expression</a:t>
            </a:r>
            <a:endParaRPr kumimoji="0" lang="de-DE" altLang="de-DE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feld 59"/>
          <p:cNvSpPr txBox="1">
            <a:spLocks noChangeArrowheads="1"/>
          </p:cNvSpPr>
          <p:nvPr/>
        </p:nvSpPr>
        <p:spPr bwMode="auto">
          <a:xfrm rot="16200000">
            <a:off x="2708327" y="3716816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rel. Il1</a:t>
            </a:r>
            <a:r>
              <a:rPr lang="el-GR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β</a:t>
            </a:r>
            <a:r>
              <a:rPr lang="en-GB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7" name="Gruppieren 76"/>
          <p:cNvGrpSpPr/>
          <p:nvPr/>
        </p:nvGrpSpPr>
        <p:grpSpPr>
          <a:xfrm>
            <a:off x="3812401" y="2827599"/>
            <a:ext cx="2316163" cy="2101850"/>
            <a:chOff x="3812401" y="2827599"/>
            <a:chExt cx="2316163" cy="2101850"/>
          </a:xfrm>
        </p:grpSpPr>
        <p:graphicFrame>
          <p:nvGraphicFramePr>
            <p:cNvPr id="58" name="Objekt 57"/>
            <p:cNvGraphicFramePr>
              <a:graphicFrameLocks noChangeAspect="1"/>
            </p:cNvGraphicFramePr>
            <p:nvPr>
              <p:extLst/>
            </p:nvPr>
          </p:nvGraphicFramePr>
          <p:xfrm>
            <a:off x="3812401" y="2827599"/>
            <a:ext cx="2316163" cy="2101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38" name="Prism Project" r:id="rId12" imgW="2376000" imgH="2160000" progId="Prism5.Document">
                    <p:embed/>
                  </p:oleObj>
                </mc:Choice>
                <mc:Fallback>
                  <p:oleObj name="Prism Project" r:id="rId12" imgW="2376000" imgH="2160000" progId="Prism5.Document">
                    <p:embed/>
                    <p:pic>
                      <p:nvPicPr>
                        <p:cNvPr id="58" name="Objekt 5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12401" y="2827599"/>
                          <a:ext cx="2316163" cy="21018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" name="Textfeld 60"/>
            <p:cNvSpPr txBox="1"/>
            <p:nvPr/>
          </p:nvSpPr>
          <p:spPr>
            <a:xfrm>
              <a:off x="5018691" y="3124997"/>
              <a:ext cx="2648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de-DE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Textfeld 61"/>
            <p:cNvSpPr txBox="1"/>
            <p:nvPr/>
          </p:nvSpPr>
          <p:spPr>
            <a:xfrm>
              <a:off x="5604715" y="3055080"/>
              <a:ext cx="2648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de-DE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3" name="Rechteck 48"/>
          <p:cNvSpPr>
            <a:spLocks noChangeArrowheads="1"/>
          </p:cNvSpPr>
          <p:nvPr/>
        </p:nvSpPr>
        <p:spPr bwMode="auto">
          <a:xfrm>
            <a:off x="4360158" y="5401409"/>
            <a:ext cx="171232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05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iNOS</a:t>
            </a:r>
            <a:r>
              <a:rPr kumimoji="0" lang="de-DE" altLang="de-DE" sz="105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mRNA</a:t>
            </a:r>
            <a:r>
              <a:rPr kumimoji="0" lang="de-DE" altLang="de-DE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expression</a:t>
            </a:r>
            <a:endParaRPr kumimoji="0" lang="de-DE" altLang="de-DE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feld 63"/>
          <p:cNvSpPr txBox="1">
            <a:spLocks noChangeArrowheads="1"/>
          </p:cNvSpPr>
          <p:nvPr/>
        </p:nvSpPr>
        <p:spPr bwMode="auto">
          <a:xfrm rot="16200000">
            <a:off x="2713051" y="6251198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rel. </a:t>
            </a:r>
            <a:r>
              <a:rPr lang="en-GB" altLang="de-DE" sz="9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iNOS</a:t>
            </a:r>
            <a:r>
              <a:rPr lang="en-GB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8" name="Gruppieren 77"/>
          <p:cNvGrpSpPr/>
          <p:nvPr/>
        </p:nvGrpSpPr>
        <p:grpSpPr>
          <a:xfrm>
            <a:off x="3663176" y="5366479"/>
            <a:ext cx="2465388" cy="2130425"/>
            <a:chOff x="3663176" y="5366479"/>
            <a:chExt cx="2465388" cy="2130425"/>
          </a:xfrm>
        </p:grpSpPr>
        <p:sp>
          <p:nvSpPr>
            <p:cNvPr id="65" name="Textfeld 64"/>
            <p:cNvSpPr txBox="1"/>
            <p:nvPr/>
          </p:nvSpPr>
          <p:spPr>
            <a:xfrm>
              <a:off x="5018691" y="5820344"/>
              <a:ext cx="2648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de-DE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Textfeld 65"/>
            <p:cNvSpPr txBox="1"/>
            <p:nvPr/>
          </p:nvSpPr>
          <p:spPr>
            <a:xfrm>
              <a:off x="5610877" y="6868398"/>
              <a:ext cx="2648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de-DE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67" name="Objekt 66"/>
            <p:cNvGraphicFramePr>
              <a:graphicFrameLocks noChangeAspect="1"/>
            </p:cNvGraphicFramePr>
            <p:nvPr>
              <p:extLst/>
            </p:nvPr>
          </p:nvGraphicFramePr>
          <p:xfrm>
            <a:off x="3663176" y="5366479"/>
            <a:ext cx="2465388" cy="2130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39" name="Prism Project" r:id="rId14" imgW="2532600" imgH="2188440" progId="Prism5.Document">
                    <p:embed/>
                  </p:oleObj>
                </mc:Choice>
                <mc:Fallback>
                  <p:oleObj name="Prism Project" r:id="rId14" imgW="2532600" imgH="2188440" progId="Prism5.Document">
                    <p:embed/>
                    <p:pic>
                      <p:nvPicPr>
                        <p:cNvPr id="67" name="Objekt 6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63176" y="5366479"/>
                          <a:ext cx="2465388" cy="21304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8" name="Gruppieren 67"/>
          <p:cNvGrpSpPr/>
          <p:nvPr/>
        </p:nvGrpSpPr>
        <p:grpSpPr>
          <a:xfrm>
            <a:off x="4312846" y="4807517"/>
            <a:ext cx="1806952" cy="415498"/>
            <a:chOff x="721592" y="2717209"/>
            <a:chExt cx="1806952" cy="415498"/>
          </a:xfrm>
        </p:grpSpPr>
        <p:sp>
          <p:nvSpPr>
            <p:cNvPr id="69" name="Text Box 13"/>
            <p:cNvSpPr txBox="1">
              <a:spLocks noChangeArrowheads="1"/>
            </p:cNvSpPr>
            <p:nvPr/>
          </p:nvSpPr>
          <p:spPr bwMode="auto">
            <a:xfrm>
              <a:off x="721592" y="2717209"/>
              <a:ext cx="439544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CTL</a:t>
              </a:r>
              <a:endParaRPr lang="en-GB" sz="10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" name="Text Box 14"/>
            <p:cNvSpPr txBox="1">
              <a:spLocks noChangeArrowheads="1"/>
            </p:cNvSpPr>
            <p:nvPr/>
          </p:nvSpPr>
          <p:spPr bwMode="auto">
            <a:xfrm>
              <a:off x="1805269" y="2717209"/>
              <a:ext cx="723275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PEG-Cat</a:t>
              </a:r>
              <a:endParaRPr lang="en-GB" sz="10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1" name="Text Box 13"/>
            <p:cNvSpPr txBox="1">
              <a:spLocks noChangeArrowheads="1"/>
            </p:cNvSpPr>
            <p:nvPr/>
          </p:nvSpPr>
          <p:spPr bwMode="auto">
            <a:xfrm>
              <a:off x="1127939" y="2717209"/>
              <a:ext cx="891591" cy="415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M</a:t>
              </a:r>
              <a:endPara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(</a:t>
              </a:r>
              <a:r>
                <a:rPr lang="de-DE" sz="1050" dirty="0" err="1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LPS+IFN</a:t>
              </a:r>
              <a:r>
                <a:rPr lang="el-GR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γ</a:t>
              </a: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)</a:t>
              </a:r>
              <a:endParaRPr lang="de-DE" sz="1050" dirty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endParaRPr>
            </a:p>
          </p:txBody>
        </p:sp>
      </p:grpSp>
      <p:grpSp>
        <p:nvGrpSpPr>
          <p:cNvPr id="72" name="Gruppieren 71"/>
          <p:cNvGrpSpPr/>
          <p:nvPr/>
        </p:nvGrpSpPr>
        <p:grpSpPr>
          <a:xfrm>
            <a:off x="4366011" y="7384971"/>
            <a:ext cx="1753787" cy="415498"/>
            <a:chOff x="774757" y="2717209"/>
            <a:chExt cx="1753787" cy="415498"/>
          </a:xfrm>
        </p:grpSpPr>
        <p:sp>
          <p:nvSpPr>
            <p:cNvPr id="73" name="Text Box 13"/>
            <p:cNvSpPr txBox="1">
              <a:spLocks noChangeArrowheads="1"/>
            </p:cNvSpPr>
            <p:nvPr/>
          </p:nvSpPr>
          <p:spPr bwMode="auto">
            <a:xfrm>
              <a:off x="774757" y="2717209"/>
              <a:ext cx="439544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CTL</a:t>
              </a:r>
              <a:endParaRPr lang="en-GB" sz="10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Text Box 14"/>
            <p:cNvSpPr txBox="1">
              <a:spLocks noChangeArrowheads="1"/>
            </p:cNvSpPr>
            <p:nvPr/>
          </p:nvSpPr>
          <p:spPr bwMode="auto">
            <a:xfrm>
              <a:off x="1805269" y="2717209"/>
              <a:ext cx="723275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PEG-Cat</a:t>
              </a:r>
              <a:endParaRPr lang="en-GB" sz="10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Text Box 13"/>
            <p:cNvSpPr txBox="1">
              <a:spLocks noChangeArrowheads="1"/>
            </p:cNvSpPr>
            <p:nvPr/>
          </p:nvSpPr>
          <p:spPr bwMode="auto">
            <a:xfrm>
              <a:off x="1109504" y="2717209"/>
              <a:ext cx="928459" cy="415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M</a:t>
              </a:r>
            </a:p>
            <a:p>
              <a:pPr algn="ctr">
                <a:spcAft>
                  <a:spcPts val="0"/>
                </a:spcAft>
              </a:pP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 (</a:t>
              </a: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LPS+IFN</a:t>
              </a:r>
              <a:r>
                <a:rPr lang="el-GR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γ</a:t>
              </a: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)</a:t>
              </a:r>
              <a:endParaRPr lang="de-DE" sz="1050" dirty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endParaRPr>
            </a:p>
          </p:txBody>
        </p:sp>
      </p:grpSp>
      <p:sp>
        <p:nvSpPr>
          <p:cNvPr id="79" name="Textfeld 78"/>
          <p:cNvSpPr txBox="1"/>
          <p:nvPr/>
        </p:nvSpPr>
        <p:spPr>
          <a:xfrm>
            <a:off x="266011" y="3758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feld 79"/>
          <p:cNvSpPr txBox="1"/>
          <p:nvPr/>
        </p:nvSpPr>
        <p:spPr>
          <a:xfrm>
            <a:off x="3486791" y="3012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64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" name="Objekt 6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1958042"/>
              </p:ext>
            </p:extLst>
          </p:nvPr>
        </p:nvGraphicFramePr>
        <p:xfrm>
          <a:off x="3205163" y="3497263"/>
          <a:ext cx="3262312" cy="2693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76" name="Prism Project" r:id="rId3" imgW="3348000" imgH="2772000" progId="Prism5.Document">
                  <p:embed/>
                </p:oleObj>
              </mc:Choice>
              <mc:Fallback>
                <p:oleObj name="Prism Project" r:id="rId3" imgW="3348000" imgH="2772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5163" y="3497263"/>
                        <a:ext cx="3262312" cy="2693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6420569"/>
              </p:ext>
            </p:extLst>
          </p:nvPr>
        </p:nvGraphicFramePr>
        <p:xfrm>
          <a:off x="1816988" y="436563"/>
          <a:ext cx="1406525" cy="203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77" name="Prism Project" r:id="rId5" imgW="1406520" imgH="2031480" progId="Prism5.Document">
                  <p:embed/>
                </p:oleObj>
              </mc:Choice>
              <mc:Fallback>
                <p:oleObj name="Prism Project" r:id="rId5" imgW="1406520" imgH="203148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6988" y="436563"/>
                        <a:ext cx="1406525" cy="2030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Box 13"/>
          <p:cNvSpPr txBox="1">
            <a:spLocks noChangeArrowheads="1"/>
          </p:cNvSpPr>
          <p:nvPr/>
        </p:nvSpPr>
        <p:spPr bwMode="auto">
          <a:xfrm>
            <a:off x="2240409" y="2121577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2598629" y="2121577"/>
            <a:ext cx="649537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Nox2y/-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5"/>
          <p:cNvSpPr txBox="1">
            <a:spLocks noChangeArrowheads="1"/>
          </p:cNvSpPr>
          <p:nvPr/>
        </p:nvSpPr>
        <p:spPr bwMode="auto">
          <a:xfrm rot="16200000">
            <a:off x="887638" y="1116619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rel. ARG1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hteck 48"/>
          <p:cNvSpPr>
            <a:spLocks noChangeArrowheads="1"/>
          </p:cNvSpPr>
          <p:nvPr/>
        </p:nvSpPr>
        <p:spPr bwMode="auto">
          <a:xfrm>
            <a:off x="2185330" y="495376"/>
            <a:ext cx="830677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altLang="de-DE" sz="1050" dirty="0" err="1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Arginase</a:t>
            </a:r>
            <a:r>
              <a:rPr lang="de-DE" altLang="de-DE" sz="105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1</a:t>
            </a:r>
            <a:endParaRPr kumimoji="0" lang="de-DE" altLang="de-DE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115022"/>
              </p:ext>
            </p:extLst>
          </p:nvPr>
        </p:nvGraphicFramePr>
        <p:xfrm>
          <a:off x="1818575" y="2687638"/>
          <a:ext cx="1406525" cy="20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78" name="Prism Project" r:id="rId7" imgW="1406520" imgH="2031480" progId="Prism5.Document">
                  <p:embed/>
                </p:oleObj>
              </mc:Choice>
              <mc:Fallback>
                <p:oleObj name="Prism Project" r:id="rId7" imgW="1406520" imgH="203148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8575" y="2687638"/>
                        <a:ext cx="1406525" cy="203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hteck 48"/>
          <p:cNvSpPr>
            <a:spLocks noChangeArrowheads="1"/>
          </p:cNvSpPr>
          <p:nvPr/>
        </p:nvSpPr>
        <p:spPr bwMode="auto">
          <a:xfrm>
            <a:off x="2431939" y="2664424"/>
            <a:ext cx="46198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altLang="de-DE" sz="105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YM1</a:t>
            </a:r>
            <a:endParaRPr kumimoji="0" lang="de-DE" altLang="de-DE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7017497"/>
              </p:ext>
            </p:extLst>
          </p:nvPr>
        </p:nvGraphicFramePr>
        <p:xfrm>
          <a:off x="1809050" y="5048250"/>
          <a:ext cx="1404938" cy="201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79" name="Prism Project" r:id="rId9" imgW="1404000" imgH="2016000" progId="Prism5.Document">
                  <p:embed/>
                </p:oleObj>
              </mc:Choice>
              <mc:Fallback>
                <p:oleObj name="Prism Project" r:id="rId9" imgW="1404000" imgH="2016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9050" y="5048250"/>
                        <a:ext cx="1404938" cy="201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feld 10"/>
          <p:cNvSpPr txBox="1">
            <a:spLocks noChangeArrowheads="1"/>
          </p:cNvSpPr>
          <p:nvPr/>
        </p:nvSpPr>
        <p:spPr bwMode="auto">
          <a:xfrm rot="16200000">
            <a:off x="884794" y="3534031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rel. YM1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hteck 48"/>
          <p:cNvSpPr>
            <a:spLocks noChangeArrowheads="1"/>
          </p:cNvSpPr>
          <p:nvPr/>
        </p:nvSpPr>
        <p:spPr bwMode="auto">
          <a:xfrm>
            <a:off x="2434848" y="4972210"/>
            <a:ext cx="54213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05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FIZZ1</a:t>
            </a:r>
            <a:endParaRPr kumimoji="0" lang="de-DE" altLang="de-DE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2233417" y="4368671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2592907" y="4368671"/>
            <a:ext cx="649537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Nox2y/-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2232096" y="6704935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2555136" y="6704935"/>
            <a:ext cx="649537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Nox2y/-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Objek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2457668"/>
              </p:ext>
            </p:extLst>
          </p:nvPr>
        </p:nvGraphicFramePr>
        <p:xfrm>
          <a:off x="118363" y="430213"/>
          <a:ext cx="1417637" cy="2033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80" name="Prism Project" r:id="rId11" imgW="1417320" imgH="2032920" progId="Prism5.Document">
                  <p:embed/>
                </p:oleObj>
              </mc:Choice>
              <mc:Fallback>
                <p:oleObj name="Prism Project" r:id="rId11" imgW="1417320" imgH="203292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363" y="430213"/>
                        <a:ext cx="1417637" cy="2033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k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5949445"/>
              </p:ext>
            </p:extLst>
          </p:nvPr>
        </p:nvGraphicFramePr>
        <p:xfrm>
          <a:off x="127888" y="2709863"/>
          <a:ext cx="1404937" cy="201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81" name="Prism Project" r:id="rId13" imgW="1404000" imgH="2016000" progId="Prism5.Document">
                  <p:embed/>
                </p:oleObj>
              </mc:Choice>
              <mc:Fallback>
                <p:oleObj name="Prism Project" r:id="rId13" imgW="1404000" imgH="2016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888" y="2709863"/>
                        <a:ext cx="1404937" cy="201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k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0060136"/>
              </p:ext>
            </p:extLst>
          </p:nvPr>
        </p:nvGraphicFramePr>
        <p:xfrm>
          <a:off x="127888" y="5056188"/>
          <a:ext cx="1403350" cy="201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82" name="Prism Project" r:id="rId15" imgW="1404000" imgH="2016000" progId="Prism5.Document">
                  <p:embed/>
                </p:oleObj>
              </mc:Choice>
              <mc:Fallback>
                <p:oleObj name="Prism Project" r:id="rId15" imgW="1404000" imgH="2016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888" y="5056188"/>
                        <a:ext cx="1403350" cy="201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hteck 48"/>
          <p:cNvSpPr>
            <a:spLocks noChangeArrowheads="1"/>
          </p:cNvSpPr>
          <p:nvPr/>
        </p:nvSpPr>
        <p:spPr bwMode="auto">
          <a:xfrm>
            <a:off x="674021" y="496381"/>
            <a:ext cx="52450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TNF</a:t>
            </a:r>
            <a:r>
              <a:rPr kumimoji="0" lang="el-GR" altLang="de-DE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endParaRPr kumimoji="0" lang="de-DE" altLang="de-DE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hteck 48"/>
          <p:cNvSpPr>
            <a:spLocks noChangeArrowheads="1"/>
          </p:cNvSpPr>
          <p:nvPr/>
        </p:nvSpPr>
        <p:spPr bwMode="auto">
          <a:xfrm>
            <a:off x="699606" y="2656832"/>
            <a:ext cx="449162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IL1</a:t>
            </a:r>
            <a:r>
              <a:rPr kumimoji="0" lang="el-GR" altLang="de-DE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endParaRPr kumimoji="0" lang="de-DE" altLang="de-DE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hteck 48"/>
          <p:cNvSpPr>
            <a:spLocks noChangeArrowheads="1"/>
          </p:cNvSpPr>
          <p:nvPr/>
        </p:nvSpPr>
        <p:spPr bwMode="auto">
          <a:xfrm>
            <a:off x="708822" y="5044230"/>
            <a:ext cx="50687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05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iNOS</a:t>
            </a:r>
            <a:endParaRPr kumimoji="0" lang="de-DE" altLang="de-DE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feld 22"/>
          <p:cNvSpPr txBox="1">
            <a:spLocks noChangeArrowheads="1"/>
          </p:cNvSpPr>
          <p:nvPr/>
        </p:nvSpPr>
        <p:spPr bwMode="auto">
          <a:xfrm rot="16200000">
            <a:off x="859698" y="5899921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rel. FIZZ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feld 23"/>
          <p:cNvSpPr txBox="1">
            <a:spLocks noChangeArrowheads="1"/>
          </p:cNvSpPr>
          <p:nvPr/>
        </p:nvSpPr>
        <p:spPr bwMode="auto">
          <a:xfrm rot="16200000">
            <a:off x="-808762" y="1142087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rel. TNF</a:t>
            </a:r>
            <a:r>
              <a:rPr lang="el-GR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α</a:t>
            </a:r>
            <a:r>
              <a:rPr lang="en-GB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feld 24"/>
          <p:cNvSpPr txBox="1">
            <a:spLocks noChangeArrowheads="1"/>
          </p:cNvSpPr>
          <p:nvPr/>
        </p:nvSpPr>
        <p:spPr bwMode="auto">
          <a:xfrm rot="16200000">
            <a:off x="-797056" y="3521048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rel. IL1</a:t>
            </a:r>
            <a:r>
              <a:rPr lang="el-GR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β</a:t>
            </a:r>
            <a:r>
              <a:rPr lang="en-GB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feld 25"/>
          <p:cNvSpPr txBox="1">
            <a:spLocks noChangeArrowheads="1"/>
          </p:cNvSpPr>
          <p:nvPr/>
        </p:nvSpPr>
        <p:spPr bwMode="auto">
          <a:xfrm rot="16200000">
            <a:off x="-823322" y="5900868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rel. </a:t>
            </a:r>
            <a:r>
              <a:rPr lang="en-GB" altLang="de-DE" sz="9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iNOS</a:t>
            </a:r>
            <a:r>
              <a:rPr lang="en-GB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 Box 13"/>
          <p:cNvSpPr txBox="1">
            <a:spLocks noChangeArrowheads="1"/>
          </p:cNvSpPr>
          <p:nvPr/>
        </p:nvSpPr>
        <p:spPr bwMode="auto">
          <a:xfrm>
            <a:off x="532134" y="2121577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Box 14"/>
          <p:cNvSpPr txBox="1">
            <a:spLocks noChangeArrowheads="1"/>
          </p:cNvSpPr>
          <p:nvPr/>
        </p:nvSpPr>
        <p:spPr bwMode="auto">
          <a:xfrm>
            <a:off x="890354" y="2121577"/>
            <a:ext cx="649537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Nox2y/-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Box 13"/>
          <p:cNvSpPr txBox="1">
            <a:spLocks noChangeArrowheads="1"/>
          </p:cNvSpPr>
          <p:nvPr/>
        </p:nvSpPr>
        <p:spPr bwMode="auto">
          <a:xfrm>
            <a:off x="540517" y="4368671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Box 14"/>
          <p:cNvSpPr txBox="1">
            <a:spLocks noChangeArrowheads="1"/>
          </p:cNvSpPr>
          <p:nvPr/>
        </p:nvSpPr>
        <p:spPr bwMode="auto">
          <a:xfrm>
            <a:off x="887307" y="4368671"/>
            <a:ext cx="649537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Nox2y/-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Box 13"/>
          <p:cNvSpPr txBox="1">
            <a:spLocks noChangeArrowheads="1"/>
          </p:cNvSpPr>
          <p:nvPr/>
        </p:nvSpPr>
        <p:spPr bwMode="auto">
          <a:xfrm>
            <a:off x="525771" y="6704935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Box 14"/>
          <p:cNvSpPr txBox="1">
            <a:spLocks noChangeArrowheads="1"/>
          </p:cNvSpPr>
          <p:nvPr/>
        </p:nvSpPr>
        <p:spPr bwMode="auto">
          <a:xfrm>
            <a:off x="895866" y="6704935"/>
            <a:ext cx="649537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Nox2y/-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feld 32"/>
          <p:cNvSpPr txBox="1"/>
          <p:nvPr/>
        </p:nvSpPr>
        <p:spPr>
          <a:xfrm>
            <a:off x="1685138" y="-82888"/>
            <a:ext cx="391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34" name="Textfeld 33"/>
          <p:cNvSpPr txBox="1"/>
          <p:nvPr/>
        </p:nvSpPr>
        <p:spPr>
          <a:xfrm>
            <a:off x="15543" y="-83714"/>
            <a:ext cx="391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35" name="Textfeld 34"/>
          <p:cNvSpPr txBox="1"/>
          <p:nvPr/>
        </p:nvSpPr>
        <p:spPr>
          <a:xfrm>
            <a:off x="2750586" y="5607884"/>
            <a:ext cx="2648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echteck 48"/>
          <p:cNvSpPr>
            <a:spLocks noChangeArrowheads="1"/>
          </p:cNvSpPr>
          <p:nvPr/>
        </p:nvSpPr>
        <p:spPr bwMode="auto">
          <a:xfrm>
            <a:off x="1866959" y="-22914"/>
            <a:ext cx="141737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M(IL4+IL13) </a:t>
            </a: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marker</a:t>
            </a:r>
            <a:endParaRPr kumimoji="0" lang="de-DE" altLang="de-DE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echteck 48"/>
          <p:cNvSpPr>
            <a:spLocks noChangeArrowheads="1"/>
          </p:cNvSpPr>
          <p:nvPr/>
        </p:nvSpPr>
        <p:spPr bwMode="auto">
          <a:xfrm>
            <a:off x="171329" y="-29860"/>
            <a:ext cx="1507144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M(LPS+IFN</a:t>
            </a:r>
            <a:r>
              <a:rPr kumimoji="0" lang="el-GR" altLang="de-DE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kumimoji="0" lang="de-DE" altLang="de-DE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marker</a:t>
            </a:r>
            <a:endParaRPr kumimoji="0" lang="de-DE" altLang="de-DE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feld 50"/>
          <p:cNvSpPr txBox="1"/>
          <p:nvPr/>
        </p:nvSpPr>
        <p:spPr>
          <a:xfrm>
            <a:off x="6213126" y="5600788"/>
            <a:ext cx="8330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pSTAT6</a:t>
            </a:r>
            <a:endParaRPr lang="de-DE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feld 51"/>
          <p:cNvSpPr txBox="1"/>
          <p:nvPr/>
        </p:nvSpPr>
        <p:spPr>
          <a:xfrm>
            <a:off x="6211583" y="6041370"/>
            <a:ext cx="6906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STAT6</a:t>
            </a:r>
            <a:endParaRPr lang="de-DE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feld 52"/>
          <p:cNvSpPr txBox="1"/>
          <p:nvPr/>
        </p:nvSpPr>
        <p:spPr>
          <a:xfrm>
            <a:off x="6213126" y="6409361"/>
            <a:ext cx="8330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de-DE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de-DE" sz="10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Actin</a:t>
            </a:r>
            <a:endParaRPr lang="de-DE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 Box 13"/>
          <p:cNvSpPr txBox="1">
            <a:spLocks noChangeArrowheads="1"/>
          </p:cNvSpPr>
          <p:nvPr/>
        </p:nvSpPr>
        <p:spPr bwMode="auto">
          <a:xfrm>
            <a:off x="4012359" y="6723602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Text Box 14"/>
          <p:cNvSpPr txBox="1">
            <a:spLocks noChangeArrowheads="1"/>
          </p:cNvSpPr>
          <p:nvPr/>
        </p:nvSpPr>
        <p:spPr bwMode="auto">
          <a:xfrm>
            <a:off x="4493064" y="6723602"/>
            <a:ext cx="649537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Nox2y/-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Text Box 13"/>
          <p:cNvSpPr txBox="1">
            <a:spLocks noChangeArrowheads="1"/>
          </p:cNvSpPr>
          <p:nvPr/>
        </p:nvSpPr>
        <p:spPr bwMode="auto">
          <a:xfrm>
            <a:off x="5204596" y="6723933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Text Box 14"/>
          <p:cNvSpPr txBox="1">
            <a:spLocks noChangeArrowheads="1"/>
          </p:cNvSpPr>
          <p:nvPr/>
        </p:nvSpPr>
        <p:spPr bwMode="auto">
          <a:xfrm>
            <a:off x="5663906" y="6723933"/>
            <a:ext cx="649537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Nox2y/-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9" name="Gerade Verbindung 157"/>
          <p:cNvCxnSpPr/>
          <p:nvPr/>
        </p:nvCxnSpPr>
        <p:spPr>
          <a:xfrm>
            <a:off x="3994364" y="6986996"/>
            <a:ext cx="10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Gerade Verbindung 157"/>
          <p:cNvCxnSpPr/>
          <p:nvPr/>
        </p:nvCxnSpPr>
        <p:spPr>
          <a:xfrm>
            <a:off x="5210340" y="6979376"/>
            <a:ext cx="10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hteck 48"/>
          <p:cNvSpPr>
            <a:spLocks noChangeArrowheads="1"/>
          </p:cNvSpPr>
          <p:nvPr/>
        </p:nvSpPr>
        <p:spPr bwMode="auto">
          <a:xfrm>
            <a:off x="3828659" y="3451696"/>
            <a:ext cx="2441694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05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p-STAT6/STAT6 </a:t>
            </a:r>
            <a:r>
              <a:rPr kumimoji="0" lang="de-DE" altLang="de-DE" sz="105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protein</a:t>
            </a:r>
            <a:r>
              <a:rPr kumimoji="0" lang="de-DE" altLang="de-DE" sz="105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altLang="de-DE" sz="105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expression</a:t>
            </a:r>
            <a:endParaRPr kumimoji="0" lang="de-DE" altLang="de-DE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feld 71"/>
          <p:cNvSpPr txBox="1">
            <a:spLocks noChangeArrowheads="1"/>
          </p:cNvSpPr>
          <p:nvPr/>
        </p:nvSpPr>
        <p:spPr bwMode="auto">
          <a:xfrm rot="16200000">
            <a:off x="2455592" y="4387104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itchFamily="34" charset="0"/>
              </a:rPr>
              <a:t>pSTAT6/STAT6</a:t>
            </a:r>
          </a:p>
        </p:txBody>
      </p:sp>
      <p:sp>
        <p:nvSpPr>
          <p:cNvPr id="73" name="Textfeld 72"/>
          <p:cNvSpPr txBox="1"/>
          <p:nvPr/>
        </p:nvSpPr>
        <p:spPr>
          <a:xfrm>
            <a:off x="3217926" y="3389635"/>
            <a:ext cx="391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Textfeld 106"/>
          <p:cNvSpPr txBox="1"/>
          <p:nvPr/>
        </p:nvSpPr>
        <p:spPr>
          <a:xfrm>
            <a:off x="1063644" y="3167965"/>
            <a:ext cx="2648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Textfeld 110"/>
          <p:cNvSpPr txBox="1"/>
          <p:nvPr/>
        </p:nvSpPr>
        <p:spPr>
          <a:xfrm>
            <a:off x="1076542" y="834884"/>
            <a:ext cx="2648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Textfeld 111"/>
          <p:cNvSpPr txBox="1"/>
          <p:nvPr/>
        </p:nvSpPr>
        <p:spPr>
          <a:xfrm>
            <a:off x="-43673" y="7724549"/>
            <a:ext cx="69016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 Figure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 Nox2 knockout decreases 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M(LPS+IFN</a:t>
            </a:r>
            <a:r>
              <a:rPr lang="el-GR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lang="de-DE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polarization of macrophages.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specific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M(LPS+IFN</a:t>
            </a:r>
            <a:r>
              <a:rPr lang="el-GR" sz="900" dirty="0"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markers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IL1</a:t>
            </a:r>
            <a:r>
              <a:rPr lang="el-GR" sz="9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, TNF</a:t>
            </a:r>
            <a:r>
              <a:rPr lang="el-GR" sz="900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iNOS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9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specific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M(IL4+IL13)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markers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Arginase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1, YM1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FIZZ1 (</a:t>
            </a:r>
            <a:r>
              <a:rPr lang="de-DE" sz="9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quantified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RT-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qPCR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after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stimulation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cytokines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polarizing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bone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marrow-derived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macrophages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Nox2KO/C57Bl6J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mice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M(LPS+IFN</a:t>
            </a:r>
            <a:r>
              <a:rPr lang="el-GR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M2(IL4+IL13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phenotype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. Protein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expression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M(IL4+IL13)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marker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YM-1 (</a:t>
            </a:r>
            <a:r>
              <a:rPr lang="de-DE" sz="9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pSTAT6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STAT6 (</a:t>
            </a:r>
            <a:r>
              <a:rPr lang="de-DE" sz="9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determined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Western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Blot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;  *p&lt; 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0.05, #p&lt; 0.05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WT/Nox2y/- 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M(LPS+IFN</a:t>
            </a:r>
            <a:r>
              <a:rPr lang="el-GR" sz="900" dirty="0"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) vs.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WT/Nox2y/- M(IL4+IL13), 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n=4-8).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6" name="Objekt 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8244137"/>
              </p:ext>
            </p:extLst>
          </p:nvPr>
        </p:nvGraphicFramePr>
        <p:xfrm>
          <a:off x="3203575" y="0"/>
          <a:ext cx="3262313" cy="2695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83" name="Prism Project" r:id="rId17" imgW="3348000" imgH="2772000" progId="Prism5.Document">
                  <p:embed/>
                </p:oleObj>
              </mc:Choice>
              <mc:Fallback>
                <p:oleObj name="Prism Project" r:id="rId17" imgW="3348000" imgH="2772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0"/>
                        <a:ext cx="3262313" cy="2695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" name="Textfeld 76"/>
          <p:cNvSpPr txBox="1">
            <a:spLocks noChangeArrowheads="1"/>
          </p:cNvSpPr>
          <p:nvPr/>
        </p:nvSpPr>
        <p:spPr bwMode="auto">
          <a:xfrm rot="16200000">
            <a:off x="2455115" y="931563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smtClean="0">
                <a:latin typeface="Arial" pitchFamily="34" charset="0"/>
                <a:cs typeface="Arial" pitchFamily="34" charset="0"/>
              </a:rPr>
              <a:t>YM1</a:t>
            </a:r>
            <a:r>
              <a:rPr kumimoji="0" lang="en-GB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/</a:t>
            </a:r>
            <a:r>
              <a:rPr kumimoji="0" lang="el-GR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β</a:t>
            </a:r>
            <a:r>
              <a:rPr kumimoji="0" lang="de-DE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-</a:t>
            </a:r>
            <a:r>
              <a:rPr kumimoji="0" lang="de-DE" altLang="de-DE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Actin</a:t>
            </a:r>
            <a:endParaRPr kumimoji="0" lang="en-GB" altLang="de-DE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Textfeld 77"/>
          <p:cNvSpPr txBox="1"/>
          <p:nvPr/>
        </p:nvSpPr>
        <p:spPr>
          <a:xfrm>
            <a:off x="6209854" y="2073425"/>
            <a:ext cx="69241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YM1</a:t>
            </a:r>
            <a:endParaRPr lang="en-GB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feld 78"/>
          <p:cNvSpPr txBox="1"/>
          <p:nvPr/>
        </p:nvSpPr>
        <p:spPr>
          <a:xfrm>
            <a:off x="6209854" y="2442668"/>
            <a:ext cx="69241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en-GB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 Box 13"/>
          <p:cNvSpPr txBox="1">
            <a:spLocks noChangeArrowheads="1"/>
          </p:cNvSpPr>
          <p:nvPr/>
        </p:nvSpPr>
        <p:spPr bwMode="auto">
          <a:xfrm>
            <a:off x="4001704" y="2760191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" name="Text Box 14"/>
          <p:cNvSpPr txBox="1">
            <a:spLocks noChangeArrowheads="1"/>
          </p:cNvSpPr>
          <p:nvPr/>
        </p:nvSpPr>
        <p:spPr bwMode="auto">
          <a:xfrm>
            <a:off x="4423034" y="2760191"/>
            <a:ext cx="649537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Nox2y/-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2" name="Text Box 13"/>
          <p:cNvSpPr txBox="1">
            <a:spLocks noChangeArrowheads="1"/>
          </p:cNvSpPr>
          <p:nvPr/>
        </p:nvSpPr>
        <p:spPr bwMode="auto">
          <a:xfrm>
            <a:off x="5205816" y="2752571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3" name="Text Box 14"/>
          <p:cNvSpPr txBox="1">
            <a:spLocks noChangeArrowheads="1"/>
          </p:cNvSpPr>
          <p:nvPr/>
        </p:nvSpPr>
        <p:spPr bwMode="auto">
          <a:xfrm>
            <a:off x="5593876" y="2752571"/>
            <a:ext cx="649537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Nox2y/-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5" name="Gerade Verbindung 157"/>
          <p:cNvCxnSpPr/>
          <p:nvPr/>
        </p:nvCxnSpPr>
        <p:spPr>
          <a:xfrm>
            <a:off x="3924334" y="3023585"/>
            <a:ext cx="10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Gerade Verbindung 157"/>
          <p:cNvCxnSpPr/>
          <p:nvPr/>
        </p:nvCxnSpPr>
        <p:spPr>
          <a:xfrm>
            <a:off x="5140310" y="3015965"/>
            <a:ext cx="10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Rechteck 48"/>
          <p:cNvSpPr>
            <a:spLocks noChangeArrowheads="1"/>
          </p:cNvSpPr>
          <p:nvPr/>
        </p:nvSpPr>
        <p:spPr bwMode="auto">
          <a:xfrm>
            <a:off x="4235967" y="-25226"/>
            <a:ext cx="170271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YM1</a:t>
            </a:r>
            <a:r>
              <a:rPr kumimoji="0" lang="de-DE" altLang="de-DE" sz="105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altLang="de-DE" sz="105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protein</a:t>
            </a:r>
            <a:r>
              <a:rPr kumimoji="0" lang="de-DE" altLang="de-DE" sz="105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altLang="de-DE" sz="105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expression</a:t>
            </a:r>
            <a:endParaRPr kumimoji="0" lang="de-DE" altLang="de-DE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9" name="Picture 39" descr="Z:\VW494\1.Gel YM-1.tif"/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7" t="41048" r="49672" b="46091"/>
          <a:stretch/>
        </p:blipFill>
        <p:spPr bwMode="auto">
          <a:xfrm>
            <a:off x="3831406" y="2047164"/>
            <a:ext cx="2447924" cy="34120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0" descr="Z:\VW494\1.Gel beta actin.tif"/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1" t="36290" r="50002" b="49433"/>
          <a:stretch/>
        </p:blipFill>
        <p:spPr bwMode="auto">
          <a:xfrm>
            <a:off x="3831404" y="2427326"/>
            <a:ext cx="2447925" cy="36195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06" name="Picture 338" descr="Z:\VW474\15.Gel p-stat6.tif"/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1" t="41532" r="43291" b="50301"/>
          <a:stretch/>
        </p:blipFill>
        <p:spPr bwMode="auto">
          <a:xfrm>
            <a:off x="3815725" y="5543291"/>
            <a:ext cx="2467834" cy="37660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07" name="Picture 339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724" y="5976396"/>
            <a:ext cx="2467834" cy="3549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8" name="Textfeld 97"/>
          <p:cNvSpPr txBox="1"/>
          <p:nvPr/>
        </p:nvSpPr>
        <p:spPr>
          <a:xfrm>
            <a:off x="3242547" y="-80616"/>
            <a:ext cx="391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74" name="Text Box 13"/>
          <p:cNvSpPr txBox="1">
            <a:spLocks noChangeArrowheads="1"/>
          </p:cNvSpPr>
          <p:nvPr/>
        </p:nvSpPr>
        <p:spPr bwMode="auto">
          <a:xfrm>
            <a:off x="3973197" y="3001914"/>
            <a:ext cx="1077539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M(LPS + IFN</a:t>
            </a:r>
            <a:r>
              <a:rPr lang="el-GR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γ</a:t>
            </a: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)</a:t>
            </a:r>
            <a:endParaRPr lang="de-DE" sz="1050" dirty="0"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75" name="Text Box 13"/>
          <p:cNvSpPr txBox="1">
            <a:spLocks noChangeArrowheads="1"/>
          </p:cNvSpPr>
          <p:nvPr/>
        </p:nvSpPr>
        <p:spPr bwMode="auto">
          <a:xfrm>
            <a:off x="5200017" y="2994294"/>
            <a:ext cx="1026243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</a:t>
            </a:r>
            <a:r>
              <a:rPr lang="de-DE" sz="1050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(</a:t>
            </a: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IL4 + IL13) </a:t>
            </a:r>
            <a:endParaRPr lang="de-DE" sz="1050" dirty="0"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91" name="Text Box 13"/>
          <p:cNvSpPr txBox="1">
            <a:spLocks noChangeArrowheads="1"/>
          </p:cNvSpPr>
          <p:nvPr/>
        </p:nvSpPr>
        <p:spPr bwMode="auto">
          <a:xfrm>
            <a:off x="3972428" y="6977970"/>
            <a:ext cx="1114408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M(LPS + IFN</a:t>
            </a:r>
            <a:r>
              <a:rPr lang="el-GR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γ</a:t>
            </a: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)</a:t>
            </a:r>
            <a:endParaRPr lang="de-DE" sz="1050" dirty="0"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92" name="Text Box 13"/>
          <p:cNvSpPr txBox="1">
            <a:spLocks noChangeArrowheads="1"/>
          </p:cNvSpPr>
          <p:nvPr/>
        </p:nvSpPr>
        <p:spPr bwMode="auto">
          <a:xfrm>
            <a:off x="5208773" y="6970350"/>
            <a:ext cx="1026243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</a:t>
            </a:r>
            <a:r>
              <a:rPr lang="de-DE" sz="1050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(</a:t>
            </a: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IL4 + IL13)</a:t>
            </a:r>
            <a:endParaRPr lang="de-DE" sz="1050" dirty="0"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cxnSp>
        <p:nvCxnSpPr>
          <p:cNvPr id="86" name="Gerade Verbindung 85"/>
          <p:cNvCxnSpPr/>
          <p:nvPr/>
        </p:nvCxnSpPr>
        <p:spPr>
          <a:xfrm flipH="1">
            <a:off x="3719068" y="2169545"/>
            <a:ext cx="8987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feld 92"/>
          <p:cNvSpPr txBox="1"/>
          <p:nvPr/>
        </p:nvSpPr>
        <p:spPr>
          <a:xfrm>
            <a:off x="3464126" y="2033558"/>
            <a:ext cx="4722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45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4" name="Gerade Verbindung 93"/>
          <p:cNvCxnSpPr/>
          <p:nvPr/>
        </p:nvCxnSpPr>
        <p:spPr>
          <a:xfrm flipH="1">
            <a:off x="3707692" y="2508851"/>
            <a:ext cx="8987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feld 94"/>
          <p:cNvSpPr txBox="1"/>
          <p:nvPr/>
        </p:nvSpPr>
        <p:spPr>
          <a:xfrm>
            <a:off x="3452750" y="2372864"/>
            <a:ext cx="4722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42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7" name="Gruppieren 36"/>
          <p:cNvGrpSpPr/>
          <p:nvPr/>
        </p:nvGrpSpPr>
        <p:grpSpPr>
          <a:xfrm>
            <a:off x="3426524" y="6353007"/>
            <a:ext cx="472242" cy="261610"/>
            <a:chOff x="3414648" y="6353007"/>
            <a:chExt cx="472242" cy="261610"/>
          </a:xfrm>
        </p:grpSpPr>
        <p:cxnSp>
          <p:nvCxnSpPr>
            <p:cNvPr id="96" name="Gerade Verbindung 95"/>
            <p:cNvCxnSpPr/>
            <p:nvPr/>
          </p:nvCxnSpPr>
          <p:spPr>
            <a:xfrm flipH="1">
              <a:off x="3669590" y="6488994"/>
              <a:ext cx="8987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xtfeld 96"/>
            <p:cNvSpPr txBox="1"/>
            <p:nvPr/>
          </p:nvSpPr>
          <p:spPr>
            <a:xfrm>
              <a:off x="3414648" y="6353007"/>
              <a:ext cx="47224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42</a:t>
              </a:r>
              <a:endParaRPr lang="de-DE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Gruppieren 1"/>
          <p:cNvGrpSpPr/>
          <p:nvPr/>
        </p:nvGrpSpPr>
        <p:grpSpPr>
          <a:xfrm>
            <a:off x="3365608" y="5685207"/>
            <a:ext cx="472242" cy="261610"/>
            <a:chOff x="3365608" y="5685207"/>
            <a:chExt cx="472242" cy="261610"/>
          </a:xfrm>
        </p:grpSpPr>
        <p:cxnSp>
          <p:nvCxnSpPr>
            <p:cNvPr id="99" name="Gerade Verbindung 98"/>
            <p:cNvCxnSpPr/>
            <p:nvPr/>
          </p:nvCxnSpPr>
          <p:spPr>
            <a:xfrm flipH="1">
              <a:off x="3695614" y="5821194"/>
              <a:ext cx="8987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Textfeld 99"/>
            <p:cNvSpPr txBox="1"/>
            <p:nvPr/>
          </p:nvSpPr>
          <p:spPr>
            <a:xfrm>
              <a:off x="3365608" y="5685207"/>
              <a:ext cx="47224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lang="de-DE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uppieren 35"/>
          <p:cNvGrpSpPr/>
          <p:nvPr/>
        </p:nvGrpSpPr>
        <p:grpSpPr>
          <a:xfrm>
            <a:off x="3356004" y="6095939"/>
            <a:ext cx="472242" cy="261610"/>
            <a:chOff x="3314438" y="6072187"/>
            <a:chExt cx="472242" cy="261610"/>
          </a:xfrm>
        </p:grpSpPr>
        <p:cxnSp>
          <p:nvCxnSpPr>
            <p:cNvPr id="101" name="Gerade Verbindung 100"/>
            <p:cNvCxnSpPr/>
            <p:nvPr/>
          </p:nvCxnSpPr>
          <p:spPr>
            <a:xfrm flipH="1">
              <a:off x="3644444" y="6208174"/>
              <a:ext cx="8987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feld 101"/>
            <p:cNvSpPr txBox="1"/>
            <p:nvPr/>
          </p:nvSpPr>
          <p:spPr>
            <a:xfrm>
              <a:off x="3314438" y="6072187"/>
              <a:ext cx="47224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lang="de-DE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163" name="Picture 67" descr="Z:\VW474\VW471 4.5.gel beta actin m680.tif"/>
          <p:cNvPicPr>
            <a:picLocks noChangeAspect="1" noChangeArrowheads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49" t="36124" r="9453" b="53029"/>
          <a:stretch/>
        </p:blipFill>
        <p:spPr bwMode="auto">
          <a:xfrm>
            <a:off x="3821373" y="6373505"/>
            <a:ext cx="2456597" cy="38213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" name="Textfeld 102"/>
          <p:cNvSpPr txBox="1"/>
          <p:nvPr/>
        </p:nvSpPr>
        <p:spPr>
          <a:xfrm>
            <a:off x="5275803" y="3868537"/>
            <a:ext cx="1271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</a:p>
        </p:txBody>
      </p:sp>
      <p:sp>
        <p:nvSpPr>
          <p:cNvPr id="104" name="Textfeld 103"/>
          <p:cNvSpPr txBox="1"/>
          <p:nvPr/>
        </p:nvSpPr>
        <p:spPr>
          <a:xfrm>
            <a:off x="5951624" y="3813240"/>
            <a:ext cx="1271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15493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6" name="Objekt 9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2992658"/>
              </p:ext>
            </p:extLst>
          </p:nvPr>
        </p:nvGraphicFramePr>
        <p:xfrm>
          <a:off x="3196775" y="3497263"/>
          <a:ext cx="3260725" cy="2693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90" name="Prism Project" r:id="rId3" imgW="3348000" imgH="2772000" progId="Prism5.Document">
                  <p:embed/>
                </p:oleObj>
              </mc:Choice>
              <mc:Fallback>
                <p:oleObj name="Prism Project" r:id="rId3" imgW="3348000" imgH="2772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6775" y="3497263"/>
                        <a:ext cx="3260725" cy="2693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6" descr="Z:\VW473\9.Gel p-stat6.tif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75" t="21662" r="8931" b="67839"/>
          <a:stretch/>
        </p:blipFill>
        <p:spPr bwMode="auto">
          <a:xfrm>
            <a:off x="3803663" y="5522745"/>
            <a:ext cx="2477110" cy="36599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8" name="Objek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9307786"/>
              </p:ext>
            </p:extLst>
          </p:nvPr>
        </p:nvGraphicFramePr>
        <p:xfrm>
          <a:off x="3190875" y="90488"/>
          <a:ext cx="3270250" cy="2728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91" name="Prism Project" r:id="rId6" imgW="3358800" imgH="2806920" progId="Prism5.Document">
                  <p:embed/>
                </p:oleObj>
              </mc:Choice>
              <mc:Fallback>
                <p:oleObj name="Prism Project" r:id="rId6" imgW="3358800" imgH="280692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0875" y="90488"/>
                        <a:ext cx="3270250" cy="2728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k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0175432"/>
              </p:ext>
            </p:extLst>
          </p:nvPr>
        </p:nvGraphicFramePr>
        <p:xfrm>
          <a:off x="1794825" y="435428"/>
          <a:ext cx="1403350" cy="201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92" name="Prism Project" r:id="rId8" imgW="1404000" imgH="2016000" progId="Prism5.Document">
                  <p:embed/>
                </p:oleObj>
              </mc:Choice>
              <mc:Fallback>
                <p:oleObj name="Prism Project" r:id="rId8" imgW="1404000" imgH="2016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4825" y="435428"/>
                        <a:ext cx="1403350" cy="2014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 Box 13"/>
          <p:cNvSpPr txBox="1">
            <a:spLocks noChangeArrowheads="1"/>
          </p:cNvSpPr>
          <p:nvPr/>
        </p:nvSpPr>
        <p:spPr bwMode="auto">
          <a:xfrm>
            <a:off x="2216659" y="2093135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Box 14"/>
          <p:cNvSpPr txBox="1">
            <a:spLocks noChangeArrowheads="1"/>
          </p:cNvSpPr>
          <p:nvPr/>
        </p:nvSpPr>
        <p:spPr bwMode="auto">
          <a:xfrm>
            <a:off x="2574879" y="2093135"/>
            <a:ext cx="649537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Nox1y/-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feld 31"/>
          <p:cNvSpPr txBox="1">
            <a:spLocks noChangeArrowheads="1"/>
          </p:cNvSpPr>
          <p:nvPr/>
        </p:nvSpPr>
        <p:spPr bwMode="auto">
          <a:xfrm rot="16200000">
            <a:off x="863888" y="1116619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rel. ARG1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hteck 48"/>
          <p:cNvSpPr>
            <a:spLocks noChangeArrowheads="1"/>
          </p:cNvSpPr>
          <p:nvPr/>
        </p:nvSpPr>
        <p:spPr bwMode="auto">
          <a:xfrm>
            <a:off x="2161580" y="495376"/>
            <a:ext cx="830677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altLang="de-DE" sz="1050" dirty="0" err="1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Arginase</a:t>
            </a:r>
            <a:r>
              <a:rPr lang="de-DE" altLang="de-DE" sz="105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1</a:t>
            </a:r>
            <a:endParaRPr kumimoji="0" lang="de-DE" altLang="de-DE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Objek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5458660"/>
              </p:ext>
            </p:extLst>
          </p:nvPr>
        </p:nvGraphicFramePr>
        <p:xfrm>
          <a:off x="1796413" y="2708275"/>
          <a:ext cx="1403350" cy="201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93" name="Prism Project" r:id="rId10" imgW="1404000" imgH="2016000" progId="Prism5.Document">
                  <p:embed/>
                </p:oleObj>
              </mc:Choice>
              <mc:Fallback>
                <p:oleObj name="Prism Project" r:id="rId10" imgW="1404000" imgH="2016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6413" y="2708275"/>
                        <a:ext cx="1403350" cy="201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Rechteck 48"/>
          <p:cNvSpPr>
            <a:spLocks noChangeArrowheads="1"/>
          </p:cNvSpPr>
          <p:nvPr/>
        </p:nvSpPr>
        <p:spPr bwMode="auto">
          <a:xfrm>
            <a:off x="2408189" y="2664424"/>
            <a:ext cx="46198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altLang="de-DE" sz="105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YM1</a:t>
            </a:r>
            <a:endParaRPr kumimoji="0" lang="de-DE" altLang="de-DE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6" name="Objek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035221"/>
              </p:ext>
            </p:extLst>
          </p:nvPr>
        </p:nvGraphicFramePr>
        <p:xfrm>
          <a:off x="1785300" y="5046436"/>
          <a:ext cx="1404938" cy="201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94" name="Prism Project" r:id="rId12" imgW="1404000" imgH="2016000" progId="Prism5.Document">
                  <p:embed/>
                </p:oleObj>
              </mc:Choice>
              <mc:Fallback>
                <p:oleObj name="Prism Project" r:id="rId12" imgW="1404000" imgH="2016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5300" y="5046436"/>
                        <a:ext cx="1404938" cy="201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feld 36"/>
          <p:cNvSpPr txBox="1">
            <a:spLocks noChangeArrowheads="1"/>
          </p:cNvSpPr>
          <p:nvPr/>
        </p:nvSpPr>
        <p:spPr bwMode="auto">
          <a:xfrm rot="16200000">
            <a:off x="861044" y="3534031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rel. YM1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hteck 48"/>
          <p:cNvSpPr>
            <a:spLocks noChangeArrowheads="1"/>
          </p:cNvSpPr>
          <p:nvPr/>
        </p:nvSpPr>
        <p:spPr bwMode="auto">
          <a:xfrm>
            <a:off x="2411098" y="4972210"/>
            <a:ext cx="54213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05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FIZZ1</a:t>
            </a:r>
            <a:endParaRPr kumimoji="0" lang="de-DE" altLang="de-DE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Box 13"/>
          <p:cNvSpPr txBox="1">
            <a:spLocks noChangeArrowheads="1"/>
          </p:cNvSpPr>
          <p:nvPr/>
        </p:nvSpPr>
        <p:spPr bwMode="auto">
          <a:xfrm>
            <a:off x="2222367" y="4365043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 Box 14"/>
          <p:cNvSpPr txBox="1">
            <a:spLocks noChangeArrowheads="1"/>
          </p:cNvSpPr>
          <p:nvPr/>
        </p:nvSpPr>
        <p:spPr bwMode="auto">
          <a:xfrm>
            <a:off x="2569157" y="4368127"/>
            <a:ext cx="649537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Nox1y/-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Box 13"/>
          <p:cNvSpPr txBox="1">
            <a:spLocks noChangeArrowheads="1"/>
          </p:cNvSpPr>
          <p:nvPr/>
        </p:nvSpPr>
        <p:spPr bwMode="auto">
          <a:xfrm>
            <a:off x="2208346" y="6700127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 Box 14"/>
          <p:cNvSpPr txBox="1">
            <a:spLocks noChangeArrowheads="1"/>
          </p:cNvSpPr>
          <p:nvPr/>
        </p:nvSpPr>
        <p:spPr bwMode="auto">
          <a:xfrm>
            <a:off x="2545900" y="6703211"/>
            <a:ext cx="649537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Nox1y/-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3" name="Objek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1831464"/>
              </p:ext>
            </p:extLst>
          </p:nvPr>
        </p:nvGraphicFramePr>
        <p:xfrm>
          <a:off x="100963" y="438150"/>
          <a:ext cx="1403350" cy="201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95" name="Prism Project" r:id="rId14" imgW="1404000" imgH="2016000" progId="Prism5.Document">
                  <p:embed/>
                </p:oleObj>
              </mc:Choice>
              <mc:Fallback>
                <p:oleObj name="Prism Project" r:id="rId14" imgW="1404000" imgH="2016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963" y="438150"/>
                        <a:ext cx="1403350" cy="201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k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5454816"/>
              </p:ext>
            </p:extLst>
          </p:nvPr>
        </p:nvGraphicFramePr>
        <p:xfrm>
          <a:off x="104138" y="2709863"/>
          <a:ext cx="1404937" cy="201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96" name="Prism Project" r:id="rId16" imgW="1404000" imgH="2016000" progId="Prism5.Document">
                  <p:embed/>
                </p:oleObj>
              </mc:Choice>
              <mc:Fallback>
                <p:oleObj name="Prism Project" r:id="rId16" imgW="1404000" imgH="2016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138" y="2709863"/>
                        <a:ext cx="1404937" cy="201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k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7963118"/>
              </p:ext>
            </p:extLst>
          </p:nvPr>
        </p:nvGraphicFramePr>
        <p:xfrm>
          <a:off x="104138" y="5056188"/>
          <a:ext cx="1403350" cy="201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97" name="Prism Project" r:id="rId18" imgW="1404000" imgH="2016000" progId="Prism5.Document">
                  <p:embed/>
                </p:oleObj>
              </mc:Choice>
              <mc:Fallback>
                <p:oleObj name="Prism Project" r:id="rId18" imgW="1404000" imgH="2016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138" y="5056188"/>
                        <a:ext cx="1403350" cy="201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Rechteck 48"/>
          <p:cNvSpPr>
            <a:spLocks noChangeArrowheads="1"/>
          </p:cNvSpPr>
          <p:nvPr/>
        </p:nvSpPr>
        <p:spPr bwMode="auto">
          <a:xfrm>
            <a:off x="650271" y="496381"/>
            <a:ext cx="52450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TNF</a:t>
            </a:r>
            <a:r>
              <a:rPr kumimoji="0" lang="el-GR" altLang="de-DE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endParaRPr kumimoji="0" lang="de-DE" altLang="de-DE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echteck 48"/>
          <p:cNvSpPr>
            <a:spLocks noChangeArrowheads="1"/>
          </p:cNvSpPr>
          <p:nvPr/>
        </p:nvSpPr>
        <p:spPr bwMode="auto">
          <a:xfrm>
            <a:off x="675856" y="2656832"/>
            <a:ext cx="449162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IL1</a:t>
            </a:r>
            <a:r>
              <a:rPr kumimoji="0" lang="el-GR" altLang="de-DE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endParaRPr kumimoji="0" lang="de-DE" altLang="de-DE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echteck 48"/>
          <p:cNvSpPr>
            <a:spLocks noChangeArrowheads="1"/>
          </p:cNvSpPr>
          <p:nvPr/>
        </p:nvSpPr>
        <p:spPr bwMode="auto">
          <a:xfrm>
            <a:off x="685072" y="5044230"/>
            <a:ext cx="50687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05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iNOS</a:t>
            </a:r>
            <a:endParaRPr kumimoji="0" lang="de-DE" altLang="de-DE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feld 48"/>
          <p:cNvSpPr txBox="1">
            <a:spLocks noChangeArrowheads="1"/>
          </p:cNvSpPr>
          <p:nvPr/>
        </p:nvSpPr>
        <p:spPr bwMode="auto">
          <a:xfrm rot="16200000">
            <a:off x="835948" y="5899921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rel. FIZZ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Textfeld 49"/>
          <p:cNvSpPr txBox="1">
            <a:spLocks noChangeArrowheads="1"/>
          </p:cNvSpPr>
          <p:nvPr/>
        </p:nvSpPr>
        <p:spPr bwMode="auto">
          <a:xfrm rot="16200000">
            <a:off x="-832512" y="1142087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rel. TNF</a:t>
            </a:r>
            <a:r>
              <a:rPr lang="el-GR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α</a:t>
            </a:r>
            <a:r>
              <a:rPr lang="en-GB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Textfeld 50"/>
          <p:cNvSpPr txBox="1">
            <a:spLocks noChangeArrowheads="1"/>
          </p:cNvSpPr>
          <p:nvPr/>
        </p:nvSpPr>
        <p:spPr bwMode="auto">
          <a:xfrm rot="16200000">
            <a:off x="-820806" y="3521048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rel. IL1</a:t>
            </a:r>
            <a:r>
              <a:rPr lang="el-GR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β</a:t>
            </a:r>
            <a:r>
              <a:rPr lang="en-GB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Textfeld 51"/>
          <p:cNvSpPr txBox="1">
            <a:spLocks noChangeArrowheads="1"/>
          </p:cNvSpPr>
          <p:nvPr/>
        </p:nvSpPr>
        <p:spPr bwMode="auto">
          <a:xfrm rot="16200000">
            <a:off x="-847072" y="5900868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rel. </a:t>
            </a:r>
            <a:r>
              <a:rPr lang="en-GB" altLang="de-DE" sz="9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iNOS</a:t>
            </a:r>
            <a:r>
              <a:rPr lang="en-GB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Text Box 13"/>
          <p:cNvSpPr txBox="1">
            <a:spLocks noChangeArrowheads="1"/>
          </p:cNvSpPr>
          <p:nvPr/>
        </p:nvSpPr>
        <p:spPr bwMode="auto">
          <a:xfrm>
            <a:off x="508384" y="2092166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 Box 14"/>
          <p:cNvSpPr txBox="1">
            <a:spLocks noChangeArrowheads="1"/>
          </p:cNvSpPr>
          <p:nvPr/>
        </p:nvSpPr>
        <p:spPr bwMode="auto">
          <a:xfrm>
            <a:off x="866604" y="2092166"/>
            <a:ext cx="649537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Nox1y/-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 Box 13"/>
          <p:cNvSpPr txBox="1">
            <a:spLocks noChangeArrowheads="1"/>
          </p:cNvSpPr>
          <p:nvPr/>
        </p:nvSpPr>
        <p:spPr bwMode="auto">
          <a:xfrm>
            <a:off x="516767" y="4369991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 Box 14"/>
          <p:cNvSpPr txBox="1">
            <a:spLocks noChangeArrowheads="1"/>
          </p:cNvSpPr>
          <p:nvPr/>
        </p:nvSpPr>
        <p:spPr bwMode="auto">
          <a:xfrm>
            <a:off x="863557" y="4373075"/>
            <a:ext cx="649537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Nox1y/-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 Box 13"/>
          <p:cNvSpPr txBox="1">
            <a:spLocks noChangeArrowheads="1"/>
          </p:cNvSpPr>
          <p:nvPr/>
        </p:nvSpPr>
        <p:spPr bwMode="auto">
          <a:xfrm>
            <a:off x="502021" y="6703665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 Box 14"/>
          <p:cNvSpPr txBox="1">
            <a:spLocks noChangeArrowheads="1"/>
          </p:cNvSpPr>
          <p:nvPr/>
        </p:nvSpPr>
        <p:spPr bwMode="auto">
          <a:xfrm>
            <a:off x="872116" y="6694874"/>
            <a:ext cx="649537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Nox1y/-</a:t>
            </a:r>
            <a:endParaRPr lang="en-GB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1669339" y="-82888"/>
            <a:ext cx="391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0" name="Textfeld 59"/>
          <p:cNvSpPr txBox="1"/>
          <p:nvPr/>
        </p:nvSpPr>
        <p:spPr>
          <a:xfrm>
            <a:off x="-32060" y="-91665"/>
            <a:ext cx="391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66" name="Textfeld 65"/>
          <p:cNvSpPr txBox="1">
            <a:spLocks noChangeArrowheads="1"/>
          </p:cNvSpPr>
          <p:nvPr/>
        </p:nvSpPr>
        <p:spPr bwMode="auto">
          <a:xfrm rot="16200000">
            <a:off x="2485772" y="1037888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smtClean="0">
                <a:latin typeface="Arial" pitchFamily="34" charset="0"/>
                <a:cs typeface="Arial" pitchFamily="34" charset="0"/>
              </a:rPr>
              <a:t>YM1</a:t>
            </a:r>
            <a:r>
              <a:rPr kumimoji="0" lang="en-GB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/</a:t>
            </a:r>
            <a:r>
              <a:rPr kumimoji="0" lang="el-GR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β</a:t>
            </a:r>
            <a:r>
              <a:rPr kumimoji="0" lang="de-DE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-</a:t>
            </a:r>
            <a:r>
              <a:rPr kumimoji="0" lang="de-DE" altLang="de-DE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Actin</a:t>
            </a:r>
            <a:endParaRPr kumimoji="0" lang="en-GB" altLang="de-DE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Textfeld 66"/>
          <p:cNvSpPr txBox="1"/>
          <p:nvPr/>
        </p:nvSpPr>
        <p:spPr>
          <a:xfrm>
            <a:off x="6202473" y="2179750"/>
            <a:ext cx="69241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YM1</a:t>
            </a:r>
            <a:endParaRPr lang="en-GB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feld 67"/>
          <p:cNvSpPr txBox="1"/>
          <p:nvPr/>
        </p:nvSpPr>
        <p:spPr>
          <a:xfrm>
            <a:off x="6202473" y="2513368"/>
            <a:ext cx="69241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en-GB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Rechteck 48"/>
          <p:cNvSpPr>
            <a:spLocks noChangeArrowheads="1"/>
          </p:cNvSpPr>
          <p:nvPr/>
        </p:nvSpPr>
        <p:spPr bwMode="auto">
          <a:xfrm>
            <a:off x="4262846" y="-14151"/>
            <a:ext cx="170271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YM1</a:t>
            </a:r>
            <a:r>
              <a:rPr kumimoji="0" lang="de-DE" altLang="de-DE" sz="105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altLang="de-DE" sz="105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protein</a:t>
            </a:r>
            <a:r>
              <a:rPr kumimoji="0" lang="de-DE" altLang="de-DE" sz="105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altLang="de-DE" sz="105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expression</a:t>
            </a:r>
            <a:endParaRPr kumimoji="0" lang="de-DE" altLang="de-DE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feld 69"/>
          <p:cNvSpPr txBox="1"/>
          <p:nvPr/>
        </p:nvSpPr>
        <p:spPr>
          <a:xfrm>
            <a:off x="3280198" y="-83868"/>
            <a:ext cx="391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71" name="Rechteck 48"/>
          <p:cNvSpPr>
            <a:spLocks noChangeArrowheads="1"/>
          </p:cNvSpPr>
          <p:nvPr/>
        </p:nvSpPr>
        <p:spPr bwMode="auto">
          <a:xfrm>
            <a:off x="1843207" y="-22914"/>
            <a:ext cx="141737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M(IL4+IL13) </a:t>
            </a: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marker</a:t>
            </a:r>
            <a:endParaRPr kumimoji="0" lang="de-DE" altLang="de-DE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hteck 48"/>
          <p:cNvSpPr>
            <a:spLocks noChangeArrowheads="1"/>
          </p:cNvSpPr>
          <p:nvPr/>
        </p:nvSpPr>
        <p:spPr bwMode="auto">
          <a:xfrm>
            <a:off x="147579" y="-21909"/>
            <a:ext cx="1507144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M(LPS+IFN</a:t>
            </a:r>
            <a:r>
              <a:rPr kumimoji="0" lang="el-GR" altLang="de-DE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kumimoji="0" lang="de-DE" altLang="de-DE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marker</a:t>
            </a:r>
            <a:endParaRPr kumimoji="0" lang="de-DE" altLang="de-DE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5" name="Picture 6"/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9" t="14652" r="46756" b="73067"/>
          <a:stretch/>
        </p:blipFill>
        <p:spPr bwMode="auto">
          <a:xfrm>
            <a:off x="3804889" y="5954451"/>
            <a:ext cx="2469232" cy="3549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7" name="Textfeld 76"/>
          <p:cNvSpPr txBox="1"/>
          <p:nvPr/>
        </p:nvSpPr>
        <p:spPr>
          <a:xfrm>
            <a:off x="6233934" y="5570244"/>
            <a:ext cx="17473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pSTAT6</a:t>
            </a:r>
            <a:endParaRPr lang="de-DE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feld 77"/>
          <p:cNvSpPr txBox="1"/>
          <p:nvPr/>
        </p:nvSpPr>
        <p:spPr>
          <a:xfrm>
            <a:off x="6232390" y="6010826"/>
            <a:ext cx="17473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STAT6</a:t>
            </a:r>
            <a:endParaRPr lang="de-DE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feld 78"/>
          <p:cNvSpPr txBox="1"/>
          <p:nvPr/>
        </p:nvSpPr>
        <p:spPr>
          <a:xfrm>
            <a:off x="6233934" y="6374561"/>
            <a:ext cx="17473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de-DE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de-DE" sz="10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Actin</a:t>
            </a:r>
            <a:endParaRPr lang="de-DE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 Box 13"/>
          <p:cNvSpPr txBox="1">
            <a:spLocks noChangeArrowheads="1"/>
          </p:cNvSpPr>
          <p:nvPr/>
        </p:nvSpPr>
        <p:spPr bwMode="auto">
          <a:xfrm>
            <a:off x="3961848" y="6717459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" name="Text Box 14"/>
          <p:cNvSpPr txBox="1">
            <a:spLocks noChangeArrowheads="1"/>
          </p:cNvSpPr>
          <p:nvPr/>
        </p:nvSpPr>
        <p:spPr bwMode="auto">
          <a:xfrm>
            <a:off x="4442553" y="6717459"/>
            <a:ext cx="649537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Nox1y/-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2" name="Text Box 13"/>
          <p:cNvSpPr txBox="1">
            <a:spLocks noChangeArrowheads="1"/>
          </p:cNvSpPr>
          <p:nvPr/>
        </p:nvSpPr>
        <p:spPr bwMode="auto">
          <a:xfrm>
            <a:off x="5154085" y="6709839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3" name="Text Box 14"/>
          <p:cNvSpPr txBox="1">
            <a:spLocks noChangeArrowheads="1"/>
          </p:cNvSpPr>
          <p:nvPr/>
        </p:nvSpPr>
        <p:spPr bwMode="auto">
          <a:xfrm>
            <a:off x="5613395" y="6709839"/>
            <a:ext cx="649537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Nox1y/-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5" name="Gerade Verbindung 157"/>
          <p:cNvCxnSpPr/>
          <p:nvPr/>
        </p:nvCxnSpPr>
        <p:spPr>
          <a:xfrm>
            <a:off x="3943853" y="6980853"/>
            <a:ext cx="10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Gerade Verbindung 157"/>
          <p:cNvCxnSpPr/>
          <p:nvPr/>
        </p:nvCxnSpPr>
        <p:spPr>
          <a:xfrm>
            <a:off x="5159829" y="6973233"/>
            <a:ext cx="10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 Box 13"/>
          <p:cNvSpPr txBox="1">
            <a:spLocks noChangeArrowheads="1"/>
          </p:cNvSpPr>
          <p:nvPr/>
        </p:nvSpPr>
        <p:spPr bwMode="auto">
          <a:xfrm>
            <a:off x="3992550" y="2834984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9" name="Text Box 14"/>
          <p:cNvSpPr txBox="1">
            <a:spLocks noChangeArrowheads="1"/>
          </p:cNvSpPr>
          <p:nvPr/>
        </p:nvSpPr>
        <p:spPr bwMode="auto">
          <a:xfrm>
            <a:off x="4413880" y="2834984"/>
            <a:ext cx="649537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Nox1y/-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0" name="Text Box 13"/>
          <p:cNvSpPr txBox="1">
            <a:spLocks noChangeArrowheads="1"/>
          </p:cNvSpPr>
          <p:nvPr/>
        </p:nvSpPr>
        <p:spPr bwMode="auto">
          <a:xfrm>
            <a:off x="5196662" y="2827364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1" name="Text Box 14"/>
          <p:cNvSpPr txBox="1">
            <a:spLocks noChangeArrowheads="1"/>
          </p:cNvSpPr>
          <p:nvPr/>
        </p:nvSpPr>
        <p:spPr bwMode="auto">
          <a:xfrm>
            <a:off x="5584722" y="2827364"/>
            <a:ext cx="649537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Nox1y/-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2" name="Text Box 13"/>
          <p:cNvSpPr txBox="1">
            <a:spLocks noChangeArrowheads="1"/>
          </p:cNvSpPr>
          <p:nvPr/>
        </p:nvSpPr>
        <p:spPr bwMode="auto">
          <a:xfrm>
            <a:off x="3944622" y="3110555"/>
            <a:ext cx="1077539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M(LPS + IFN</a:t>
            </a:r>
            <a:r>
              <a:rPr lang="el-GR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γ</a:t>
            </a: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)</a:t>
            </a:r>
            <a:endParaRPr lang="de-DE" sz="1050" dirty="0"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cxnSp>
        <p:nvCxnSpPr>
          <p:cNvPr id="93" name="Gerade Verbindung 157"/>
          <p:cNvCxnSpPr/>
          <p:nvPr/>
        </p:nvCxnSpPr>
        <p:spPr>
          <a:xfrm>
            <a:off x="3915180" y="3098378"/>
            <a:ext cx="10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 Box 13"/>
          <p:cNvSpPr txBox="1">
            <a:spLocks noChangeArrowheads="1"/>
          </p:cNvSpPr>
          <p:nvPr/>
        </p:nvSpPr>
        <p:spPr bwMode="auto">
          <a:xfrm>
            <a:off x="5209542" y="3102935"/>
            <a:ext cx="1026243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</a:t>
            </a:r>
            <a:r>
              <a:rPr lang="de-DE" sz="1050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(</a:t>
            </a: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IL4 + IL13)</a:t>
            </a:r>
            <a:endParaRPr lang="de-DE" sz="1050" dirty="0"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cxnSp>
        <p:nvCxnSpPr>
          <p:cNvPr id="95" name="Gerade Verbindung 157"/>
          <p:cNvCxnSpPr/>
          <p:nvPr/>
        </p:nvCxnSpPr>
        <p:spPr>
          <a:xfrm>
            <a:off x="5131156" y="3090758"/>
            <a:ext cx="10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hteck 48"/>
          <p:cNvSpPr>
            <a:spLocks noChangeArrowheads="1"/>
          </p:cNvSpPr>
          <p:nvPr/>
        </p:nvSpPr>
        <p:spPr bwMode="auto">
          <a:xfrm>
            <a:off x="3898602" y="3475549"/>
            <a:ext cx="2441694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05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p-STAT6/STAT6 </a:t>
            </a:r>
            <a:r>
              <a:rPr kumimoji="0" lang="de-DE" altLang="de-DE" sz="105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protein</a:t>
            </a:r>
            <a:r>
              <a:rPr kumimoji="0" lang="de-DE" altLang="de-DE" sz="105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altLang="de-DE" sz="105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expression</a:t>
            </a:r>
            <a:endParaRPr kumimoji="0" lang="de-DE" altLang="de-DE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Textfeld 97"/>
          <p:cNvSpPr txBox="1">
            <a:spLocks noChangeArrowheads="1"/>
          </p:cNvSpPr>
          <p:nvPr/>
        </p:nvSpPr>
        <p:spPr bwMode="auto">
          <a:xfrm rot="16200000">
            <a:off x="2477829" y="4387104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itchFamily="34" charset="0"/>
              </a:rPr>
              <a:t>pSTAT6/STAT6</a:t>
            </a:r>
          </a:p>
        </p:txBody>
      </p:sp>
      <p:sp>
        <p:nvSpPr>
          <p:cNvPr id="99" name="Textfeld 98"/>
          <p:cNvSpPr txBox="1"/>
          <p:nvPr/>
        </p:nvSpPr>
        <p:spPr>
          <a:xfrm>
            <a:off x="3251871" y="3442109"/>
            <a:ext cx="391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84" name="Picture 40" descr="Z:\VW473\9.Gel beta actin.tif"/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28" t="50347" r="6053" b="36183"/>
          <a:stretch/>
        </p:blipFill>
        <p:spPr bwMode="auto">
          <a:xfrm>
            <a:off x="3803663" y="6345578"/>
            <a:ext cx="2470458" cy="36576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" name="Textfeld 101"/>
          <p:cNvSpPr txBox="1"/>
          <p:nvPr/>
        </p:nvSpPr>
        <p:spPr>
          <a:xfrm>
            <a:off x="-54306" y="7724549"/>
            <a:ext cx="69123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 Figure 6:  Deficiency in Nox1 does not affect polarization of macrophages.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specific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M(LPS+IFN</a:t>
            </a:r>
            <a:r>
              <a:rPr lang="el-GR" sz="900" dirty="0"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markers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IL1</a:t>
            </a:r>
            <a:r>
              <a:rPr lang="el-GR" sz="9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, TNF</a:t>
            </a:r>
            <a:r>
              <a:rPr lang="el-GR" sz="900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iNOS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9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specific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M(IL4+IL13)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markers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Arginase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1, YM1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FIZZ1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quantified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RT-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qPCR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after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stimulation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cytokines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polarizing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bone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marrow-derived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macrophages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Nox1KO/C57Bl6J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mice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M(LPS+IFN</a:t>
            </a:r>
            <a:r>
              <a:rPr lang="el-GR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M2(IL4+IL13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phenotype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. Protein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expression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M(IL4+IL13)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marker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YM1 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9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pSTAT6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STAT6 (</a:t>
            </a:r>
            <a:r>
              <a:rPr lang="de-DE" sz="9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determined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Western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Blot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;  *p&lt;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0.05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, #p&lt; 0.05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WT/Nox1y/- 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M(LPS+IFN</a:t>
            </a:r>
            <a:r>
              <a:rPr lang="el-GR" sz="900" dirty="0"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) vs.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WT/Nox1y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/- M(IL4+IL13),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n=3-6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0" name="Picture 2" descr="Z:\VW479\2.Gel YM-1.tif"/>
          <p:cNvPicPr>
            <a:picLocks noChangeAspect="1" noChangeArrowheads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41" t="41587" r="22197" b="48228"/>
          <a:stretch/>
        </p:blipFill>
        <p:spPr bwMode="auto">
          <a:xfrm>
            <a:off x="3823962" y="2113048"/>
            <a:ext cx="2446316" cy="36889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3" descr="Z:\VW479\2.Gel beta actin.tif"/>
          <p:cNvPicPr>
            <a:picLocks noChangeAspect="1" noChangeArrowheads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16" t="39806" r="25528" b="48354"/>
          <a:stretch/>
        </p:blipFill>
        <p:spPr bwMode="auto">
          <a:xfrm>
            <a:off x="3823961" y="2517570"/>
            <a:ext cx="2446317" cy="34438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" name="Text Box 13"/>
          <p:cNvSpPr txBox="1">
            <a:spLocks noChangeArrowheads="1"/>
          </p:cNvSpPr>
          <p:nvPr/>
        </p:nvSpPr>
        <p:spPr bwMode="auto">
          <a:xfrm>
            <a:off x="3981953" y="6977970"/>
            <a:ext cx="1077539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M(LPS + IFN</a:t>
            </a:r>
            <a:r>
              <a:rPr lang="el-GR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γ</a:t>
            </a: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)</a:t>
            </a:r>
            <a:endParaRPr lang="de-DE" sz="1050" dirty="0"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104" name="Text Box 13"/>
          <p:cNvSpPr txBox="1">
            <a:spLocks noChangeArrowheads="1"/>
          </p:cNvSpPr>
          <p:nvPr/>
        </p:nvSpPr>
        <p:spPr bwMode="auto">
          <a:xfrm>
            <a:off x="5227823" y="6970350"/>
            <a:ext cx="989373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</a:t>
            </a:r>
            <a:r>
              <a:rPr lang="de-DE" sz="1050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(</a:t>
            </a: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IL4 + IL13)</a:t>
            </a:r>
            <a:endParaRPr lang="de-DE" sz="1050" dirty="0"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grpSp>
        <p:nvGrpSpPr>
          <p:cNvPr id="73" name="Gruppieren 72"/>
          <p:cNvGrpSpPr/>
          <p:nvPr/>
        </p:nvGrpSpPr>
        <p:grpSpPr>
          <a:xfrm>
            <a:off x="3426524" y="6293627"/>
            <a:ext cx="472242" cy="261610"/>
            <a:chOff x="3414648" y="6353007"/>
            <a:chExt cx="472242" cy="261610"/>
          </a:xfrm>
        </p:grpSpPr>
        <p:cxnSp>
          <p:nvCxnSpPr>
            <p:cNvPr id="74" name="Gerade Verbindung 73"/>
            <p:cNvCxnSpPr/>
            <p:nvPr/>
          </p:nvCxnSpPr>
          <p:spPr>
            <a:xfrm flipH="1">
              <a:off x="3669590" y="6488994"/>
              <a:ext cx="8987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feld 75"/>
            <p:cNvSpPr txBox="1"/>
            <p:nvPr/>
          </p:nvSpPr>
          <p:spPr>
            <a:xfrm>
              <a:off x="3414648" y="6353007"/>
              <a:ext cx="47224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42</a:t>
              </a:r>
              <a:endParaRPr lang="de-DE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4" name="Gruppieren 83"/>
          <p:cNvGrpSpPr/>
          <p:nvPr/>
        </p:nvGrpSpPr>
        <p:grpSpPr>
          <a:xfrm>
            <a:off x="3365608" y="5602075"/>
            <a:ext cx="472242" cy="261610"/>
            <a:chOff x="3365608" y="5685207"/>
            <a:chExt cx="472242" cy="261610"/>
          </a:xfrm>
        </p:grpSpPr>
        <p:cxnSp>
          <p:nvCxnSpPr>
            <p:cNvPr id="86" name="Gerade Verbindung 85"/>
            <p:cNvCxnSpPr/>
            <p:nvPr/>
          </p:nvCxnSpPr>
          <p:spPr>
            <a:xfrm flipH="1">
              <a:off x="3695614" y="5821194"/>
              <a:ext cx="8987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feld 104"/>
            <p:cNvSpPr txBox="1"/>
            <p:nvPr/>
          </p:nvSpPr>
          <p:spPr>
            <a:xfrm>
              <a:off x="3365608" y="5685207"/>
              <a:ext cx="47224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lang="de-DE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6" name="Gruppieren 105"/>
          <p:cNvGrpSpPr/>
          <p:nvPr/>
        </p:nvGrpSpPr>
        <p:grpSpPr>
          <a:xfrm>
            <a:off x="3356004" y="6095939"/>
            <a:ext cx="472242" cy="261610"/>
            <a:chOff x="3314438" y="6072187"/>
            <a:chExt cx="472242" cy="261610"/>
          </a:xfrm>
        </p:grpSpPr>
        <p:cxnSp>
          <p:nvCxnSpPr>
            <p:cNvPr id="107" name="Gerade Verbindung 106"/>
            <p:cNvCxnSpPr/>
            <p:nvPr/>
          </p:nvCxnSpPr>
          <p:spPr>
            <a:xfrm flipH="1">
              <a:off x="3644444" y="6208174"/>
              <a:ext cx="8987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Textfeld 107"/>
            <p:cNvSpPr txBox="1"/>
            <p:nvPr/>
          </p:nvSpPr>
          <p:spPr>
            <a:xfrm>
              <a:off x="3314438" y="6072187"/>
              <a:ext cx="47224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lang="de-DE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10" name="Gerade Verbindung 109"/>
          <p:cNvCxnSpPr/>
          <p:nvPr/>
        </p:nvCxnSpPr>
        <p:spPr>
          <a:xfrm flipH="1">
            <a:off x="3703744" y="2272006"/>
            <a:ext cx="8987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feld 110"/>
          <p:cNvSpPr txBox="1"/>
          <p:nvPr/>
        </p:nvSpPr>
        <p:spPr>
          <a:xfrm>
            <a:off x="3448802" y="2136019"/>
            <a:ext cx="4722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45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2" name="Gerade Verbindung 111"/>
          <p:cNvCxnSpPr/>
          <p:nvPr/>
        </p:nvCxnSpPr>
        <p:spPr>
          <a:xfrm flipH="1">
            <a:off x="3692368" y="2617250"/>
            <a:ext cx="8987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feld 112"/>
          <p:cNvSpPr txBox="1"/>
          <p:nvPr/>
        </p:nvSpPr>
        <p:spPr>
          <a:xfrm>
            <a:off x="3437426" y="2481263"/>
            <a:ext cx="4722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42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Textfeld 108"/>
          <p:cNvSpPr txBox="1"/>
          <p:nvPr/>
        </p:nvSpPr>
        <p:spPr>
          <a:xfrm>
            <a:off x="5275803" y="3981753"/>
            <a:ext cx="1271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</a:p>
        </p:txBody>
      </p:sp>
      <p:sp>
        <p:nvSpPr>
          <p:cNvPr id="114" name="Textfeld 113"/>
          <p:cNvSpPr txBox="1"/>
          <p:nvPr/>
        </p:nvSpPr>
        <p:spPr>
          <a:xfrm>
            <a:off x="5951624" y="3974081"/>
            <a:ext cx="1271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</a:p>
        </p:txBody>
      </p:sp>
      <p:sp>
        <p:nvSpPr>
          <p:cNvPr id="115" name="Textfeld 114"/>
          <p:cNvSpPr txBox="1"/>
          <p:nvPr/>
        </p:nvSpPr>
        <p:spPr>
          <a:xfrm>
            <a:off x="5275803" y="486055"/>
            <a:ext cx="1271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</a:p>
        </p:txBody>
      </p:sp>
      <p:sp>
        <p:nvSpPr>
          <p:cNvPr id="116" name="Textfeld 115"/>
          <p:cNvSpPr txBox="1"/>
          <p:nvPr/>
        </p:nvSpPr>
        <p:spPr>
          <a:xfrm>
            <a:off x="5951624" y="430758"/>
            <a:ext cx="1271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208254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3675577"/>
              </p:ext>
            </p:extLst>
          </p:nvPr>
        </p:nvGraphicFramePr>
        <p:xfrm>
          <a:off x="189069" y="79375"/>
          <a:ext cx="2209800" cy="210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0" name="Prism Project" r:id="rId3" imgW="2268000" imgH="2160000" progId="Prism5.Document">
                  <p:embed/>
                </p:oleObj>
              </mc:Choice>
              <mc:Fallback>
                <p:oleObj name="Prism Project" r:id="rId3" imgW="2268000" imgH="2160000" progId="Prism5.Document">
                  <p:embed/>
                  <p:pic>
                    <p:nvPicPr>
                      <p:cNvPr id="8" name="Objek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069" y="79375"/>
                        <a:ext cx="2209800" cy="210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48"/>
          <p:cNvSpPr>
            <a:spLocks noChangeArrowheads="1"/>
          </p:cNvSpPr>
          <p:nvPr/>
        </p:nvSpPr>
        <p:spPr bwMode="auto">
          <a:xfrm>
            <a:off x="545875" y="176238"/>
            <a:ext cx="175080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SOD1</a:t>
            </a:r>
            <a:r>
              <a:rPr kumimoji="0" lang="de-DE" altLang="de-DE" sz="105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mRNA</a:t>
            </a:r>
            <a:r>
              <a:rPr kumimoji="0" lang="de-DE" altLang="de-DE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expression</a:t>
            </a:r>
            <a:endParaRPr kumimoji="0" lang="de-DE" altLang="de-DE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feld 6"/>
          <p:cNvSpPr txBox="1">
            <a:spLocks noChangeArrowheads="1"/>
          </p:cNvSpPr>
          <p:nvPr/>
        </p:nvSpPr>
        <p:spPr bwMode="auto">
          <a:xfrm rot="16200000">
            <a:off x="-738603" y="1208287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rel. SOD1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Objek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0828094"/>
              </p:ext>
            </p:extLst>
          </p:nvPr>
        </p:nvGraphicFramePr>
        <p:xfrm>
          <a:off x="3725835" y="79375"/>
          <a:ext cx="2105025" cy="210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1" name="Prism Project" r:id="rId5" imgW="2160000" imgH="2160000" progId="Prism5.Document">
                  <p:embed/>
                </p:oleObj>
              </mc:Choice>
              <mc:Fallback>
                <p:oleObj name="Prism Project" r:id="rId5" imgW="2160000" imgH="2160000" progId="Prism5.Document">
                  <p:embed/>
                  <p:pic>
                    <p:nvPicPr>
                      <p:cNvPr id="20" name="Objek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5835" y="79375"/>
                        <a:ext cx="2105025" cy="210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hteck 48"/>
          <p:cNvSpPr>
            <a:spLocks noChangeArrowheads="1"/>
          </p:cNvSpPr>
          <p:nvPr/>
        </p:nvSpPr>
        <p:spPr bwMode="auto">
          <a:xfrm>
            <a:off x="3938133" y="161429"/>
            <a:ext cx="175080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SOD3</a:t>
            </a:r>
            <a:r>
              <a:rPr kumimoji="0" lang="de-DE" altLang="de-DE" sz="105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mRNA</a:t>
            </a:r>
            <a:r>
              <a:rPr kumimoji="0" lang="de-DE" altLang="de-DE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expression</a:t>
            </a:r>
            <a:endParaRPr kumimoji="0" lang="de-DE" altLang="de-DE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feld 17"/>
          <p:cNvSpPr txBox="1">
            <a:spLocks noChangeArrowheads="1"/>
          </p:cNvSpPr>
          <p:nvPr/>
        </p:nvSpPr>
        <p:spPr bwMode="auto">
          <a:xfrm rot="16200000">
            <a:off x="2676391" y="1193478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rel. SOD3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7" name="Objek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8610493"/>
              </p:ext>
            </p:extLst>
          </p:nvPr>
        </p:nvGraphicFramePr>
        <p:xfrm>
          <a:off x="189069" y="2747390"/>
          <a:ext cx="2209800" cy="210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2" name="Prism Project" r:id="rId7" imgW="2268000" imgH="2160000" progId="Prism5.Document">
                  <p:embed/>
                </p:oleObj>
              </mc:Choice>
              <mc:Fallback>
                <p:oleObj name="Prism Project" r:id="rId7" imgW="2268000" imgH="2160000" progId="Prism5.Document">
                  <p:embed/>
                  <p:pic>
                    <p:nvPicPr>
                      <p:cNvPr id="5" name="Obj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069" y="2747390"/>
                        <a:ext cx="2209800" cy="210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hteck 48"/>
          <p:cNvSpPr>
            <a:spLocks noChangeArrowheads="1"/>
          </p:cNvSpPr>
          <p:nvPr/>
        </p:nvSpPr>
        <p:spPr bwMode="auto">
          <a:xfrm>
            <a:off x="485791" y="2748552"/>
            <a:ext cx="193674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05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p40phox </a:t>
            </a: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mRNA</a:t>
            </a:r>
            <a:r>
              <a:rPr kumimoji="0" lang="de-DE" altLang="de-DE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expression</a:t>
            </a:r>
            <a:endParaRPr kumimoji="0" lang="de-DE" altLang="de-DE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feld 28"/>
          <p:cNvSpPr txBox="1">
            <a:spLocks noChangeArrowheads="1"/>
          </p:cNvSpPr>
          <p:nvPr/>
        </p:nvSpPr>
        <p:spPr bwMode="auto">
          <a:xfrm rot="16200000">
            <a:off x="-772388" y="3756541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rel. p40phox 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8" name="Objek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8798992"/>
              </p:ext>
            </p:extLst>
          </p:nvPr>
        </p:nvGraphicFramePr>
        <p:xfrm>
          <a:off x="3621060" y="2747390"/>
          <a:ext cx="2209800" cy="210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3" name="Prism Project" r:id="rId9" imgW="2268000" imgH="2160000" progId="Prism5.Document">
                  <p:embed/>
                </p:oleObj>
              </mc:Choice>
              <mc:Fallback>
                <p:oleObj name="Prism Project" r:id="rId9" imgW="2268000" imgH="2160000" progId="Prism5.Document">
                  <p:embed/>
                  <p:pic>
                    <p:nvPicPr>
                      <p:cNvPr id="16" name="Objek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1060" y="2747390"/>
                        <a:ext cx="2209800" cy="210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Rechteck 48"/>
          <p:cNvSpPr>
            <a:spLocks noChangeArrowheads="1"/>
          </p:cNvSpPr>
          <p:nvPr/>
        </p:nvSpPr>
        <p:spPr bwMode="auto">
          <a:xfrm>
            <a:off x="3878050" y="2733743"/>
            <a:ext cx="193674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05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p47phox </a:t>
            </a: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mRNA</a:t>
            </a:r>
            <a:r>
              <a:rPr kumimoji="0" lang="de-DE" altLang="de-DE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expression</a:t>
            </a:r>
            <a:endParaRPr kumimoji="0" lang="de-DE" altLang="de-DE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feld 39"/>
          <p:cNvSpPr txBox="1">
            <a:spLocks noChangeArrowheads="1"/>
          </p:cNvSpPr>
          <p:nvPr/>
        </p:nvSpPr>
        <p:spPr bwMode="auto">
          <a:xfrm rot="16200000">
            <a:off x="2642606" y="3741732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rel. p47phox 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Textfeld 70"/>
          <p:cNvSpPr txBox="1"/>
          <p:nvPr/>
        </p:nvSpPr>
        <p:spPr>
          <a:xfrm>
            <a:off x="3466748" y="155968"/>
            <a:ext cx="391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72" name="Textfeld 71"/>
          <p:cNvSpPr txBox="1"/>
          <p:nvPr/>
        </p:nvSpPr>
        <p:spPr>
          <a:xfrm>
            <a:off x="66849" y="151115"/>
            <a:ext cx="391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73" name="Textfeld 72"/>
          <p:cNvSpPr txBox="1"/>
          <p:nvPr/>
        </p:nvSpPr>
        <p:spPr>
          <a:xfrm>
            <a:off x="3429000" y="2688082"/>
            <a:ext cx="391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74" name="Textfeld 73"/>
          <p:cNvSpPr txBox="1"/>
          <p:nvPr/>
        </p:nvSpPr>
        <p:spPr>
          <a:xfrm>
            <a:off x="29101" y="2683229"/>
            <a:ext cx="391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0" name="Objekt 5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1604476"/>
              </p:ext>
            </p:extLst>
          </p:nvPr>
        </p:nvGraphicFramePr>
        <p:xfrm>
          <a:off x="189069" y="5682180"/>
          <a:ext cx="2208212" cy="210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4" name="Prism Project" r:id="rId11" imgW="2268000" imgH="2160000" progId="Prism5.Document">
                  <p:embed/>
                </p:oleObj>
              </mc:Choice>
              <mc:Fallback>
                <p:oleObj name="Prism Project" r:id="rId11" imgW="2268000" imgH="2160000" progId="Prism5.Document">
                  <p:embed/>
                  <p:pic>
                    <p:nvPicPr>
                      <p:cNvPr id="41" name="Objek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069" y="5682180"/>
                        <a:ext cx="2208212" cy="210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Rechteck 48"/>
          <p:cNvSpPr>
            <a:spLocks noChangeArrowheads="1"/>
          </p:cNvSpPr>
          <p:nvPr/>
        </p:nvSpPr>
        <p:spPr bwMode="auto">
          <a:xfrm>
            <a:off x="458451" y="5586010"/>
            <a:ext cx="1854995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05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p67pox </a:t>
            </a: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mRNA</a:t>
            </a:r>
            <a:r>
              <a:rPr kumimoji="0" lang="de-DE" altLang="de-DE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expression</a:t>
            </a:r>
            <a:endParaRPr kumimoji="0" lang="de-DE" altLang="de-DE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feld 61"/>
          <p:cNvSpPr txBox="1">
            <a:spLocks noChangeArrowheads="1"/>
          </p:cNvSpPr>
          <p:nvPr/>
        </p:nvSpPr>
        <p:spPr bwMode="auto">
          <a:xfrm rot="16200000">
            <a:off x="-773930" y="6678218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rel. p67phox 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Textfeld 74"/>
          <p:cNvSpPr txBox="1"/>
          <p:nvPr/>
        </p:nvSpPr>
        <p:spPr>
          <a:xfrm>
            <a:off x="20777" y="5516255"/>
            <a:ext cx="391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9" name="Objek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5327760"/>
              </p:ext>
            </p:extLst>
          </p:nvPr>
        </p:nvGraphicFramePr>
        <p:xfrm>
          <a:off x="3621060" y="5682974"/>
          <a:ext cx="2209800" cy="2100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5" name="Prism Project" r:id="rId13" imgW="2268000" imgH="2160000" progId="Prism5.Document">
                  <p:embed/>
                </p:oleObj>
              </mc:Choice>
              <mc:Fallback>
                <p:oleObj name="Prism Project" r:id="rId13" imgW="2268000" imgH="2160000" progId="Prism5.Document">
                  <p:embed/>
                  <p:pic>
                    <p:nvPicPr>
                      <p:cNvPr id="30" name="Objek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1060" y="5682974"/>
                        <a:ext cx="2209800" cy="2100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Rechteck 48"/>
          <p:cNvSpPr>
            <a:spLocks noChangeArrowheads="1"/>
          </p:cNvSpPr>
          <p:nvPr/>
        </p:nvSpPr>
        <p:spPr bwMode="auto">
          <a:xfrm>
            <a:off x="3899374" y="5632975"/>
            <a:ext cx="1713932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05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Nox1 </a:t>
            </a: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mRNA</a:t>
            </a:r>
            <a:r>
              <a:rPr kumimoji="0" lang="de-DE" altLang="de-DE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expression</a:t>
            </a:r>
            <a:endParaRPr kumimoji="0" lang="de-DE" altLang="de-DE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feld 50"/>
          <p:cNvSpPr txBox="1">
            <a:spLocks noChangeArrowheads="1"/>
          </p:cNvSpPr>
          <p:nvPr/>
        </p:nvSpPr>
        <p:spPr bwMode="auto">
          <a:xfrm rot="16200000">
            <a:off x="2619198" y="6725183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rel. Nox1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Textfeld 75"/>
          <p:cNvSpPr txBox="1"/>
          <p:nvPr/>
        </p:nvSpPr>
        <p:spPr>
          <a:xfrm>
            <a:off x="3429000" y="5543558"/>
            <a:ext cx="391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Rechteck 76"/>
          <p:cNvSpPr/>
          <p:nvPr/>
        </p:nvSpPr>
        <p:spPr>
          <a:xfrm>
            <a:off x="20776" y="8300219"/>
            <a:ext cx="6837223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9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Supplemental Figure </a:t>
            </a:r>
            <a:r>
              <a:rPr lang="en-US" sz="9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en-US" sz="9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SOD and Nox2 cytosolic subunits expression </a:t>
            </a:r>
            <a:r>
              <a:rPr lang="en-US" sz="9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WT and Nox4-deficient macrophages.</a:t>
            </a:r>
            <a:endParaRPr lang="de-DE" sz="9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SOD1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) and SOD3 (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expression was analyzed in WT and Nox4-/-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M(LPS+IFN</a:t>
            </a:r>
            <a:r>
              <a:rPr lang="el-GR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M(IL4+IL13)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polarized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macrophages </a:t>
            </a:r>
            <a:r>
              <a:rPr lang="en-US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byRT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-qPCR.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Expression of cytosolic Nox2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subunits (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C: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p40phox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, D: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p47phox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, E: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p67phox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Nox1 (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was analyzed in WT and Nox4-/- M(LPS+IFN</a:t>
            </a:r>
            <a:r>
              <a:rPr lang="el-GR" sz="900" dirty="0"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M(IL4+Il13)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polarized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macrophages using RT-qPCR,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p&lt;0.05 WT/Nox4-/- M(LPS+IFN</a:t>
            </a:r>
            <a:r>
              <a:rPr lang="el-GR" sz="900" dirty="0"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) vs. WT/Nox4-/-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M(IL4+IL13),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n=5-8).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uppieren 2"/>
          <p:cNvGrpSpPr/>
          <p:nvPr/>
        </p:nvGrpSpPr>
        <p:grpSpPr>
          <a:xfrm>
            <a:off x="502994" y="2060921"/>
            <a:ext cx="1958476" cy="471083"/>
            <a:chOff x="650475" y="2060921"/>
            <a:chExt cx="1958476" cy="471083"/>
          </a:xfrm>
        </p:grpSpPr>
        <p:sp>
          <p:nvSpPr>
            <p:cNvPr id="8" name="Text Box 13"/>
            <p:cNvSpPr txBox="1">
              <a:spLocks noChangeArrowheads="1"/>
            </p:cNvSpPr>
            <p:nvPr/>
          </p:nvSpPr>
          <p:spPr bwMode="auto">
            <a:xfrm>
              <a:off x="707099" y="2070509"/>
              <a:ext cx="393056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WT</a:t>
              </a:r>
              <a:endParaRPr lang="en-GB" sz="10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Text Box 14"/>
            <p:cNvSpPr txBox="1">
              <a:spLocks noChangeArrowheads="1"/>
            </p:cNvSpPr>
            <p:nvPr/>
          </p:nvSpPr>
          <p:spPr bwMode="auto">
            <a:xfrm>
              <a:off x="1064613" y="2060921"/>
              <a:ext cx="627095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Nox4-/-</a:t>
              </a:r>
              <a:endParaRPr lang="en-GB" sz="10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 Box 13"/>
            <p:cNvSpPr txBox="1">
              <a:spLocks noChangeArrowheads="1"/>
            </p:cNvSpPr>
            <p:nvPr/>
          </p:nvSpPr>
          <p:spPr bwMode="auto">
            <a:xfrm>
              <a:off x="1603838" y="2060921"/>
              <a:ext cx="393056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WT</a:t>
              </a:r>
              <a:endParaRPr lang="en-GB" sz="10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Text Box 14"/>
            <p:cNvSpPr txBox="1">
              <a:spLocks noChangeArrowheads="1"/>
            </p:cNvSpPr>
            <p:nvPr/>
          </p:nvSpPr>
          <p:spPr bwMode="auto">
            <a:xfrm>
              <a:off x="1981856" y="2064827"/>
              <a:ext cx="627095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Nox4-/-</a:t>
              </a:r>
              <a:endParaRPr lang="en-GB" sz="10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2" name="Gerade Verbindung 157"/>
            <p:cNvCxnSpPr/>
            <p:nvPr/>
          </p:nvCxnSpPr>
          <p:spPr>
            <a:xfrm>
              <a:off x="720366" y="2314837"/>
              <a:ext cx="86775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 Box 13"/>
            <p:cNvSpPr txBox="1">
              <a:spLocks noChangeArrowheads="1"/>
            </p:cNvSpPr>
            <p:nvPr/>
          </p:nvSpPr>
          <p:spPr bwMode="auto">
            <a:xfrm>
              <a:off x="650475" y="2278088"/>
              <a:ext cx="1003801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M(LPS+IFN</a:t>
              </a:r>
              <a:r>
                <a:rPr lang="el-GR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γ</a:t>
              </a: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)</a:t>
              </a:r>
              <a:endParaRPr lang="de-DE" sz="1050" dirty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endParaRPr>
            </a:p>
          </p:txBody>
        </p:sp>
        <p:sp>
          <p:nvSpPr>
            <p:cNvPr id="15" name="Text Box 13"/>
            <p:cNvSpPr txBox="1">
              <a:spLocks noChangeArrowheads="1"/>
            </p:cNvSpPr>
            <p:nvPr/>
          </p:nvSpPr>
          <p:spPr bwMode="auto">
            <a:xfrm>
              <a:off x="1635169" y="2278088"/>
              <a:ext cx="915636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M</a:t>
              </a:r>
              <a:r>
                <a:rPr lang="de-DE" sz="1050" dirty="0" smtClean="0"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(</a:t>
              </a: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IL4+IL13)</a:t>
              </a:r>
              <a:endParaRPr lang="de-DE" sz="1050" dirty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endParaRPr>
            </a:p>
          </p:txBody>
        </p:sp>
        <p:cxnSp>
          <p:nvCxnSpPr>
            <p:cNvPr id="78" name="Gerade Verbindung 157"/>
            <p:cNvCxnSpPr/>
            <p:nvPr/>
          </p:nvCxnSpPr>
          <p:spPr>
            <a:xfrm>
              <a:off x="1650635" y="2313933"/>
              <a:ext cx="86775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uppieren 80"/>
          <p:cNvGrpSpPr/>
          <p:nvPr/>
        </p:nvGrpSpPr>
        <p:grpSpPr>
          <a:xfrm>
            <a:off x="3909666" y="2058704"/>
            <a:ext cx="1958476" cy="471083"/>
            <a:chOff x="650475" y="2060921"/>
            <a:chExt cx="1958476" cy="471083"/>
          </a:xfrm>
        </p:grpSpPr>
        <p:sp>
          <p:nvSpPr>
            <p:cNvPr id="82" name="Text Box 13"/>
            <p:cNvSpPr txBox="1">
              <a:spLocks noChangeArrowheads="1"/>
            </p:cNvSpPr>
            <p:nvPr/>
          </p:nvSpPr>
          <p:spPr bwMode="auto">
            <a:xfrm>
              <a:off x="707099" y="2070509"/>
              <a:ext cx="393056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WT</a:t>
              </a:r>
              <a:endParaRPr lang="en-GB" sz="10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3" name="Text Box 14"/>
            <p:cNvSpPr txBox="1">
              <a:spLocks noChangeArrowheads="1"/>
            </p:cNvSpPr>
            <p:nvPr/>
          </p:nvSpPr>
          <p:spPr bwMode="auto">
            <a:xfrm>
              <a:off x="1064613" y="2060921"/>
              <a:ext cx="627095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Nox4-/-</a:t>
              </a:r>
              <a:endParaRPr lang="en-GB" sz="10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Text Box 13"/>
            <p:cNvSpPr txBox="1">
              <a:spLocks noChangeArrowheads="1"/>
            </p:cNvSpPr>
            <p:nvPr/>
          </p:nvSpPr>
          <p:spPr bwMode="auto">
            <a:xfrm>
              <a:off x="1603838" y="2060921"/>
              <a:ext cx="393056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WT</a:t>
              </a:r>
              <a:endParaRPr lang="en-GB" sz="10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Text Box 14"/>
            <p:cNvSpPr txBox="1">
              <a:spLocks noChangeArrowheads="1"/>
            </p:cNvSpPr>
            <p:nvPr/>
          </p:nvSpPr>
          <p:spPr bwMode="auto">
            <a:xfrm>
              <a:off x="1981856" y="2064827"/>
              <a:ext cx="627095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Nox4-/-</a:t>
              </a:r>
              <a:endParaRPr lang="en-GB" sz="10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86" name="Gerade Verbindung 157"/>
            <p:cNvCxnSpPr/>
            <p:nvPr/>
          </p:nvCxnSpPr>
          <p:spPr>
            <a:xfrm>
              <a:off x="720366" y="2314837"/>
              <a:ext cx="86775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 Box 13"/>
            <p:cNvSpPr txBox="1">
              <a:spLocks noChangeArrowheads="1"/>
            </p:cNvSpPr>
            <p:nvPr/>
          </p:nvSpPr>
          <p:spPr bwMode="auto">
            <a:xfrm>
              <a:off x="650475" y="2278088"/>
              <a:ext cx="1003801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M(LPS+IFN</a:t>
              </a:r>
              <a:r>
                <a:rPr lang="el-GR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γ</a:t>
              </a: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)</a:t>
              </a:r>
              <a:endParaRPr lang="de-DE" sz="1050" dirty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endParaRPr>
            </a:p>
          </p:txBody>
        </p:sp>
        <p:sp>
          <p:nvSpPr>
            <p:cNvPr id="88" name="Text Box 13"/>
            <p:cNvSpPr txBox="1">
              <a:spLocks noChangeArrowheads="1"/>
            </p:cNvSpPr>
            <p:nvPr/>
          </p:nvSpPr>
          <p:spPr bwMode="auto">
            <a:xfrm>
              <a:off x="1635169" y="2278088"/>
              <a:ext cx="915636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M</a:t>
              </a:r>
              <a:r>
                <a:rPr lang="de-DE" sz="1050" dirty="0" smtClean="0"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(</a:t>
              </a: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IL4+IL13)</a:t>
              </a:r>
              <a:endParaRPr lang="de-DE" sz="1050" dirty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endParaRPr>
            </a:p>
          </p:txBody>
        </p:sp>
        <p:cxnSp>
          <p:nvCxnSpPr>
            <p:cNvPr id="89" name="Gerade Verbindung 157"/>
            <p:cNvCxnSpPr/>
            <p:nvPr/>
          </p:nvCxnSpPr>
          <p:spPr>
            <a:xfrm>
              <a:off x="1650635" y="2313933"/>
              <a:ext cx="86775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uppieren 89"/>
          <p:cNvGrpSpPr/>
          <p:nvPr/>
        </p:nvGrpSpPr>
        <p:grpSpPr>
          <a:xfrm>
            <a:off x="527870" y="4712579"/>
            <a:ext cx="1958476" cy="471083"/>
            <a:chOff x="650475" y="2060921"/>
            <a:chExt cx="1958476" cy="471083"/>
          </a:xfrm>
        </p:grpSpPr>
        <p:sp>
          <p:nvSpPr>
            <p:cNvPr id="91" name="Text Box 13"/>
            <p:cNvSpPr txBox="1">
              <a:spLocks noChangeArrowheads="1"/>
            </p:cNvSpPr>
            <p:nvPr/>
          </p:nvSpPr>
          <p:spPr bwMode="auto">
            <a:xfrm>
              <a:off x="707099" y="2070509"/>
              <a:ext cx="393056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WT</a:t>
              </a:r>
              <a:endParaRPr lang="en-GB" sz="10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Text Box 14"/>
            <p:cNvSpPr txBox="1">
              <a:spLocks noChangeArrowheads="1"/>
            </p:cNvSpPr>
            <p:nvPr/>
          </p:nvSpPr>
          <p:spPr bwMode="auto">
            <a:xfrm>
              <a:off x="1064613" y="2060921"/>
              <a:ext cx="627095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Nox4-/-</a:t>
              </a:r>
              <a:endParaRPr lang="en-GB" sz="10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Text Box 13"/>
            <p:cNvSpPr txBox="1">
              <a:spLocks noChangeArrowheads="1"/>
            </p:cNvSpPr>
            <p:nvPr/>
          </p:nvSpPr>
          <p:spPr bwMode="auto">
            <a:xfrm>
              <a:off x="1603838" y="2060921"/>
              <a:ext cx="393056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WT</a:t>
              </a:r>
              <a:endParaRPr lang="en-GB" sz="10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Text Box 14"/>
            <p:cNvSpPr txBox="1">
              <a:spLocks noChangeArrowheads="1"/>
            </p:cNvSpPr>
            <p:nvPr/>
          </p:nvSpPr>
          <p:spPr bwMode="auto">
            <a:xfrm>
              <a:off x="1981856" y="2064827"/>
              <a:ext cx="627095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Nox4-/-</a:t>
              </a:r>
              <a:endParaRPr lang="en-GB" sz="10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95" name="Gerade Verbindung 157"/>
            <p:cNvCxnSpPr/>
            <p:nvPr/>
          </p:nvCxnSpPr>
          <p:spPr>
            <a:xfrm>
              <a:off x="720366" y="2314837"/>
              <a:ext cx="86775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Text Box 13"/>
            <p:cNvSpPr txBox="1">
              <a:spLocks noChangeArrowheads="1"/>
            </p:cNvSpPr>
            <p:nvPr/>
          </p:nvSpPr>
          <p:spPr bwMode="auto">
            <a:xfrm>
              <a:off x="650475" y="2278088"/>
              <a:ext cx="1003801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M(LPS+IFN</a:t>
              </a:r>
              <a:r>
                <a:rPr lang="el-GR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γ</a:t>
              </a: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)</a:t>
              </a:r>
              <a:endParaRPr lang="de-DE" sz="1050" dirty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endParaRPr>
            </a:p>
          </p:txBody>
        </p:sp>
        <p:sp>
          <p:nvSpPr>
            <p:cNvPr id="97" name="Text Box 13"/>
            <p:cNvSpPr txBox="1">
              <a:spLocks noChangeArrowheads="1"/>
            </p:cNvSpPr>
            <p:nvPr/>
          </p:nvSpPr>
          <p:spPr bwMode="auto">
            <a:xfrm>
              <a:off x="1635169" y="2278088"/>
              <a:ext cx="915636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M</a:t>
              </a:r>
              <a:r>
                <a:rPr lang="de-DE" sz="1050" dirty="0" smtClean="0"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(</a:t>
              </a: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IL4+IL13)</a:t>
              </a:r>
              <a:endParaRPr lang="de-DE" sz="1050" dirty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endParaRPr>
            </a:p>
          </p:txBody>
        </p:sp>
        <p:cxnSp>
          <p:nvCxnSpPr>
            <p:cNvPr id="98" name="Gerade Verbindung 157"/>
            <p:cNvCxnSpPr/>
            <p:nvPr/>
          </p:nvCxnSpPr>
          <p:spPr>
            <a:xfrm>
              <a:off x="1650635" y="2313933"/>
              <a:ext cx="86775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Gruppieren 98"/>
          <p:cNvGrpSpPr/>
          <p:nvPr/>
        </p:nvGrpSpPr>
        <p:grpSpPr>
          <a:xfrm>
            <a:off x="3909666" y="4709710"/>
            <a:ext cx="1958476" cy="471083"/>
            <a:chOff x="650475" y="2060921"/>
            <a:chExt cx="1958476" cy="471083"/>
          </a:xfrm>
        </p:grpSpPr>
        <p:sp>
          <p:nvSpPr>
            <p:cNvPr id="100" name="Text Box 13"/>
            <p:cNvSpPr txBox="1">
              <a:spLocks noChangeArrowheads="1"/>
            </p:cNvSpPr>
            <p:nvPr/>
          </p:nvSpPr>
          <p:spPr bwMode="auto">
            <a:xfrm>
              <a:off x="707099" y="2070509"/>
              <a:ext cx="393056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WT</a:t>
              </a:r>
              <a:endParaRPr lang="en-GB" sz="10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Text Box 14"/>
            <p:cNvSpPr txBox="1">
              <a:spLocks noChangeArrowheads="1"/>
            </p:cNvSpPr>
            <p:nvPr/>
          </p:nvSpPr>
          <p:spPr bwMode="auto">
            <a:xfrm>
              <a:off x="1064613" y="2060921"/>
              <a:ext cx="627095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Nox4-/-</a:t>
              </a:r>
              <a:endParaRPr lang="en-GB" sz="10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Text Box 13"/>
            <p:cNvSpPr txBox="1">
              <a:spLocks noChangeArrowheads="1"/>
            </p:cNvSpPr>
            <p:nvPr/>
          </p:nvSpPr>
          <p:spPr bwMode="auto">
            <a:xfrm>
              <a:off x="1603838" y="2060921"/>
              <a:ext cx="393056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WT</a:t>
              </a:r>
              <a:endParaRPr lang="en-GB" sz="10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Text Box 14"/>
            <p:cNvSpPr txBox="1">
              <a:spLocks noChangeArrowheads="1"/>
            </p:cNvSpPr>
            <p:nvPr/>
          </p:nvSpPr>
          <p:spPr bwMode="auto">
            <a:xfrm>
              <a:off x="1981856" y="2064827"/>
              <a:ext cx="627095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Nox4-/-</a:t>
              </a:r>
              <a:endParaRPr lang="en-GB" sz="10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04" name="Gerade Verbindung 157"/>
            <p:cNvCxnSpPr/>
            <p:nvPr/>
          </p:nvCxnSpPr>
          <p:spPr>
            <a:xfrm>
              <a:off x="720366" y="2314837"/>
              <a:ext cx="86775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 Box 13"/>
            <p:cNvSpPr txBox="1">
              <a:spLocks noChangeArrowheads="1"/>
            </p:cNvSpPr>
            <p:nvPr/>
          </p:nvSpPr>
          <p:spPr bwMode="auto">
            <a:xfrm>
              <a:off x="650475" y="2278088"/>
              <a:ext cx="1003801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M(LPS+IFN</a:t>
              </a:r>
              <a:r>
                <a:rPr lang="el-GR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γ</a:t>
              </a: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)</a:t>
              </a:r>
              <a:endParaRPr lang="de-DE" sz="1050" dirty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endParaRPr>
            </a:p>
          </p:txBody>
        </p:sp>
        <p:sp>
          <p:nvSpPr>
            <p:cNvPr id="106" name="Text Box 13"/>
            <p:cNvSpPr txBox="1">
              <a:spLocks noChangeArrowheads="1"/>
            </p:cNvSpPr>
            <p:nvPr/>
          </p:nvSpPr>
          <p:spPr bwMode="auto">
            <a:xfrm>
              <a:off x="1606594" y="2278088"/>
              <a:ext cx="915636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M</a:t>
              </a:r>
              <a:r>
                <a:rPr lang="de-DE" sz="1050" dirty="0" smtClean="0"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(</a:t>
              </a: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IL4+IL13)</a:t>
              </a:r>
              <a:endParaRPr lang="de-DE" sz="1050" dirty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endParaRPr>
            </a:p>
          </p:txBody>
        </p:sp>
        <p:cxnSp>
          <p:nvCxnSpPr>
            <p:cNvPr id="107" name="Gerade Verbindung 157"/>
            <p:cNvCxnSpPr/>
            <p:nvPr/>
          </p:nvCxnSpPr>
          <p:spPr>
            <a:xfrm>
              <a:off x="1650635" y="2313933"/>
              <a:ext cx="86775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uppieren 107"/>
          <p:cNvGrpSpPr/>
          <p:nvPr/>
        </p:nvGrpSpPr>
        <p:grpSpPr>
          <a:xfrm>
            <a:off x="483493" y="7654727"/>
            <a:ext cx="1958476" cy="471083"/>
            <a:chOff x="650475" y="2060921"/>
            <a:chExt cx="1958476" cy="471083"/>
          </a:xfrm>
        </p:grpSpPr>
        <p:sp>
          <p:nvSpPr>
            <p:cNvPr id="109" name="Text Box 13"/>
            <p:cNvSpPr txBox="1">
              <a:spLocks noChangeArrowheads="1"/>
            </p:cNvSpPr>
            <p:nvPr/>
          </p:nvSpPr>
          <p:spPr bwMode="auto">
            <a:xfrm>
              <a:off x="707099" y="2070509"/>
              <a:ext cx="393056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WT</a:t>
              </a:r>
              <a:endParaRPr lang="en-GB" sz="10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Text Box 14"/>
            <p:cNvSpPr txBox="1">
              <a:spLocks noChangeArrowheads="1"/>
            </p:cNvSpPr>
            <p:nvPr/>
          </p:nvSpPr>
          <p:spPr bwMode="auto">
            <a:xfrm>
              <a:off x="1064613" y="2060921"/>
              <a:ext cx="627095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Nox4-/-</a:t>
              </a:r>
              <a:endParaRPr lang="en-GB" sz="10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Text Box 13"/>
            <p:cNvSpPr txBox="1">
              <a:spLocks noChangeArrowheads="1"/>
            </p:cNvSpPr>
            <p:nvPr/>
          </p:nvSpPr>
          <p:spPr bwMode="auto">
            <a:xfrm>
              <a:off x="1603838" y="2060921"/>
              <a:ext cx="393056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WT</a:t>
              </a:r>
              <a:endParaRPr lang="en-GB" sz="10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Text Box 14"/>
            <p:cNvSpPr txBox="1">
              <a:spLocks noChangeArrowheads="1"/>
            </p:cNvSpPr>
            <p:nvPr/>
          </p:nvSpPr>
          <p:spPr bwMode="auto">
            <a:xfrm>
              <a:off x="1981856" y="2064827"/>
              <a:ext cx="627095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Nox4-/-</a:t>
              </a:r>
              <a:endParaRPr lang="en-GB" sz="10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13" name="Gerade Verbindung 157"/>
            <p:cNvCxnSpPr/>
            <p:nvPr/>
          </p:nvCxnSpPr>
          <p:spPr>
            <a:xfrm>
              <a:off x="720366" y="2314837"/>
              <a:ext cx="86775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 Box 13"/>
            <p:cNvSpPr txBox="1">
              <a:spLocks noChangeArrowheads="1"/>
            </p:cNvSpPr>
            <p:nvPr/>
          </p:nvSpPr>
          <p:spPr bwMode="auto">
            <a:xfrm>
              <a:off x="650475" y="2278088"/>
              <a:ext cx="1003801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M(LPS+IFN</a:t>
              </a:r>
              <a:r>
                <a:rPr lang="el-GR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γ</a:t>
              </a: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)</a:t>
              </a:r>
              <a:endParaRPr lang="de-DE" sz="1050" dirty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endParaRPr>
            </a:p>
          </p:txBody>
        </p:sp>
        <p:sp>
          <p:nvSpPr>
            <p:cNvPr id="115" name="Text Box 13"/>
            <p:cNvSpPr txBox="1">
              <a:spLocks noChangeArrowheads="1"/>
            </p:cNvSpPr>
            <p:nvPr/>
          </p:nvSpPr>
          <p:spPr bwMode="auto">
            <a:xfrm>
              <a:off x="1625644" y="2278088"/>
              <a:ext cx="915636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M</a:t>
              </a:r>
              <a:r>
                <a:rPr lang="de-DE" sz="1050" dirty="0" smtClean="0"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(</a:t>
              </a: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IL4+IL13)</a:t>
              </a:r>
              <a:endParaRPr lang="de-DE" sz="1050" dirty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endParaRPr>
            </a:p>
          </p:txBody>
        </p:sp>
        <p:cxnSp>
          <p:nvCxnSpPr>
            <p:cNvPr id="116" name="Gerade Verbindung 157"/>
            <p:cNvCxnSpPr/>
            <p:nvPr/>
          </p:nvCxnSpPr>
          <p:spPr>
            <a:xfrm>
              <a:off x="1650635" y="2313933"/>
              <a:ext cx="86775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uppieren 116"/>
          <p:cNvGrpSpPr/>
          <p:nvPr/>
        </p:nvGrpSpPr>
        <p:grpSpPr>
          <a:xfrm>
            <a:off x="3928716" y="7651858"/>
            <a:ext cx="1939426" cy="471083"/>
            <a:chOff x="669525" y="2060921"/>
            <a:chExt cx="1939426" cy="471083"/>
          </a:xfrm>
        </p:grpSpPr>
        <p:sp>
          <p:nvSpPr>
            <p:cNvPr id="118" name="Text Box 13"/>
            <p:cNvSpPr txBox="1">
              <a:spLocks noChangeArrowheads="1"/>
            </p:cNvSpPr>
            <p:nvPr/>
          </p:nvSpPr>
          <p:spPr bwMode="auto">
            <a:xfrm>
              <a:off x="707099" y="2070509"/>
              <a:ext cx="393056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WT</a:t>
              </a:r>
              <a:endParaRPr lang="en-GB" sz="10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Text Box 14"/>
            <p:cNvSpPr txBox="1">
              <a:spLocks noChangeArrowheads="1"/>
            </p:cNvSpPr>
            <p:nvPr/>
          </p:nvSpPr>
          <p:spPr bwMode="auto">
            <a:xfrm>
              <a:off x="1064613" y="2060921"/>
              <a:ext cx="627095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Nox4-/-</a:t>
              </a:r>
              <a:endParaRPr lang="en-GB" sz="10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Text Box 13"/>
            <p:cNvSpPr txBox="1">
              <a:spLocks noChangeArrowheads="1"/>
            </p:cNvSpPr>
            <p:nvPr/>
          </p:nvSpPr>
          <p:spPr bwMode="auto">
            <a:xfrm>
              <a:off x="1603838" y="2060921"/>
              <a:ext cx="393056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WT</a:t>
              </a:r>
              <a:endParaRPr lang="en-GB" sz="10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" name="Text Box 14"/>
            <p:cNvSpPr txBox="1">
              <a:spLocks noChangeArrowheads="1"/>
            </p:cNvSpPr>
            <p:nvPr/>
          </p:nvSpPr>
          <p:spPr bwMode="auto">
            <a:xfrm>
              <a:off x="1981856" y="2064827"/>
              <a:ext cx="627095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itchFamily="34" charset="0"/>
                </a:rPr>
                <a:t>Nox4-/-</a:t>
              </a:r>
              <a:endParaRPr lang="en-GB" sz="10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22" name="Gerade Verbindung 157"/>
            <p:cNvCxnSpPr/>
            <p:nvPr/>
          </p:nvCxnSpPr>
          <p:spPr>
            <a:xfrm>
              <a:off x="720366" y="2314837"/>
              <a:ext cx="86775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Text Box 13"/>
            <p:cNvSpPr txBox="1">
              <a:spLocks noChangeArrowheads="1"/>
            </p:cNvSpPr>
            <p:nvPr/>
          </p:nvSpPr>
          <p:spPr bwMode="auto">
            <a:xfrm>
              <a:off x="669525" y="2278088"/>
              <a:ext cx="1003801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M(LPS+IFN</a:t>
              </a:r>
              <a:r>
                <a:rPr lang="el-GR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γ</a:t>
              </a: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)</a:t>
              </a:r>
              <a:endParaRPr lang="de-DE" sz="1050" dirty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endParaRPr>
            </a:p>
          </p:txBody>
        </p:sp>
        <p:sp>
          <p:nvSpPr>
            <p:cNvPr id="124" name="Text Box 13"/>
            <p:cNvSpPr txBox="1">
              <a:spLocks noChangeArrowheads="1"/>
            </p:cNvSpPr>
            <p:nvPr/>
          </p:nvSpPr>
          <p:spPr bwMode="auto">
            <a:xfrm>
              <a:off x="1635169" y="2278088"/>
              <a:ext cx="915636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M</a:t>
              </a:r>
              <a:r>
                <a:rPr lang="de-DE" sz="1050" dirty="0" smtClean="0"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(</a:t>
              </a:r>
              <a:r>
                <a:rPr lang="de-DE" sz="1050" dirty="0" smtClean="0">
                  <a:effectLst/>
                  <a:latin typeface="Arial" panose="020B0604020202020204" pitchFamily="34" charset="0"/>
                  <a:ea typeface="Times New Roman"/>
                  <a:cs typeface="Arial" panose="020B0604020202020204" pitchFamily="34" charset="0"/>
                </a:rPr>
                <a:t>IL4+IL13)</a:t>
              </a:r>
              <a:endParaRPr lang="de-DE" sz="1050" dirty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endParaRPr>
            </a:p>
          </p:txBody>
        </p:sp>
        <p:cxnSp>
          <p:nvCxnSpPr>
            <p:cNvPr id="125" name="Gerade Verbindung 157"/>
            <p:cNvCxnSpPr/>
            <p:nvPr/>
          </p:nvCxnSpPr>
          <p:spPr>
            <a:xfrm>
              <a:off x="1650635" y="2313933"/>
              <a:ext cx="86775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6" name="Textfeld 125"/>
          <p:cNvSpPr txBox="1"/>
          <p:nvPr/>
        </p:nvSpPr>
        <p:spPr>
          <a:xfrm>
            <a:off x="1512679" y="1320019"/>
            <a:ext cx="2648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Textfeld 126"/>
          <p:cNvSpPr txBox="1"/>
          <p:nvPr/>
        </p:nvSpPr>
        <p:spPr>
          <a:xfrm>
            <a:off x="1957643" y="1118371"/>
            <a:ext cx="2648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Textfeld 127"/>
          <p:cNvSpPr txBox="1"/>
          <p:nvPr/>
        </p:nvSpPr>
        <p:spPr>
          <a:xfrm>
            <a:off x="1526289" y="3739238"/>
            <a:ext cx="2648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Textfeld 128"/>
          <p:cNvSpPr txBox="1"/>
          <p:nvPr/>
        </p:nvSpPr>
        <p:spPr>
          <a:xfrm>
            <a:off x="5385648" y="4158950"/>
            <a:ext cx="2648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Textfeld 129"/>
          <p:cNvSpPr txBox="1"/>
          <p:nvPr/>
        </p:nvSpPr>
        <p:spPr>
          <a:xfrm>
            <a:off x="5385648" y="7324905"/>
            <a:ext cx="2648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Textfeld 130"/>
          <p:cNvSpPr txBox="1"/>
          <p:nvPr/>
        </p:nvSpPr>
        <p:spPr>
          <a:xfrm>
            <a:off x="4950780" y="3925975"/>
            <a:ext cx="2648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30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5" name="Objekt 1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4898425"/>
              </p:ext>
            </p:extLst>
          </p:nvPr>
        </p:nvGraphicFramePr>
        <p:xfrm>
          <a:off x="-182450" y="-17689"/>
          <a:ext cx="3354388" cy="273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6" name="Prism Project" r:id="rId4" imgW="3451680" imgH="2816280" progId="Prism5.Document">
                  <p:embed/>
                </p:oleObj>
              </mc:Choice>
              <mc:Fallback>
                <p:oleObj name="Prism Project" r:id="rId4" imgW="3451680" imgH="281628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82450" y="-17689"/>
                        <a:ext cx="3354388" cy="2736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6" name="Textfeld 115"/>
          <p:cNvSpPr txBox="1"/>
          <p:nvPr/>
        </p:nvSpPr>
        <p:spPr>
          <a:xfrm>
            <a:off x="1049818" y="-35173"/>
            <a:ext cx="185142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Cytosolic</a:t>
            </a:r>
            <a:r>
              <a:rPr lang="de-DE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fraction</a:t>
            </a:r>
            <a:r>
              <a:rPr lang="de-DE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p65</a:t>
            </a:r>
            <a:endParaRPr lang="de-DE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7" name="Objekt 1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0190713"/>
              </p:ext>
            </p:extLst>
          </p:nvPr>
        </p:nvGraphicFramePr>
        <p:xfrm>
          <a:off x="3245488" y="-16301"/>
          <a:ext cx="3355975" cy="273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7" name="Prism Project" r:id="rId6" imgW="3451680" imgH="2816280" progId="Prism5.Document">
                  <p:embed/>
                </p:oleObj>
              </mc:Choice>
              <mc:Fallback>
                <p:oleObj name="Prism Project" r:id="rId6" imgW="3451680" imgH="281628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5488" y="-16301"/>
                        <a:ext cx="3355975" cy="2736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8" name="Textfeld 117"/>
          <p:cNvSpPr txBox="1"/>
          <p:nvPr/>
        </p:nvSpPr>
        <p:spPr>
          <a:xfrm>
            <a:off x="4553085" y="-31265"/>
            <a:ext cx="16501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Nuclear</a:t>
            </a:r>
            <a:r>
              <a:rPr lang="de-DE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extract</a:t>
            </a:r>
            <a:r>
              <a:rPr lang="de-DE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p65</a:t>
            </a:r>
            <a:endParaRPr lang="de-DE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4" name="Picture 30" descr="Z:\VW493\1.Gel p65.tif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33" t="28379" r="55965" b="59005"/>
          <a:stretch/>
        </p:blipFill>
        <p:spPr bwMode="auto">
          <a:xfrm>
            <a:off x="529467" y="2028598"/>
            <a:ext cx="2446137" cy="33892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" name="Picture 34" descr="Z:\VW493\1.Gel beta tubulin.tif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7" t="20548" r="46487" b="66635"/>
          <a:stretch/>
        </p:blipFill>
        <p:spPr bwMode="auto">
          <a:xfrm>
            <a:off x="529468" y="2407928"/>
            <a:ext cx="2450925" cy="36862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" name="Picture 35" descr="Z:\VW493\4.Gel p65.tif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73" t="27685" r="49847" b="56361"/>
          <a:stretch/>
        </p:blipFill>
        <p:spPr bwMode="auto">
          <a:xfrm flipH="1">
            <a:off x="3960678" y="2049000"/>
            <a:ext cx="2441275" cy="35079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7" name="Picture 36" descr="Z:\VW493\4.Gel topo.tif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4" t="34961" r="45691" b="39866"/>
          <a:stretch/>
        </p:blipFill>
        <p:spPr bwMode="auto">
          <a:xfrm flipH="1">
            <a:off x="3960678" y="2450063"/>
            <a:ext cx="2441275" cy="33221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8" name="Textfeld 147"/>
          <p:cNvSpPr txBox="1"/>
          <p:nvPr/>
        </p:nvSpPr>
        <p:spPr>
          <a:xfrm>
            <a:off x="2917678" y="2125478"/>
            <a:ext cx="69241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p65</a:t>
            </a:r>
            <a:endParaRPr lang="en-GB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Textfeld 148"/>
          <p:cNvSpPr txBox="1"/>
          <p:nvPr/>
        </p:nvSpPr>
        <p:spPr>
          <a:xfrm>
            <a:off x="2917678" y="2399596"/>
            <a:ext cx="78105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β-</a:t>
            </a:r>
          </a:p>
          <a:p>
            <a:r>
              <a:rPr lang="en-GB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Tubulin</a:t>
            </a:r>
            <a:endParaRPr lang="en-GB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Textfeld 149"/>
          <p:cNvSpPr txBox="1"/>
          <p:nvPr/>
        </p:nvSpPr>
        <p:spPr>
          <a:xfrm>
            <a:off x="6349301" y="2145880"/>
            <a:ext cx="69241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p65</a:t>
            </a:r>
            <a:endParaRPr lang="en-GB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Textfeld 150"/>
          <p:cNvSpPr txBox="1"/>
          <p:nvPr/>
        </p:nvSpPr>
        <p:spPr>
          <a:xfrm>
            <a:off x="6349301" y="2534298"/>
            <a:ext cx="7810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TOPO</a:t>
            </a:r>
            <a:endParaRPr lang="en-GB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" name="Textfeld 167"/>
          <p:cNvSpPr txBox="1"/>
          <p:nvPr/>
        </p:nvSpPr>
        <p:spPr>
          <a:xfrm>
            <a:off x="-77134" y="-86882"/>
            <a:ext cx="391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70" name="Textfeld 169"/>
          <p:cNvSpPr txBox="1">
            <a:spLocks noChangeArrowheads="1"/>
          </p:cNvSpPr>
          <p:nvPr/>
        </p:nvSpPr>
        <p:spPr bwMode="auto">
          <a:xfrm rot="16200000">
            <a:off x="2622989" y="971859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itchFamily="34" charset="0"/>
              </a:rPr>
              <a:t>p65/TOPO</a:t>
            </a:r>
          </a:p>
        </p:txBody>
      </p:sp>
      <p:sp>
        <p:nvSpPr>
          <p:cNvPr id="172" name="Textfeld 171"/>
          <p:cNvSpPr txBox="1">
            <a:spLocks noChangeArrowheads="1"/>
          </p:cNvSpPr>
          <p:nvPr/>
        </p:nvSpPr>
        <p:spPr bwMode="auto">
          <a:xfrm rot="16200000">
            <a:off x="-875720" y="1029837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p65/</a:t>
            </a:r>
            <a:r>
              <a:rPr kumimoji="0" lang="el-GR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β</a:t>
            </a:r>
            <a:r>
              <a:rPr kumimoji="0" lang="de-DE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-</a:t>
            </a:r>
            <a:r>
              <a:rPr kumimoji="0" lang="en-GB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Tubulin</a:t>
            </a:r>
          </a:p>
        </p:txBody>
      </p:sp>
      <p:sp>
        <p:nvSpPr>
          <p:cNvPr id="59" name="Text Box 13"/>
          <p:cNvSpPr txBox="1">
            <a:spLocks noChangeArrowheads="1"/>
          </p:cNvSpPr>
          <p:nvPr/>
        </p:nvSpPr>
        <p:spPr bwMode="auto">
          <a:xfrm>
            <a:off x="4179512" y="2743727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 Box 14"/>
          <p:cNvSpPr txBox="1">
            <a:spLocks noChangeArrowheads="1"/>
          </p:cNvSpPr>
          <p:nvPr/>
        </p:nvSpPr>
        <p:spPr bwMode="auto">
          <a:xfrm>
            <a:off x="4651019" y="2743727"/>
            <a:ext cx="62709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Nox4-/-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 Box 13"/>
          <p:cNvSpPr txBox="1">
            <a:spLocks noChangeArrowheads="1"/>
          </p:cNvSpPr>
          <p:nvPr/>
        </p:nvSpPr>
        <p:spPr bwMode="auto">
          <a:xfrm>
            <a:off x="5303098" y="2736107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Text Box 14"/>
          <p:cNvSpPr txBox="1">
            <a:spLocks noChangeArrowheads="1"/>
          </p:cNvSpPr>
          <p:nvPr/>
        </p:nvSpPr>
        <p:spPr bwMode="auto">
          <a:xfrm>
            <a:off x="5794267" y="2736107"/>
            <a:ext cx="62709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Nox4-/-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Text Box 13"/>
          <p:cNvSpPr txBox="1">
            <a:spLocks noChangeArrowheads="1"/>
          </p:cNvSpPr>
          <p:nvPr/>
        </p:nvSpPr>
        <p:spPr bwMode="auto">
          <a:xfrm>
            <a:off x="4448640" y="2933900"/>
            <a:ext cx="439544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CTL</a:t>
            </a:r>
            <a:endParaRPr lang="de-DE" sz="1050" dirty="0"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cxnSp>
        <p:nvCxnSpPr>
          <p:cNvPr id="64" name="Gerade Verbindung 157"/>
          <p:cNvCxnSpPr/>
          <p:nvPr/>
        </p:nvCxnSpPr>
        <p:spPr>
          <a:xfrm>
            <a:off x="4228192" y="2959823"/>
            <a:ext cx="93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 Box 13"/>
          <p:cNvSpPr txBox="1">
            <a:spLocks noChangeArrowheads="1"/>
          </p:cNvSpPr>
          <p:nvPr/>
        </p:nvSpPr>
        <p:spPr bwMode="auto">
          <a:xfrm>
            <a:off x="5340854" y="2926280"/>
            <a:ext cx="103265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NF</a:t>
            </a:r>
            <a:r>
              <a:rPr lang="el-GR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κ</a:t>
            </a: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B </a:t>
            </a:r>
            <a:r>
              <a:rPr lang="de-DE" sz="105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inhibitor</a:t>
            </a:r>
            <a:endParaRPr lang="de-DE" sz="1050" dirty="0"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cxnSp>
        <p:nvCxnSpPr>
          <p:cNvPr id="66" name="Gerade Verbindung 157"/>
          <p:cNvCxnSpPr/>
          <p:nvPr/>
        </p:nvCxnSpPr>
        <p:spPr>
          <a:xfrm>
            <a:off x="5369603" y="2961728"/>
            <a:ext cx="93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feld 70"/>
          <p:cNvSpPr txBox="1"/>
          <p:nvPr/>
        </p:nvSpPr>
        <p:spPr>
          <a:xfrm>
            <a:off x="3382052" y="-86882"/>
            <a:ext cx="391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74" name="Text Box 13"/>
          <p:cNvSpPr txBox="1">
            <a:spLocks noChangeArrowheads="1"/>
          </p:cNvSpPr>
          <p:nvPr/>
        </p:nvSpPr>
        <p:spPr bwMode="auto">
          <a:xfrm>
            <a:off x="673787" y="2754027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Text Box 14"/>
          <p:cNvSpPr txBox="1">
            <a:spLocks noChangeArrowheads="1"/>
          </p:cNvSpPr>
          <p:nvPr/>
        </p:nvSpPr>
        <p:spPr bwMode="auto">
          <a:xfrm>
            <a:off x="1145294" y="2754027"/>
            <a:ext cx="62709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Nox4-/-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Text Box 13"/>
          <p:cNvSpPr txBox="1">
            <a:spLocks noChangeArrowheads="1"/>
          </p:cNvSpPr>
          <p:nvPr/>
        </p:nvSpPr>
        <p:spPr bwMode="auto">
          <a:xfrm>
            <a:off x="1813275" y="2746407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Text Box 14"/>
          <p:cNvSpPr txBox="1">
            <a:spLocks noChangeArrowheads="1"/>
          </p:cNvSpPr>
          <p:nvPr/>
        </p:nvSpPr>
        <p:spPr bwMode="auto">
          <a:xfrm>
            <a:off x="2288542" y="2746407"/>
            <a:ext cx="62709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Nox4-/-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Text Box 13"/>
          <p:cNvSpPr txBox="1">
            <a:spLocks noChangeArrowheads="1"/>
          </p:cNvSpPr>
          <p:nvPr/>
        </p:nvSpPr>
        <p:spPr bwMode="auto">
          <a:xfrm>
            <a:off x="951007" y="2953725"/>
            <a:ext cx="439544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CTL</a:t>
            </a:r>
            <a:endParaRPr lang="de-DE" sz="1050" dirty="0"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cxnSp>
        <p:nvCxnSpPr>
          <p:cNvPr id="79" name="Gerade Verbindung 157"/>
          <p:cNvCxnSpPr/>
          <p:nvPr/>
        </p:nvCxnSpPr>
        <p:spPr>
          <a:xfrm>
            <a:off x="722467" y="2970123"/>
            <a:ext cx="93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 Box 13"/>
          <p:cNvSpPr txBox="1">
            <a:spLocks noChangeArrowheads="1"/>
          </p:cNvSpPr>
          <p:nvPr/>
        </p:nvSpPr>
        <p:spPr bwMode="auto">
          <a:xfrm>
            <a:off x="1835129" y="2946105"/>
            <a:ext cx="103265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NF</a:t>
            </a:r>
            <a:r>
              <a:rPr lang="el-GR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κ</a:t>
            </a: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B </a:t>
            </a:r>
            <a:r>
              <a:rPr lang="de-DE" sz="105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inhibitor</a:t>
            </a:r>
            <a:endParaRPr lang="de-DE" sz="1050" dirty="0"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cxnSp>
        <p:nvCxnSpPr>
          <p:cNvPr id="81" name="Gerade Verbindung 157"/>
          <p:cNvCxnSpPr/>
          <p:nvPr/>
        </p:nvCxnSpPr>
        <p:spPr>
          <a:xfrm>
            <a:off x="1863878" y="2972028"/>
            <a:ext cx="93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feld 93"/>
          <p:cNvSpPr txBox="1"/>
          <p:nvPr/>
        </p:nvSpPr>
        <p:spPr>
          <a:xfrm>
            <a:off x="2612287" y="169156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</a:p>
        </p:txBody>
      </p:sp>
      <p:sp>
        <p:nvSpPr>
          <p:cNvPr id="95" name="Textfeld 94"/>
          <p:cNvSpPr txBox="1"/>
          <p:nvPr/>
        </p:nvSpPr>
        <p:spPr>
          <a:xfrm>
            <a:off x="1295770" y="868943"/>
            <a:ext cx="2648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feld 120"/>
          <p:cNvSpPr txBox="1"/>
          <p:nvPr/>
        </p:nvSpPr>
        <p:spPr>
          <a:xfrm>
            <a:off x="4715999" y="419344"/>
            <a:ext cx="2648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Textfeld 121"/>
          <p:cNvSpPr txBox="1"/>
          <p:nvPr/>
        </p:nvSpPr>
        <p:spPr>
          <a:xfrm>
            <a:off x="6036001" y="1248179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</a:p>
        </p:txBody>
      </p:sp>
      <p:sp>
        <p:nvSpPr>
          <p:cNvPr id="123" name="Textfeld 122"/>
          <p:cNvSpPr txBox="1"/>
          <p:nvPr/>
        </p:nvSpPr>
        <p:spPr>
          <a:xfrm>
            <a:off x="0" y="3325930"/>
            <a:ext cx="690167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 Figure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NF</a:t>
            </a:r>
            <a:r>
              <a:rPr lang="el-GR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κ</a:t>
            </a:r>
            <a:r>
              <a:rPr lang="de-DE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de-DE" sz="9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inhibition</a:t>
            </a:r>
            <a:r>
              <a:rPr lang="de-DE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prevents</a:t>
            </a:r>
            <a:r>
              <a:rPr lang="de-DE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p65 </a:t>
            </a:r>
            <a:r>
              <a:rPr lang="de-DE" sz="9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translocation</a:t>
            </a:r>
            <a:r>
              <a:rPr lang="de-DE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into</a:t>
            </a:r>
            <a:r>
              <a:rPr lang="de-DE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nucleus</a:t>
            </a:r>
            <a:r>
              <a:rPr lang="de-DE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in M(LPS+IFN</a:t>
            </a:r>
            <a:r>
              <a:rPr lang="el-GR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lang="de-DE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DE" sz="9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polarized</a:t>
            </a:r>
            <a:r>
              <a:rPr lang="de-DE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macrophages</a:t>
            </a:r>
            <a:r>
              <a:rPr lang="de-DE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of Nox4-/-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P65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expression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cytosol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9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) and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nucleus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) was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assessed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Western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Blot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after M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(LPS+IFN</a:t>
            </a:r>
            <a:r>
              <a:rPr lang="el-GR" sz="900" dirty="0"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polarization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without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treatment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NF</a:t>
            </a:r>
            <a:r>
              <a:rPr lang="el-GR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κ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inhibitor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(30ng/ml, 1h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pretreament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(LPS+IFN</a:t>
            </a:r>
            <a:r>
              <a:rPr lang="el-GR" sz="900" dirty="0"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polarization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); *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p&lt;0.05  WT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vs. Nox4-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/-,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#p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&lt;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0.05 CTL 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vs.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NF</a:t>
            </a:r>
            <a:r>
              <a:rPr lang="el-GR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κ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inhibitor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n=3-8).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TOPO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topoisomerase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I</a:t>
            </a:r>
          </a:p>
        </p:txBody>
      </p:sp>
      <p:grpSp>
        <p:nvGrpSpPr>
          <p:cNvPr id="40" name="Gruppieren 39"/>
          <p:cNvGrpSpPr/>
          <p:nvPr/>
        </p:nvGrpSpPr>
        <p:grpSpPr>
          <a:xfrm>
            <a:off x="3580453" y="2139193"/>
            <a:ext cx="472242" cy="261610"/>
            <a:chOff x="3562639" y="2164021"/>
            <a:chExt cx="472242" cy="261610"/>
          </a:xfrm>
        </p:grpSpPr>
        <p:cxnSp>
          <p:nvCxnSpPr>
            <p:cNvPr id="41" name="Gerade Verbindung 40"/>
            <p:cNvCxnSpPr/>
            <p:nvPr/>
          </p:nvCxnSpPr>
          <p:spPr>
            <a:xfrm flipH="1">
              <a:off x="3824405" y="2300008"/>
              <a:ext cx="8987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feld 41"/>
            <p:cNvSpPr txBox="1"/>
            <p:nvPr/>
          </p:nvSpPr>
          <p:spPr>
            <a:xfrm>
              <a:off x="3562639" y="2164021"/>
              <a:ext cx="47224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65</a:t>
              </a:r>
              <a:endParaRPr lang="de-DE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3" name="Gruppieren 42"/>
          <p:cNvGrpSpPr/>
          <p:nvPr/>
        </p:nvGrpSpPr>
        <p:grpSpPr>
          <a:xfrm>
            <a:off x="156610" y="2119190"/>
            <a:ext cx="472242" cy="261610"/>
            <a:chOff x="3562639" y="2164021"/>
            <a:chExt cx="472242" cy="261610"/>
          </a:xfrm>
        </p:grpSpPr>
        <p:cxnSp>
          <p:nvCxnSpPr>
            <p:cNvPr id="44" name="Gerade Verbindung 43"/>
            <p:cNvCxnSpPr/>
            <p:nvPr/>
          </p:nvCxnSpPr>
          <p:spPr>
            <a:xfrm flipH="1">
              <a:off x="3824405" y="2300008"/>
              <a:ext cx="8987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feld 44"/>
            <p:cNvSpPr txBox="1"/>
            <p:nvPr/>
          </p:nvSpPr>
          <p:spPr>
            <a:xfrm>
              <a:off x="3562639" y="2164021"/>
              <a:ext cx="47224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65</a:t>
              </a:r>
              <a:endParaRPr lang="de-DE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6" name="Gruppieren 45"/>
          <p:cNvGrpSpPr/>
          <p:nvPr/>
        </p:nvGrpSpPr>
        <p:grpSpPr>
          <a:xfrm>
            <a:off x="149966" y="2442862"/>
            <a:ext cx="472242" cy="261610"/>
            <a:chOff x="3562639" y="2168159"/>
            <a:chExt cx="472242" cy="261610"/>
          </a:xfrm>
        </p:grpSpPr>
        <p:cxnSp>
          <p:nvCxnSpPr>
            <p:cNvPr id="47" name="Gerade Verbindung 46"/>
            <p:cNvCxnSpPr/>
            <p:nvPr/>
          </p:nvCxnSpPr>
          <p:spPr>
            <a:xfrm flipH="1">
              <a:off x="3824405" y="2300008"/>
              <a:ext cx="8987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feld 47"/>
            <p:cNvSpPr txBox="1"/>
            <p:nvPr/>
          </p:nvSpPr>
          <p:spPr>
            <a:xfrm>
              <a:off x="3562639" y="2168159"/>
              <a:ext cx="47224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55</a:t>
              </a:r>
              <a:endParaRPr lang="de-DE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9" name="Gruppieren 48"/>
          <p:cNvGrpSpPr/>
          <p:nvPr/>
        </p:nvGrpSpPr>
        <p:grpSpPr>
          <a:xfrm>
            <a:off x="3507209" y="2517237"/>
            <a:ext cx="472242" cy="261610"/>
            <a:chOff x="3491383" y="2164021"/>
            <a:chExt cx="472242" cy="261610"/>
          </a:xfrm>
        </p:grpSpPr>
        <p:cxnSp>
          <p:nvCxnSpPr>
            <p:cNvPr id="50" name="Gerade Verbindung 49"/>
            <p:cNvCxnSpPr/>
            <p:nvPr/>
          </p:nvCxnSpPr>
          <p:spPr>
            <a:xfrm flipH="1">
              <a:off x="3824405" y="2300008"/>
              <a:ext cx="8987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feld 50"/>
            <p:cNvSpPr txBox="1"/>
            <p:nvPr/>
          </p:nvSpPr>
          <p:spPr>
            <a:xfrm>
              <a:off x="3491383" y="2164021"/>
              <a:ext cx="47224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lang="de-DE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578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4781364"/>
              </p:ext>
            </p:extLst>
          </p:nvPr>
        </p:nvGraphicFramePr>
        <p:xfrm>
          <a:off x="3143563" y="107025"/>
          <a:ext cx="3260725" cy="2693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2" name="Prism Project" r:id="rId3" imgW="3348000" imgH="2772000" progId="Prism5.Document">
                  <p:embed/>
                </p:oleObj>
              </mc:Choice>
              <mc:Fallback>
                <p:oleObj name="Prism Project" r:id="rId3" imgW="3348000" imgH="2772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563" y="107025"/>
                        <a:ext cx="3260725" cy="2693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5651004"/>
              </p:ext>
            </p:extLst>
          </p:nvPr>
        </p:nvGraphicFramePr>
        <p:xfrm>
          <a:off x="-102217" y="94776"/>
          <a:ext cx="3262313" cy="2693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3" name="Prism Project" r:id="rId5" imgW="3348000" imgH="2772000" progId="Prism5.Document">
                  <p:embed/>
                </p:oleObj>
              </mc:Choice>
              <mc:Fallback>
                <p:oleObj name="Prism Project" r:id="rId5" imgW="3348000" imgH="2772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02217" y="94776"/>
                        <a:ext cx="3262313" cy="2693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3" descr="Z:\VW491\5.Gel p-STAT1.tif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9" t="14335" r="26979" b="74012"/>
          <a:stretch/>
        </p:blipFill>
        <p:spPr bwMode="auto">
          <a:xfrm>
            <a:off x="3761099" y="2147850"/>
            <a:ext cx="2466975" cy="44096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Z:\VW491\5.Gel stat1.tif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54" t="13653" r="26830" b="72796"/>
          <a:stretch/>
        </p:blipFill>
        <p:spPr bwMode="auto">
          <a:xfrm>
            <a:off x="3761099" y="2647972"/>
            <a:ext cx="2466975" cy="42697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>
          <a:xfrm>
            <a:off x="2909761" y="2259025"/>
            <a:ext cx="69241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YY1</a:t>
            </a:r>
            <a:endParaRPr lang="en-GB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909761" y="2691189"/>
            <a:ext cx="69241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en-GB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663523" y="3062614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1087078" y="3062614"/>
            <a:ext cx="62709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Nox4-/-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1865123" y="3054994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2315070" y="3054994"/>
            <a:ext cx="62709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Nox4-/-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" name="Gerade Verbindung 157"/>
          <p:cNvCxnSpPr/>
          <p:nvPr/>
        </p:nvCxnSpPr>
        <p:spPr>
          <a:xfrm>
            <a:off x="559803" y="3326008"/>
            <a:ext cx="10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57"/>
          <p:cNvCxnSpPr/>
          <p:nvPr/>
        </p:nvCxnSpPr>
        <p:spPr>
          <a:xfrm>
            <a:off x="1813798" y="3318388"/>
            <a:ext cx="10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feld 17"/>
          <p:cNvSpPr txBox="1"/>
          <p:nvPr/>
        </p:nvSpPr>
        <p:spPr>
          <a:xfrm>
            <a:off x="6163258" y="2244800"/>
            <a:ext cx="95327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pSTAT1</a:t>
            </a:r>
            <a:endParaRPr lang="en-GB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6163258" y="2716424"/>
            <a:ext cx="69241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STAT1</a:t>
            </a:r>
            <a:endParaRPr lang="en-GB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3900850" y="3564184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 Box 14"/>
          <p:cNvSpPr txBox="1">
            <a:spLocks noChangeArrowheads="1"/>
          </p:cNvSpPr>
          <p:nvPr/>
        </p:nvSpPr>
        <p:spPr bwMode="auto">
          <a:xfrm>
            <a:off x="4362505" y="3564184"/>
            <a:ext cx="62709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Nox4-/-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 Box 13"/>
          <p:cNvSpPr txBox="1">
            <a:spLocks noChangeArrowheads="1"/>
          </p:cNvSpPr>
          <p:nvPr/>
        </p:nvSpPr>
        <p:spPr bwMode="auto">
          <a:xfrm>
            <a:off x="5097728" y="3556564"/>
            <a:ext cx="3930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WT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 Box 14"/>
          <p:cNvSpPr txBox="1">
            <a:spLocks noChangeArrowheads="1"/>
          </p:cNvSpPr>
          <p:nvPr/>
        </p:nvSpPr>
        <p:spPr bwMode="auto">
          <a:xfrm>
            <a:off x="5647647" y="3556564"/>
            <a:ext cx="62709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Nox4-/-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5" name="Gerade Verbindung 157"/>
          <p:cNvCxnSpPr/>
          <p:nvPr/>
        </p:nvCxnSpPr>
        <p:spPr>
          <a:xfrm>
            <a:off x="3835230" y="3827578"/>
            <a:ext cx="10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157"/>
          <p:cNvCxnSpPr/>
          <p:nvPr/>
        </p:nvCxnSpPr>
        <p:spPr>
          <a:xfrm>
            <a:off x="5116307" y="3819958"/>
            <a:ext cx="10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8" descr="Z:\VW491\4.Gel beta actin.tif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25" t="48071" r="11371" b="37694"/>
          <a:stretch/>
        </p:blipFill>
        <p:spPr bwMode="auto">
          <a:xfrm flipV="1">
            <a:off x="3751575" y="3122450"/>
            <a:ext cx="2476499" cy="46672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feld 28"/>
          <p:cNvSpPr txBox="1"/>
          <p:nvPr/>
        </p:nvSpPr>
        <p:spPr>
          <a:xfrm>
            <a:off x="1279405" y="414673"/>
            <a:ext cx="4439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feld 29"/>
          <p:cNvSpPr txBox="1">
            <a:spLocks noChangeArrowheads="1"/>
          </p:cNvSpPr>
          <p:nvPr/>
        </p:nvSpPr>
        <p:spPr bwMode="auto">
          <a:xfrm rot="16200000">
            <a:off x="-867620" y="993337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smtClean="0">
                <a:latin typeface="Arial" pitchFamily="34" charset="0"/>
                <a:cs typeface="Arial" pitchFamily="34" charset="0"/>
              </a:rPr>
              <a:t>YY1</a:t>
            </a:r>
            <a:r>
              <a:rPr kumimoji="0" lang="en-GB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/</a:t>
            </a:r>
            <a:r>
              <a:rPr kumimoji="0" lang="el-GR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β</a:t>
            </a:r>
            <a:r>
              <a:rPr kumimoji="0" lang="de-DE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-</a:t>
            </a:r>
            <a:r>
              <a:rPr kumimoji="0" lang="de-DE" altLang="de-DE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Actin</a:t>
            </a:r>
            <a:endParaRPr kumimoji="0" lang="en-GB" altLang="de-DE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feld 30"/>
          <p:cNvSpPr txBox="1">
            <a:spLocks noChangeArrowheads="1"/>
          </p:cNvSpPr>
          <p:nvPr/>
        </p:nvSpPr>
        <p:spPr bwMode="auto">
          <a:xfrm rot="16200000">
            <a:off x="2339455" y="1100462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smtClean="0">
                <a:latin typeface="Arial" panose="020B0604020202020204" pitchFamily="34" charset="0"/>
                <a:cs typeface="Arial" pitchFamily="34" charset="0"/>
              </a:rPr>
              <a:t>pSTAT1</a:t>
            </a:r>
            <a:r>
              <a:rPr kumimoji="0" lang="en-GB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/STAT1</a:t>
            </a:r>
          </a:p>
        </p:txBody>
      </p:sp>
      <p:pic>
        <p:nvPicPr>
          <p:cNvPr id="32" name="Picture 45" descr="Z:\VW475\8.Gel YY1.tif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948" t="33682" r="46250" b="57230"/>
          <a:stretch/>
        </p:blipFill>
        <p:spPr bwMode="auto">
          <a:xfrm>
            <a:off x="520021" y="2149428"/>
            <a:ext cx="2442950" cy="43938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7" descr="Z:\VW475\7.Gel beta actin.tif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4" t="39160" r="46795" b="51317"/>
          <a:stretch/>
        </p:blipFill>
        <p:spPr bwMode="auto">
          <a:xfrm>
            <a:off x="520021" y="2647972"/>
            <a:ext cx="2442949" cy="42751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hteck 48"/>
          <p:cNvSpPr>
            <a:spLocks noChangeArrowheads="1"/>
          </p:cNvSpPr>
          <p:nvPr/>
        </p:nvSpPr>
        <p:spPr bwMode="auto">
          <a:xfrm>
            <a:off x="898698" y="80175"/>
            <a:ext cx="1717137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YY1 </a:t>
            </a: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protein</a:t>
            </a:r>
            <a:r>
              <a:rPr kumimoji="0" lang="de-DE" altLang="de-DE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expression</a:t>
            </a:r>
            <a:r>
              <a:rPr kumimoji="0" lang="de-DE" altLang="de-DE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5" name="Rechteck 48"/>
          <p:cNvSpPr>
            <a:spLocks noChangeArrowheads="1"/>
          </p:cNvSpPr>
          <p:nvPr/>
        </p:nvSpPr>
        <p:spPr bwMode="auto">
          <a:xfrm>
            <a:off x="3856541" y="77690"/>
            <a:ext cx="2396811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05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pSTAT1/STAT1 </a:t>
            </a:r>
            <a:r>
              <a:rPr kumimoji="0" lang="de-DE" altLang="de-DE" sz="105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protein</a:t>
            </a:r>
            <a:r>
              <a:rPr kumimoji="0" lang="de-DE" altLang="de-DE" sz="105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altLang="de-DE" sz="105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expression</a:t>
            </a:r>
            <a:endParaRPr kumimoji="0" lang="de-DE" altLang="de-DE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6163258" y="3207151"/>
            <a:ext cx="69241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en-GB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feld 36"/>
          <p:cNvSpPr txBox="1"/>
          <p:nvPr/>
        </p:nvSpPr>
        <p:spPr>
          <a:xfrm>
            <a:off x="3113064" y="21458"/>
            <a:ext cx="391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38" name="Textfeld 37"/>
          <p:cNvSpPr txBox="1"/>
          <p:nvPr/>
        </p:nvSpPr>
        <p:spPr>
          <a:xfrm>
            <a:off x="-94328" y="16605"/>
            <a:ext cx="391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39" name="Textfeld 38"/>
          <p:cNvSpPr txBox="1"/>
          <p:nvPr/>
        </p:nvSpPr>
        <p:spPr>
          <a:xfrm>
            <a:off x="0" y="4227665"/>
            <a:ext cx="677303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 Figure 9:  YY1 is increased in Nox4-deficient macrophages after M</a:t>
            </a:r>
            <a:r>
              <a:rPr lang="de-DE" sz="900" b="1" dirty="0">
                <a:latin typeface="Arial" panose="020B0604020202020204" pitchFamily="34" charset="0"/>
                <a:cs typeface="Arial" panose="020B0604020202020204" pitchFamily="34" charset="0"/>
              </a:rPr>
              <a:t>(LPS+IFN</a:t>
            </a:r>
            <a:r>
              <a:rPr lang="el-GR" sz="900" b="1" dirty="0"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lang="de-DE" sz="900" b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polarization.</a:t>
            </a:r>
          </a:p>
          <a:p>
            <a:pPr algn="just"/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) YY1 expression was determined by Western Blot after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polarization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of WT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Nox4-/-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macrophages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. (</a:t>
            </a:r>
            <a:r>
              <a:rPr lang="de-DE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Phosphorylation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pSTAT1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total STAT1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quantified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Western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Blot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in M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(LPS+IFN</a:t>
            </a:r>
            <a:r>
              <a:rPr lang="el-GR" sz="900" dirty="0"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M(Il4+Il13)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polarized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macrophages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of WT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Nox4-deficient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animals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; *p&lt;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0.05 WT vs. Nox4-/-, #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p&lt; 0.05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WT/Nox4-/- 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M(LPS+IFN</a:t>
            </a:r>
            <a:r>
              <a:rPr lang="el-GR" sz="900" dirty="0"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) vs.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WT/Nox4-/- 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M(IL4+IL13), (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n=3-5).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de-DE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625423" y="3308910"/>
            <a:ext cx="1114408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M(LPS + IFN</a:t>
            </a:r>
            <a:r>
              <a:rPr lang="el-GR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γ</a:t>
            </a: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)</a:t>
            </a:r>
            <a:endParaRPr lang="de-DE" sz="1050" dirty="0"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41" name="Text Box 13"/>
          <p:cNvSpPr txBox="1">
            <a:spLocks noChangeArrowheads="1"/>
          </p:cNvSpPr>
          <p:nvPr/>
        </p:nvSpPr>
        <p:spPr bwMode="auto">
          <a:xfrm>
            <a:off x="1890343" y="3301290"/>
            <a:ext cx="1026243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</a:t>
            </a:r>
            <a:r>
              <a:rPr lang="de-DE" sz="1050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(</a:t>
            </a: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IL4 + IL13)</a:t>
            </a:r>
            <a:endParaRPr lang="de-DE" sz="1050" dirty="0"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42" name="Text Box 13"/>
          <p:cNvSpPr txBox="1">
            <a:spLocks noChangeArrowheads="1"/>
          </p:cNvSpPr>
          <p:nvPr/>
        </p:nvSpPr>
        <p:spPr bwMode="auto">
          <a:xfrm>
            <a:off x="3894630" y="3818100"/>
            <a:ext cx="1077539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de-DE" sz="105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M(LPS </a:t>
            </a: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+ </a:t>
            </a:r>
            <a:r>
              <a:rPr lang="de-DE" sz="105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IFN</a:t>
            </a:r>
            <a:r>
              <a:rPr lang="el-GR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γ</a:t>
            </a: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)</a:t>
            </a:r>
            <a:endParaRPr lang="de-DE" sz="1050" dirty="0"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43" name="Text Box 13"/>
          <p:cNvSpPr txBox="1">
            <a:spLocks noChangeArrowheads="1"/>
          </p:cNvSpPr>
          <p:nvPr/>
        </p:nvSpPr>
        <p:spPr bwMode="auto">
          <a:xfrm>
            <a:off x="5188125" y="3818100"/>
            <a:ext cx="1026243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</a:t>
            </a:r>
            <a:r>
              <a:rPr lang="de-DE" sz="1050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(</a:t>
            </a: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IL4 + IL13)</a:t>
            </a:r>
            <a:endParaRPr lang="de-DE" sz="1050" dirty="0"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grpSp>
        <p:nvGrpSpPr>
          <p:cNvPr id="2" name="Gruppieren 1"/>
          <p:cNvGrpSpPr/>
          <p:nvPr/>
        </p:nvGrpSpPr>
        <p:grpSpPr>
          <a:xfrm>
            <a:off x="3378046" y="3146319"/>
            <a:ext cx="472242" cy="261610"/>
            <a:chOff x="3437426" y="2481263"/>
            <a:chExt cx="472242" cy="261610"/>
          </a:xfrm>
        </p:grpSpPr>
        <p:cxnSp>
          <p:nvCxnSpPr>
            <p:cNvPr id="44" name="Gerade Verbindung 43"/>
            <p:cNvCxnSpPr/>
            <p:nvPr/>
          </p:nvCxnSpPr>
          <p:spPr>
            <a:xfrm flipH="1">
              <a:off x="3692368" y="2617250"/>
              <a:ext cx="8987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feld 44"/>
            <p:cNvSpPr txBox="1"/>
            <p:nvPr/>
          </p:nvSpPr>
          <p:spPr>
            <a:xfrm>
              <a:off x="3437426" y="2481263"/>
              <a:ext cx="47224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42</a:t>
              </a:r>
              <a:endParaRPr lang="de-DE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6" name="Gruppieren 45"/>
          <p:cNvGrpSpPr/>
          <p:nvPr/>
        </p:nvGrpSpPr>
        <p:grpSpPr>
          <a:xfrm>
            <a:off x="147726" y="2587776"/>
            <a:ext cx="472242" cy="261610"/>
            <a:chOff x="3437426" y="2481263"/>
            <a:chExt cx="472242" cy="261610"/>
          </a:xfrm>
        </p:grpSpPr>
        <p:cxnSp>
          <p:nvCxnSpPr>
            <p:cNvPr id="47" name="Gerade Verbindung 46"/>
            <p:cNvCxnSpPr/>
            <p:nvPr/>
          </p:nvCxnSpPr>
          <p:spPr>
            <a:xfrm flipH="1">
              <a:off x="3692368" y="2617250"/>
              <a:ext cx="8987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feld 47"/>
            <p:cNvSpPr txBox="1"/>
            <p:nvPr/>
          </p:nvSpPr>
          <p:spPr>
            <a:xfrm>
              <a:off x="3437426" y="2481263"/>
              <a:ext cx="47224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42</a:t>
              </a:r>
              <a:endParaRPr lang="de-DE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9" name="Gruppieren 48"/>
          <p:cNvGrpSpPr/>
          <p:nvPr/>
        </p:nvGrpSpPr>
        <p:grpSpPr>
          <a:xfrm>
            <a:off x="151676" y="2193880"/>
            <a:ext cx="472242" cy="261610"/>
            <a:chOff x="3437426" y="2481263"/>
            <a:chExt cx="472242" cy="261610"/>
          </a:xfrm>
        </p:grpSpPr>
        <p:cxnSp>
          <p:nvCxnSpPr>
            <p:cNvPr id="50" name="Gerade Verbindung 49"/>
            <p:cNvCxnSpPr/>
            <p:nvPr/>
          </p:nvCxnSpPr>
          <p:spPr>
            <a:xfrm flipH="1">
              <a:off x="3692368" y="2617250"/>
              <a:ext cx="8987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feld 50"/>
            <p:cNvSpPr txBox="1"/>
            <p:nvPr/>
          </p:nvSpPr>
          <p:spPr>
            <a:xfrm>
              <a:off x="3437426" y="2481263"/>
              <a:ext cx="47224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68</a:t>
              </a:r>
              <a:endParaRPr lang="de-DE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2" name="Gruppieren 51"/>
          <p:cNvGrpSpPr/>
          <p:nvPr/>
        </p:nvGrpSpPr>
        <p:grpSpPr>
          <a:xfrm>
            <a:off x="3305073" y="2876750"/>
            <a:ext cx="472242" cy="261610"/>
            <a:chOff x="3366170" y="2481263"/>
            <a:chExt cx="472242" cy="261610"/>
          </a:xfrm>
        </p:grpSpPr>
        <p:cxnSp>
          <p:nvCxnSpPr>
            <p:cNvPr id="53" name="Gerade Verbindung 52"/>
            <p:cNvCxnSpPr/>
            <p:nvPr/>
          </p:nvCxnSpPr>
          <p:spPr>
            <a:xfrm flipH="1">
              <a:off x="3692368" y="2617250"/>
              <a:ext cx="8987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feld 53"/>
            <p:cNvSpPr txBox="1"/>
            <p:nvPr/>
          </p:nvSpPr>
          <p:spPr>
            <a:xfrm>
              <a:off x="3366170" y="2481263"/>
              <a:ext cx="47224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110</a:t>
              </a:r>
              <a:endParaRPr lang="de-DE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5" name="Gruppieren 54"/>
          <p:cNvGrpSpPr/>
          <p:nvPr/>
        </p:nvGrpSpPr>
        <p:grpSpPr>
          <a:xfrm>
            <a:off x="3303085" y="2346280"/>
            <a:ext cx="472242" cy="261610"/>
            <a:chOff x="3360232" y="2481263"/>
            <a:chExt cx="472242" cy="261610"/>
          </a:xfrm>
        </p:grpSpPr>
        <p:cxnSp>
          <p:nvCxnSpPr>
            <p:cNvPr id="56" name="Gerade Verbindung 55"/>
            <p:cNvCxnSpPr/>
            <p:nvPr/>
          </p:nvCxnSpPr>
          <p:spPr>
            <a:xfrm flipH="1">
              <a:off x="3692368" y="2617250"/>
              <a:ext cx="8987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feld 56"/>
            <p:cNvSpPr txBox="1"/>
            <p:nvPr/>
          </p:nvSpPr>
          <p:spPr>
            <a:xfrm>
              <a:off x="3360232" y="2481263"/>
              <a:ext cx="47224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110</a:t>
              </a:r>
              <a:endParaRPr lang="de-DE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8" name="Textfeld 57"/>
          <p:cNvSpPr txBox="1"/>
          <p:nvPr/>
        </p:nvSpPr>
        <p:spPr>
          <a:xfrm>
            <a:off x="1984959" y="1400166"/>
            <a:ext cx="1271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</a:p>
        </p:txBody>
      </p:sp>
      <p:sp>
        <p:nvSpPr>
          <p:cNvPr id="59" name="Textfeld 58"/>
          <p:cNvSpPr txBox="1"/>
          <p:nvPr/>
        </p:nvSpPr>
        <p:spPr>
          <a:xfrm>
            <a:off x="2660780" y="1392494"/>
            <a:ext cx="1271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</a:p>
        </p:txBody>
      </p:sp>
      <p:sp>
        <p:nvSpPr>
          <p:cNvPr id="60" name="Textfeld 59"/>
          <p:cNvSpPr txBox="1"/>
          <p:nvPr/>
        </p:nvSpPr>
        <p:spPr>
          <a:xfrm>
            <a:off x="5218653" y="1505230"/>
            <a:ext cx="1271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</a:p>
        </p:txBody>
      </p:sp>
      <p:sp>
        <p:nvSpPr>
          <p:cNvPr id="61" name="Textfeld 60"/>
          <p:cNvSpPr txBox="1"/>
          <p:nvPr/>
        </p:nvSpPr>
        <p:spPr>
          <a:xfrm>
            <a:off x="5894474" y="1507083"/>
            <a:ext cx="1271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256476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7072798"/>
              </p:ext>
            </p:extLst>
          </p:nvPr>
        </p:nvGraphicFramePr>
        <p:xfrm>
          <a:off x="3533775" y="895350"/>
          <a:ext cx="3260725" cy="2700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3" name="Prism Project" r:id="rId3" imgW="3348000" imgH="2772000" progId="Prism5.Document">
                  <p:embed/>
                </p:oleObj>
              </mc:Choice>
              <mc:Fallback>
                <p:oleObj name="Prism Project" r:id="rId3" imgW="3348000" imgH="2772000" progId="Prism5.Document">
                  <p:embed/>
                  <p:pic>
                    <p:nvPicPr>
                      <p:cNvPr id="28" name="Objek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3775" y="895350"/>
                        <a:ext cx="3260725" cy="2700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1227388"/>
              </p:ext>
            </p:extLst>
          </p:nvPr>
        </p:nvGraphicFramePr>
        <p:xfrm>
          <a:off x="42863" y="884238"/>
          <a:ext cx="3271837" cy="273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4" name="Prism Project" r:id="rId5" imgW="3358800" imgH="2806920" progId="Prism5.Document">
                  <p:embed/>
                </p:oleObj>
              </mc:Choice>
              <mc:Fallback>
                <p:oleObj name="Prism Project" r:id="rId5" imgW="3358800" imgH="2806920" progId="Prism5.Document">
                  <p:embed/>
                  <p:pic>
                    <p:nvPicPr>
                      <p:cNvPr id="3" name="Obj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3" y="884238"/>
                        <a:ext cx="3271837" cy="273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48"/>
          <p:cNvSpPr>
            <a:spLocks noChangeArrowheads="1"/>
          </p:cNvSpPr>
          <p:nvPr/>
        </p:nvSpPr>
        <p:spPr bwMode="auto">
          <a:xfrm>
            <a:off x="1054039" y="770385"/>
            <a:ext cx="172835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05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TNF</a:t>
            </a:r>
            <a:r>
              <a:rPr kumimoji="0" lang="el-GR" altLang="de-DE" sz="105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kumimoji="0" lang="de-DE" altLang="de-DE" sz="105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mRNA</a:t>
            </a:r>
            <a:r>
              <a:rPr kumimoji="0" lang="de-DE" altLang="de-DE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expression</a:t>
            </a:r>
            <a:endParaRPr kumimoji="0" lang="de-DE" altLang="de-DE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feld 6"/>
          <p:cNvSpPr txBox="1">
            <a:spLocks noChangeArrowheads="1"/>
          </p:cNvSpPr>
          <p:nvPr/>
        </p:nvSpPr>
        <p:spPr bwMode="auto">
          <a:xfrm rot="16200000">
            <a:off x="-802103" y="1982913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rel. TNF</a:t>
            </a:r>
            <a:r>
              <a:rPr lang="el-GR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α</a:t>
            </a:r>
            <a:r>
              <a:rPr lang="en-GB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580568" y="2884737"/>
            <a:ext cx="588623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DMSO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1327512" y="2899485"/>
            <a:ext cx="460382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GKT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1924033" y="2877117"/>
            <a:ext cx="588623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DMSO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2663231" y="2877117"/>
            <a:ext cx="460382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GKT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Gerade Verbindung 157"/>
          <p:cNvCxnSpPr/>
          <p:nvPr/>
        </p:nvCxnSpPr>
        <p:spPr>
          <a:xfrm>
            <a:off x="747698" y="3148131"/>
            <a:ext cx="10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57"/>
          <p:cNvCxnSpPr/>
          <p:nvPr/>
        </p:nvCxnSpPr>
        <p:spPr>
          <a:xfrm>
            <a:off x="2045562" y="3140511"/>
            <a:ext cx="10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1038993" y="3150775"/>
            <a:ext cx="439544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CTL</a:t>
            </a:r>
            <a:endParaRPr lang="de-DE" sz="1050" dirty="0"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15" name="Rechteck 48"/>
          <p:cNvSpPr>
            <a:spLocks noChangeArrowheads="1"/>
          </p:cNvSpPr>
          <p:nvPr/>
        </p:nvSpPr>
        <p:spPr bwMode="auto">
          <a:xfrm>
            <a:off x="4503497" y="755576"/>
            <a:ext cx="165942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05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IL1</a:t>
            </a:r>
            <a:r>
              <a:rPr kumimoji="0" lang="el-GR" altLang="de-DE" sz="105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kumimoji="0" lang="de-DE" altLang="de-DE" sz="105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mRNA</a:t>
            </a:r>
            <a:r>
              <a:rPr kumimoji="0" lang="de-DE" altLang="de-DE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expression</a:t>
            </a:r>
            <a:endParaRPr kumimoji="0" lang="de-DE" altLang="de-DE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feld 15"/>
          <p:cNvSpPr txBox="1">
            <a:spLocks noChangeArrowheads="1"/>
          </p:cNvSpPr>
          <p:nvPr/>
        </p:nvSpPr>
        <p:spPr bwMode="auto">
          <a:xfrm rot="16200000">
            <a:off x="2649761" y="1968104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rel. IL1</a:t>
            </a:r>
            <a:r>
              <a:rPr lang="el-GR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β</a:t>
            </a:r>
            <a:r>
              <a:rPr lang="en-GB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4091425" y="2869928"/>
            <a:ext cx="588623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DMSO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 Box 14"/>
          <p:cNvSpPr txBox="1">
            <a:spLocks noChangeArrowheads="1"/>
          </p:cNvSpPr>
          <p:nvPr/>
        </p:nvSpPr>
        <p:spPr bwMode="auto">
          <a:xfrm>
            <a:off x="4816246" y="2869928"/>
            <a:ext cx="460382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GKT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 Box 13"/>
          <p:cNvSpPr txBox="1">
            <a:spLocks noChangeArrowheads="1"/>
          </p:cNvSpPr>
          <p:nvPr/>
        </p:nvSpPr>
        <p:spPr bwMode="auto">
          <a:xfrm>
            <a:off x="5429075" y="2862308"/>
            <a:ext cx="588623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DMSO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 Box 14"/>
          <p:cNvSpPr txBox="1">
            <a:spLocks noChangeArrowheads="1"/>
          </p:cNvSpPr>
          <p:nvPr/>
        </p:nvSpPr>
        <p:spPr bwMode="auto">
          <a:xfrm>
            <a:off x="6159340" y="2862308"/>
            <a:ext cx="460382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GKT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1" name="Gerade Verbindung 157"/>
          <p:cNvCxnSpPr/>
          <p:nvPr/>
        </p:nvCxnSpPr>
        <p:spPr>
          <a:xfrm>
            <a:off x="4125822" y="3133322"/>
            <a:ext cx="10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157"/>
          <p:cNvCxnSpPr/>
          <p:nvPr/>
        </p:nvCxnSpPr>
        <p:spPr>
          <a:xfrm>
            <a:off x="5508682" y="3125702"/>
            <a:ext cx="10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Box 13"/>
          <p:cNvSpPr txBox="1">
            <a:spLocks noChangeArrowheads="1"/>
          </p:cNvSpPr>
          <p:nvPr/>
        </p:nvSpPr>
        <p:spPr bwMode="auto">
          <a:xfrm>
            <a:off x="5537881" y="3135966"/>
            <a:ext cx="1077539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M(LPS + IFN</a:t>
            </a:r>
            <a:r>
              <a:rPr lang="el-GR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γ</a:t>
            </a: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)</a:t>
            </a:r>
            <a:endParaRPr lang="de-DE" sz="1050" dirty="0"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24" name="Text Box 13"/>
          <p:cNvSpPr txBox="1">
            <a:spLocks noChangeArrowheads="1"/>
          </p:cNvSpPr>
          <p:nvPr/>
        </p:nvSpPr>
        <p:spPr bwMode="auto">
          <a:xfrm>
            <a:off x="2072036" y="3150775"/>
            <a:ext cx="1077539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M(LPS + IFN</a:t>
            </a:r>
            <a:r>
              <a:rPr lang="el-GR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γ</a:t>
            </a: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)</a:t>
            </a:r>
            <a:endParaRPr lang="de-DE" sz="1050" dirty="0"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25" name="Text Box 13"/>
          <p:cNvSpPr txBox="1">
            <a:spLocks noChangeArrowheads="1"/>
          </p:cNvSpPr>
          <p:nvPr/>
        </p:nvSpPr>
        <p:spPr bwMode="auto">
          <a:xfrm>
            <a:off x="4547428" y="3148319"/>
            <a:ext cx="439544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CTL</a:t>
            </a:r>
            <a:endParaRPr lang="de-DE" sz="1050" dirty="0"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2730743" y="1228644"/>
            <a:ext cx="2648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7" name="Objek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8268049"/>
              </p:ext>
            </p:extLst>
          </p:nvPr>
        </p:nvGraphicFramePr>
        <p:xfrm>
          <a:off x="1531209" y="3827615"/>
          <a:ext cx="3506788" cy="2693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5" name="Prism Project" r:id="rId7" imgW="3600000" imgH="2772000" progId="Prism5.Document">
                  <p:embed/>
                </p:oleObj>
              </mc:Choice>
              <mc:Fallback>
                <p:oleObj name="Prism Project" r:id="rId7" imgW="3600000" imgH="2772000" progId="Prism5.Document">
                  <p:embed/>
                  <p:pic>
                    <p:nvPicPr>
                      <p:cNvPr id="29" name="Objek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1209" y="3827615"/>
                        <a:ext cx="3506788" cy="2693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hteck 48"/>
          <p:cNvSpPr>
            <a:spLocks noChangeArrowheads="1"/>
          </p:cNvSpPr>
          <p:nvPr/>
        </p:nvSpPr>
        <p:spPr bwMode="auto">
          <a:xfrm>
            <a:off x="2639099" y="3700657"/>
            <a:ext cx="171232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05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iNOS</a:t>
            </a:r>
            <a:r>
              <a:rPr kumimoji="0" lang="de-DE" altLang="de-DE" sz="105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mRNA</a:t>
            </a:r>
            <a:r>
              <a:rPr kumimoji="0" lang="de-DE" altLang="de-DE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altLang="de-DE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expression</a:t>
            </a:r>
            <a:endParaRPr kumimoji="0" lang="de-DE" altLang="de-DE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feld 28"/>
          <p:cNvSpPr txBox="1">
            <a:spLocks noChangeArrowheads="1"/>
          </p:cNvSpPr>
          <p:nvPr/>
        </p:nvSpPr>
        <p:spPr bwMode="auto">
          <a:xfrm rot="16200000">
            <a:off x="518270" y="4913185"/>
            <a:ext cx="18630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de-DE" sz="900" dirty="0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rel. </a:t>
            </a:r>
            <a:r>
              <a:rPr lang="en-GB" altLang="de-DE" sz="9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iNOS</a:t>
            </a:r>
            <a:r>
              <a:rPr lang="en-GB" altLang="de-DE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mRNA expression</a:t>
            </a:r>
            <a:endParaRPr kumimoji="0" lang="en-GB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 Box 13"/>
          <p:cNvSpPr txBox="1">
            <a:spLocks noChangeArrowheads="1"/>
          </p:cNvSpPr>
          <p:nvPr/>
        </p:nvSpPr>
        <p:spPr bwMode="auto">
          <a:xfrm>
            <a:off x="2334075" y="5815009"/>
            <a:ext cx="588623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DMSO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 Box 14"/>
          <p:cNvSpPr txBox="1">
            <a:spLocks noChangeArrowheads="1"/>
          </p:cNvSpPr>
          <p:nvPr/>
        </p:nvSpPr>
        <p:spPr bwMode="auto">
          <a:xfrm>
            <a:off x="3048935" y="5829757"/>
            <a:ext cx="460382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GKT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 Box 13"/>
          <p:cNvSpPr txBox="1">
            <a:spLocks noChangeArrowheads="1"/>
          </p:cNvSpPr>
          <p:nvPr/>
        </p:nvSpPr>
        <p:spPr bwMode="auto">
          <a:xfrm>
            <a:off x="3661498" y="5807389"/>
            <a:ext cx="588623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DMSO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 Box 14"/>
          <p:cNvSpPr txBox="1">
            <a:spLocks noChangeArrowheads="1"/>
          </p:cNvSpPr>
          <p:nvPr/>
        </p:nvSpPr>
        <p:spPr bwMode="auto">
          <a:xfrm>
            <a:off x="4384654" y="5807389"/>
            <a:ext cx="460382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GKT</a:t>
            </a:r>
            <a:endParaRPr lang="en-GB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4" name="Gerade Verbindung 157"/>
          <p:cNvCxnSpPr/>
          <p:nvPr/>
        </p:nvCxnSpPr>
        <p:spPr>
          <a:xfrm>
            <a:off x="2372869" y="6078403"/>
            <a:ext cx="10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157"/>
          <p:cNvCxnSpPr/>
          <p:nvPr/>
        </p:nvCxnSpPr>
        <p:spPr>
          <a:xfrm>
            <a:off x="3686775" y="6070783"/>
            <a:ext cx="10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Box 13"/>
          <p:cNvSpPr txBox="1">
            <a:spLocks noChangeArrowheads="1"/>
          </p:cNvSpPr>
          <p:nvPr/>
        </p:nvSpPr>
        <p:spPr bwMode="auto">
          <a:xfrm>
            <a:off x="2728332" y="6081047"/>
            <a:ext cx="439544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CTL</a:t>
            </a:r>
            <a:endParaRPr lang="de-DE" sz="1050" dirty="0"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37" name="Text Box 13"/>
          <p:cNvSpPr txBox="1">
            <a:spLocks noChangeArrowheads="1"/>
          </p:cNvSpPr>
          <p:nvPr/>
        </p:nvSpPr>
        <p:spPr bwMode="auto">
          <a:xfrm>
            <a:off x="3732299" y="6081047"/>
            <a:ext cx="1077539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M(LPS + IFN</a:t>
            </a:r>
            <a:r>
              <a:rPr lang="el-GR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γ</a:t>
            </a:r>
            <a:r>
              <a:rPr lang="de-DE" sz="105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)</a:t>
            </a:r>
            <a:endParaRPr lang="de-DE" sz="1050" dirty="0"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38" name="Textfeld 37"/>
          <p:cNvSpPr txBox="1"/>
          <p:nvPr/>
        </p:nvSpPr>
        <p:spPr>
          <a:xfrm>
            <a:off x="4418421" y="3884004"/>
            <a:ext cx="2648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feld 38"/>
          <p:cNvSpPr txBox="1"/>
          <p:nvPr/>
        </p:nvSpPr>
        <p:spPr>
          <a:xfrm>
            <a:off x="6178306" y="1229994"/>
            <a:ext cx="2648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feld 39"/>
          <p:cNvSpPr txBox="1"/>
          <p:nvPr/>
        </p:nvSpPr>
        <p:spPr>
          <a:xfrm>
            <a:off x="3158404" y="4991948"/>
            <a:ext cx="2648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hteck 40"/>
          <p:cNvSpPr/>
          <p:nvPr/>
        </p:nvSpPr>
        <p:spPr>
          <a:xfrm>
            <a:off x="42863" y="6459382"/>
            <a:ext cx="6751637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Supplemental Figure 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10.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Inhibition of Nox4 in Nox2-deficient macrophages elevates 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de-DE" sz="900" b="1" dirty="0">
                <a:latin typeface="Arial" panose="020B0604020202020204" pitchFamily="34" charset="0"/>
                <a:cs typeface="Arial" panose="020B0604020202020204" pitchFamily="34" charset="0"/>
              </a:rPr>
              <a:t>(LPS+IFN</a:t>
            </a:r>
            <a:r>
              <a:rPr lang="el-GR" sz="900" b="1" dirty="0"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lang="de-DE" sz="900" b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polarization in 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de-DE" sz="900" b="1" dirty="0">
                <a:latin typeface="Arial" panose="020B0604020202020204" pitchFamily="34" charset="0"/>
                <a:cs typeface="Arial" panose="020B0604020202020204" pitchFamily="34" charset="0"/>
              </a:rPr>
              <a:t>(LPS+IFN</a:t>
            </a:r>
            <a:r>
              <a:rPr lang="el-GR" sz="900" b="1" dirty="0"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lang="de-DE" sz="900" b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-polarized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macrophages.</a:t>
            </a:r>
            <a:endParaRPr lang="de-DE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Nox2-deficient macrophages were treated with Nox4 inhibitor GKT (10µM) 2h prior to cell polarization to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(LPS+IFN</a:t>
            </a:r>
            <a:r>
              <a:rPr lang="el-GR" sz="900" dirty="0"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or only control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medium (CTL).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(LPS+IFN</a:t>
            </a:r>
            <a:r>
              <a:rPr lang="el-GR" sz="900" dirty="0"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markers 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TNF</a:t>
            </a:r>
            <a:r>
              <a:rPr lang="el-GR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IL1</a:t>
            </a:r>
            <a:r>
              <a:rPr lang="el-GR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iNOS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were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evaluated using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RT-qPCR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*p&lt;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0.05 DMSO 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vs.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GKT, #p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&lt; 0.05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DMSO/GKT CTL 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vs.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DMSO/GKT M(LPS+IFN</a:t>
            </a:r>
            <a:r>
              <a:rPr lang="el-GR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n=3).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feld 41"/>
          <p:cNvSpPr txBox="1"/>
          <p:nvPr/>
        </p:nvSpPr>
        <p:spPr>
          <a:xfrm>
            <a:off x="3430652" y="721448"/>
            <a:ext cx="391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43" name="Textfeld 42"/>
          <p:cNvSpPr txBox="1"/>
          <p:nvPr/>
        </p:nvSpPr>
        <p:spPr>
          <a:xfrm>
            <a:off x="18721" y="716595"/>
            <a:ext cx="391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4" name="Textfeld 43"/>
          <p:cNvSpPr txBox="1"/>
          <p:nvPr/>
        </p:nvSpPr>
        <p:spPr>
          <a:xfrm>
            <a:off x="1291596" y="3617442"/>
            <a:ext cx="391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45" name="Textfeld 44"/>
          <p:cNvSpPr txBox="1"/>
          <p:nvPr/>
        </p:nvSpPr>
        <p:spPr>
          <a:xfrm>
            <a:off x="2142997" y="1482124"/>
            <a:ext cx="1271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</a:p>
        </p:txBody>
      </p:sp>
      <p:sp>
        <p:nvSpPr>
          <p:cNvPr id="46" name="Textfeld 45"/>
          <p:cNvSpPr txBox="1"/>
          <p:nvPr/>
        </p:nvSpPr>
        <p:spPr>
          <a:xfrm>
            <a:off x="2875968" y="1226802"/>
            <a:ext cx="1271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</a:p>
        </p:txBody>
      </p:sp>
      <p:sp>
        <p:nvSpPr>
          <p:cNvPr id="47" name="Textfeld 46"/>
          <p:cNvSpPr txBox="1"/>
          <p:nvPr/>
        </p:nvSpPr>
        <p:spPr>
          <a:xfrm>
            <a:off x="5596255" y="1564881"/>
            <a:ext cx="1271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</a:p>
        </p:txBody>
      </p:sp>
      <p:sp>
        <p:nvSpPr>
          <p:cNvPr id="48" name="Textfeld 47"/>
          <p:cNvSpPr txBox="1"/>
          <p:nvPr/>
        </p:nvSpPr>
        <p:spPr>
          <a:xfrm>
            <a:off x="6315991" y="1222329"/>
            <a:ext cx="1271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</a:p>
        </p:txBody>
      </p:sp>
      <p:sp>
        <p:nvSpPr>
          <p:cNvPr id="49" name="Textfeld 48"/>
          <p:cNvSpPr txBox="1"/>
          <p:nvPr/>
        </p:nvSpPr>
        <p:spPr>
          <a:xfrm>
            <a:off x="3858075" y="4238268"/>
            <a:ext cx="1271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</a:p>
        </p:txBody>
      </p:sp>
      <p:sp>
        <p:nvSpPr>
          <p:cNvPr id="50" name="Textfeld 49"/>
          <p:cNvSpPr txBox="1"/>
          <p:nvPr/>
        </p:nvSpPr>
        <p:spPr>
          <a:xfrm>
            <a:off x="4629146" y="3859121"/>
            <a:ext cx="1271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95504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1792</Words>
  <Application>Microsoft Office PowerPoint</Application>
  <PresentationFormat>Bildschirmpräsentation (4:3)</PresentationFormat>
  <Paragraphs>462</Paragraphs>
  <Slides>10</Slides>
  <Notes>2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10</vt:i4>
      </vt:variant>
    </vt:vector>
  </HeadingPairs>
  <TitlesOfParts>
    <vt:vector size="16" baseType="lpstr">
      <vt:lpstr>Arial</vt:lpstr>
      <vt:lpstr>Calibri</vt:lpstr>
      <vt:lpstr>Times New Roman</vt:lpstr>
      <vt:lpstr>Larissa</vt:lpstr>
      <vt:lpstr>Prism Project</vt:lpstr>
      <vt:lpstr>GraphPad Prism 5 Project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Valeska Helfinger</dc:creator>
  <cp:lastModifiedBy>Dr. Valeska Helfinger</cp:lastModifiedBy>
  <cp:revision>44</cp:revision>
  <dcterms:created xsi:type="dcterms:W3CDTF">2018-04-27T10:13:54Z</dcterms:created>
  <dcterms:modified xsi:type="dcterms:W3CDTF">2019-03-16T11:27:59Z</dcterms:modified>
</cp:coreProperties>
</file>