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57" r:id="rId4"/>
    <p:sldId id="263" r:id="rId5"/>
    <p:sldId id="262" r:id="rId6"/>
    <p:sldId id="258" r:id="rId7"/>
    <p:sldId id="264" r:id="rId8"/>
    <p:sldId id="265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2"/>
    <p:restoredTop sz="95745"/>
  </p:normalViewPr>
  <p:slideViewPr>
    <p:cSldViewPr snapToGrid="0" snapToObjects="1">
      <p:cViewPr varScale="1">
        <p:scale>
          <a:sx n="87" d="100"/>
          <a:sy n="87" d="100"/>
        </p:scale>
        <p:origin x="3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087C9-3DE6-4A48-9ABE-BF1AC7CE03F6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902BF-2DBD-6847-8879-C5DDAE13BBD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3991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902BF-2DBD-6847-8879-C5DDAE13BBDF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7907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902BF-2DBD-6847-8879-C5DDAE13BBDF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5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7954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5819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997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0573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2378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8953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5477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1719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5830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863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9379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9963D-1AE1-9844-8396-01B4D2E168D5}" type="datetimeFigureOut">
              <a:rPr lang="en-NL" smtClean="0"/>
              <a:t>04/12/2022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FC07E-50AD-6E43-B46A-26D042029FA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5176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B68E1D-853E-144A-9167-C4DE172827AC}"/>
              </a:ext>
            </a:extLst>
          </p:cNvPr>
          <p:cNvSpPr txBox="1"/>
          <p:nvPr/>
        </p:nvSpPr>
        <p:spPr>
          <a:xfrm>
            <a:off x="275129" y="291313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3540C0C-2CAC-4B7C-B45D-E2B30526E8AE}"/>
              </a:ext>
            </a:extLst>
          </p:cNvPr>
          <p:cNvGrpSpPr/>
          <p:nvPr/>
        </p:nvGrpSpPr>
        <p:grpSpPr>
          <a:xfrm>
            <a:off x="707257" y="754722"/>
            <a:ext cx="3857508" cy="2282972"/>
            <a:chOff x="707257" y="754722"/>
            <a:chExt cx="3857508" cy="2282972"/>
          </a:xfrm>
        </p:grpSpPr>
        <p:sp>
          <p:nvSpPr>
            <p:cNvPr id="22" name="Tekstvak 8">
              <a:extLst>
                <a:ext uri="{FF2B5EF4-FFF2-40B4-BE49-F238E27FC236}">
                  <a16:creationId xmlns:a16="http://schemas.microsoft.com/office/drawing/2014/main" id="{A38FF167-4278-4645-8027-932DB264B665}"/>
                </a:ext>
              </a:extLst>
            </p:cNvPr>
            <p:cNvSpPr txBox="1"/>
            <p:nvPr/>
          </p:nvSpPr>
          <p:spPr>
            <a:xfrm>
              <a:off x="707257" y="2371158"/>
              <a:ext cx="1032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>
                  <a:latin typeface="Arial" panose="020B0604020202020204" pitchFamily="34" charset="0"/>
                  <a:cs typeface="Arial" panose="020B0604020202020204" pitchFamily="34" charset="0"/>
                </a:rPr>
                <a:t>LNP-DBCO</a:t>
              </a:r>
            </a:p>
          </p:txBody>
        </p:sp>
        <p:sp>
          <p:nvSpPr>
            <p:cNvPr id="23" name="Tekstvak 9">
              <a:extLst>
                <a:ext uri="{FF2B5EF4-FFF2-40B4-BE49-F238E27FC236}">
                  <a16:creationId xmlns:a16="http://schemas.microsoft.com/office/drawing/2014/main" id="{7FAFF28C-0B74-4789-9011-03AFF930E82F}"/>
                </a:ext>
              </a:extLst>
            </p:cNvPr>
            <p:cNvSpPr txBox="1"/>
            <p:nvPr/>
          </p:nvSpPr>
          <p:spPr>
            <a:xfrm>
              <a:off x="2006007" y="2384809"/>
              <a:ext cx="11085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>
                  <a:latin typeface="Arial" panose="020B0604020202020204" pitchFamily="34" charset="0"/>
                  <a:cs typeface="Arial" panose="020B0604020202020204" pitchFamily="34" charset="0"/>
                </a:rPr>
                <a:t>LNP-DBCO, </a:t>
              </a:r>
            </a:p>
            <a:p>
              <a:r>
                <a:rPr lang="nl-NL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directly</a:t>
              </a:r>
              <a:r>
                <a:rPr lang="nl-NL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r>
                <a:rPr lang="nl-NL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clicked</a:t>
              </a:r>
              <a:r>
                <a:rPr lang="nl-NL" sz="1200" dirty="0">
                  <a:latin typeface="Arial" panose="020B0604020202020204" pitchFamily="34" charset="0"/>
                  <a:cs typeface="Arial" panose="020B0604020202020204" pitchFamily="34" charset="0"/>
                </a:rPr>
                <a:t> ligand</a:t>
              </a:r>
            </a:p>
          </p:txBody>
        </p:sp>
        <p:sp>
          <p:nvSpPr>
            <p:cNvPr id="24" name="Tekstvak 10">
              <a:extLst>
                <a:ext uri="{FF2B5EF4-FFF2-40B4-BE49-F238E27FC236}">
                  <a16:creationId xmlns:a16="http://schemas.microsoft.com/office/drawing/2014/main" id="{6525C3E9-99BD-4E6B-9D69-C7B5878B21BC}"/>
                </a:ext>
              </a:extLst>
            </p:cNvPr>
            <p:cNvSpPr txBox="1"/>
            <p:nvPr/>
          </p:nvSpPr>
          <p:spPr>
            <a:xfrm>
              <a:off x="3392052" y="2391363"/>
              <a:ext cx="11085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>
                  <a:latin typeface="Arial" panose="020B0604020202020204" pitchFamily="34" charset="0"/>
                  <a:cs typeface="Arial" panose="020B0604020202020204" pitchFamily="34" charset="0"/>
                </a:rPr>
                <a:t>LNP, </a:t>
              </a:r>
              <a:r>
                <a:rPr lang="nl-NL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postinserted</a:t>
              </a:r>
              <a:r>
                <a:rPr lang="nl-NL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r>
                <a:rPr lang="nl-NL" sz="1200" dirty="0">
                  <a:latin typeface="Arial" panose="020B0604020202020204" pitchFamily="34" charset="0"/>
                  <a:cs typeface="Arial" panose="020B0604020202020204" pitchFamily="34" charset="0"/>
                </a:rPr>
                <a:t>ligand-DBCO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764B50-B099-489A-BEA8-EF214DB53646}"/>
                </a:ext>
              </a:extLst>
            </p:cNvPr>
            <p:cNvSpPr txBox="1"/>
            <p:nvPr/>
          </p:nvSpPr>
          <p:spPr>
            <a:xfrm>
              <a:off x="707257" y="75472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L" sz="12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EF6FD9-F296-4610-BDF4-FAA03E0C0508}"/>
                </a:ext>
              </a:extLst>
            </p:cNvPr>
            <p:cNvSpPr txBox="1"/>
            <p:nvPr/>
          </p:nvSpPr>
          <p:spPr>
            <a:xfrm>
              <a:off x="1967568" y="75472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L" sz="12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AB02272-43AA-4D6C-9EDC-2FD1B5AD9C31}"/>
                </a:ext>
              </a:extLst>
            </p:cNvPr>
            <p:cNvSpPr txBox="1"/>
            <p:nvPr/>
          </p:nvSpPr>
          <p:spPr>
            <a:xfrm>
              <a:off x="3227879" y="754722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L" sz="12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AF910B5-A3B2-4B0F-9801-464C20F2ED98}"/>
                </a:ext>
              </a:extLst>
            </p:cNvPr>
            <p:cNvGrpSpPr/>
            <p:nvPr/>
          </p:nvGrpSpPr>
          <p:grpSpPr>
            <a:xfrm>
              <a:off x="762047" y="1038838"/>
              <a:ext cx="1306297" cy="1390331"/>
              <a:chOff x="167067" y="1296032"/>
              <a:chExt cx="3499583" cy="3802915"/>
            </a:xfrm>
          </p:grpSpPr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BCF20BC4-4D63-432C-9E6F-5E33F9DAA8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7067" y="1296032"/>
                <a:ext cx="3352800" cy="3676650"/>
              </a:xfrm>
              <a:prstGeom prst="rect">
                <a:avLst/>
              </a:prstGeom>
            </p:spPr>
          </p:pic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51CDD72-258E-40AC-8C8D-DFB2756CDC82}"/>
                  </a:ext>
                </a:extLst>
              </p:cNvPr>
              <p:cNvSpPr/>
              <p:nvPr/>
            </p:nvSpPr>
            <p:spPr>
              <a:xfrm>
                <a:off x="1908700" y="4663541"/>
                <a:ext cx="786146" cy="22805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1895657-4585-4140-9B9A-850E705C9A78}"/>
                  </a:ext>
                </a:extLst>
              </p:cNvPr>
              <p:cNvSpPr txBox="1"/>
              <p:nvPr/>
            </p:nvSpPr>
            <p:spPr>
              <a:xfrm>
                <a:off x="1908697" y="4509652"/>
                <a:ext cx="1757953" cy="589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200 nm</a:t>
                </a:r>
                <a:endPara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883A82C-124E-4E01-A189-0B584B1AEAFF}"/>
                </a:ext>
              </a:extLst>
            </p:cNvPr>
            <p:cNvGrpSpPr/>
            <p:nvPr/>
          </p:nvGrpSpPr>
          <p:grpSpPr>
            <a:xfrm>
              <a:off x="2047478" y="1037966"/>
              <a:ext cx="1616738" cy="1401865"/>
              <a:chOff x="3780184" y="1336806"/>
              <a:chExt cx="4399287" cy="3804516"/>
            </a:xfrm>
          </p:grpSpPr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13A88AE1-8CAE-4BBF-A03B-FFFB8304FF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0184" y="1336806"/>
                <a:ext cx="3315616" cy="3635875"/>
              </a:xfrm>
              <a:prstGeom prst="rect">
                <a:avLst/>
              </a:prstGeom>
            </p:spPr>
          </p:pic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9F6AD7A-B3AA-4DAF-A401-1CE9B85D03AB}"/>
                  </a:ext>
                </a:extLst>
              </p:cNvPr>
              <p:cNvSpPr/>
              <p:nvPr/>
            </p:nvSpPr>
            <p:spPr>
              <a:xfrm>
                <a:off x="5530788" y="4669956"/>
                <a:ext cx="866849" cy="22164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AC1C459-C636-4130-A680-93E1CF57810E}"/>
                  </a:ext>
                </a:extLst>
              </p:cNvPr>
              <p:cNvSpPr txBox="1"/>
              <p:nvPr/>
            </p:nvSpPr>
            <p:spPr>
              <a:xfrm>
                <a:off x="5474361" y="4306047"/>
                <a:ext cx="2705110" cy="835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200</a:t>
                </a:r>
                <a:r>
                  <a:rPr lang="en-GB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nm</a:t>
                </a:r>
                <a:endPara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3967636-4B27-418D-875E-3D23B1B699AD}"/>
                </a:ext>
              </a:extLst>
            </p:cNvPr>
            <p:cNvGrpSpPr/>
            <p:nvPr/>
          </p:nvGrpSpPr>
          <p:grpSpPr>
            <a:xfrm>
              <a:off x="3295330" y="1037966"/>
              <a:ext cx="1269435" cy="1375473"/>
              <a:chOff x="7435739" y="1296032"/>
              <a:chExt cx="3487274" cy="3775566"/>
            </a:xfrm>
          </p:grpSpPr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5BE11CD4-E41E-4D5B-9CBD-819D4DCD9B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35739" y="1296032"/>
                <a:ext cx="3352800" cy="3676650"/>
              </a:xfrm>
              <a:prstGeom prst="rect">
                <a:avLst/>
              </a:prstGeom>
            </p:spPr>
          </p:pic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72DEDFE-24BF-414F-9A12-3C82C1AFF391}"/>
                  </a:ext>
                </a:extLst>
              </p:cNvPr>
              <p:cNvSpPr/>
              <p:nvPr/>
            </p:nvSpPr>
            <p:spPr>
              <a:xfrm>
                <a:off x="9204848" y="4643214"/>
                <a:ext cx="866850" cy="26539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BB34578-D28C-45CF-AF48-01F939B9B8E1}"/>
                  </a:ext>
                </a:extLst>
              </p:cNvPr>
              <p:cNvSpPr txBox="1"/>
              <p:nvPr/>
            </p:nvSpPr>
            <p:spPr>
              <a:xfrm>
                <a:off x="9112139" y="4480221"/>
                <a:ext cx="1810874" cy="591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200 nm</a:t>
                </a:r>
                <a:endPara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8875C314-8191-4FAF-B785-6A7E5C20B7BB}"/>
              </a:ext>
            </a:extLst>
          </p:cNvPr>
          <p:cNvSpPr txBox="1"/>
          <p:nvPr/>
        </p:nvSpPr>
        <p:spPr>
          <a:xfrm>
            <a:off x="659709" y="3202224"/>
            <a:ext cx="5726888" cy="1583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S1. </a:t>
            </a:r>
            <a:r>
              <a:rPr lang="en-US" sz="1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Cryo</a:t>
            </a:r>
            <a:r>
              <a:rPr lang="en-US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 analysis of DNA barcode LNPs morphology. 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CryoEM of different DNA barcode LNPs. (A) DNA barcode LNPs containing 1.5% DMG-PEG(2000) and 0.1% molar ratio DSPE-PEG</a:t>
            </a:r>
            <a:r>
              <a:rPr lang="en-GB" sz="10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(2000)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-DBCO</a:t>
            </a:r>
            <a:r>
              <a:rPr lang="en-GB" sz="10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added to the microfluidic mixture. (B) DNA barcode LNPs with ligand-</a:t>
            </a:r>
            <a:r>
              <a:rPr lang="en-GB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azide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directly clicked to DBCO present on the surface of DNA barcode LNPs. (C) DNA barcode LNPs with 0.1% molar ratio DSPE-PEG</a:t>
            </a:r>
            <a:r>
              <a:rPr lang="en-GB" sz="10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(2000)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-triazole-ligand post-inserted after dialysis.</a:t>
            </a:r>
            <a:r>
              <a:rPr lang="en-GB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A5CBC6-49DE-114A-9369-A220F07962DF}"/>
              </a:ext>
            </a:extLst>
          </p:cNvPr>
          <p:cNvSpPr txBox="1"/>
          <p:nvPr/>
        </p:nvSpPr>
        <p:spPr>
          <a:xfrm>
            <a:off x="275129" y="291313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13" name="Picture 12" descr="Chart, bar chart&#10;&#10;Description automatically generated">
            <a:extLst>
              <a:ext uri="{FF2B5EF4-FFF2-40B4-BE49-F238E27FC236}">
                <a16:creationId xmlns:a16="http://schemas.microsoft.com/office/drawing/2014/main" id="{C35C367A-C298-40AB-856F-F46CC1341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770" y="843803"/>
            <a:ext cx="3124200" cy="2705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89CEBA-F169-4FB8-856D-F470F5E5268D}"/>
              </a:ext>
            </a:extLst>
          </p:cNvPr>
          <p:cNvSpPr txBox="1"/>
          <p:nvPr/>
        </p:nvSpPr>
        <p:spPr>
          <a:xfrm>
            <a:off x="1715877" y="3586350"/>
            <a:ext cx="3431754" cy="1891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S2. Encapsulation efficiency inside LNPsiRNA before and after post-insertion. 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Graph showing the encapsulation efficiency before and after post-insertion with LDV-ligand as determined by </a:t>
            </a:r>
            <a:r>
              <a:rPr lang="en-GB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RiboGreen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Assay.*P&lt;0.05, **P&lt;0.01, ***P&lt;0.001, ns non-significant, two-tailed Student’s t-test.</a:t>
            </a: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6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A5CBC6-49DE-114A-9369-A220F07962DF}"/>
              </a:ext>
            </a:extLst>
          </p:cNvPr>
          <p:cNvSpPr txBox="1"/>
          <p:nvPr/>
        </p:nvSpPr>
        <p:spPr>
          <a:xfrm>
            <a:off x="275129" y="291313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66D2C75-B99F-4C7C-B75C-407C9F964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495" y="2593894"/>
            <a:ext cx="1771710" cy="13652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EB2EC82-F7F8-4CF2-A0D6-D64339C6DC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0659" y="2587610"/>
            <a:ext cx="2057351" cy="137156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BCCF780-D83F-46F8-94E1-1C3E8BBA5F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5495" y="1253366"/>
            <a:ext cx="1721997" cy="123551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4987304-6A9A-43A1-9E26-E6F54E4C94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702" y="1199075"/>
            <a:ext cx="2031753" cy="137229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0819E82-A71B-4136-A397-76235974B0EA}"/>
              </a:ext>
            </a:extLst>
          </p:cNvPr>
          <p:cNvSpPr txBox="1"/>
          <p:nvPr/>
        </p:nvSpPr>
        <p:spPr>
          <a:xfrm rot="16200000">
            <a:off x="855855" y="2332167"/>
            <a:ext cx="450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MFI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F2DD82-29BE-4718-BB31-58EE5EF4BEF0}"/>
              </a:ext>
            </a:extLst>
          </p:cNvPr>
          <p:cNvSpPr txBox="1"/>
          <p:nvPr/>
        </p:nvSpPr>
        <p:spPr>
          <a:xfrm>
            <a:off x="2898940" y="4021270"/>
            <a:ext cx="1497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Elution volume (ml)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799A48-B093-4A6D-BD23-84A474FB91B3}"/>
              </a:ext>
            </a:extLst>
          </p:cNvPr>
          <p:cNvSpPr txBox="1"/>
          <p:nvPr/>
        </p:nvSpPr>
        <p:spPr>
          <a:xfrm>
            <a:off x="2314741" y="1199076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N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AD398A-7E86-4F16-9331-0BEC946A7A77}"/>
              </a:ext>
            </a:extLst>
          </p:cNvPr>
          <p:cNvSpPr txBox="1"/>
          <p:nvPr/>
        </p:nvSpPr>
        <p:spPr>
          <a:xfrm>
            <a:off x="4048646" y="1199075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N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4AD6A4-247A-46BE-9020-11EEC299E5CB}"/>
              </a:ext>
            </a:extLst>
          </p:cNvPr>
          <p:cNvSpPr txBox="1"/>
          <p:nvPr/>
        </p:nvSpPr>
        <p:spPr>
          <a:xfrm>
            <a:off x="2314741" y="2587610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en-N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C3E29-7AC8-418B-B4DC-8C81D9DB3264}"/>
              </a:ext>
            </a:extLst>
          </p:cNvPr>
          <p:cNvSpPr txBox="1"/>
          <p:nvPr/>
        </p:nvSpPr>
        <p:spPr>
          <a:xfrm>
            <a:off x="4048646" y="2587610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NL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ED85C0-436F-49D7-9767-DBC43EE1038D}"/>
              </a:ext>
            </a:extLst>
          </p:cNvPr>
          <p:cNvSpPr txBox="1"/>
          <p:nvPr/>
        </p:nvSpPr>
        <p:spPr>
          <a:xfrm>
            <a:off x="1660339" y="4302665"/>
            <a:ext cx="3431754" cy="1891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S3. Repetition of temperature dependence of post-insertion reaction. 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Graphs showing FPLC elution profiles of LNPs containing 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Cy5-siRNA after incubation with DSPE-PEG</a:t>
            </a:r>
            <a:r>
              <a:rPr lang="en-GB" sz="10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(2000)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-triazole-Cy3</a:t>
            </a:r>
            <a:r>
              <a:rPr lang="en-GB" sz="10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2 hours at different temperatures. Reaction temperatures are indicated at the top of each graph.</a:t>
            </a: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0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00CD762-2AA5-49F7-B3FB-938AE3088A90}"/>
              </a:ext>
            </a:extLst>
          </p:cNvPr>
          <p:cNvSpPr txBox="1"/>
          <p:nvPr/>
        </p:nvSpPr>
        <p:spPr>
          <a:xfrm>
            <a:off x="275129" y="291313"/>
            <a:ext cx="987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S4A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B2564A13-C090-4BA4-B7FB-2544EBA10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2" y="2515135"/>
            <a:ext cx="1855694" cy="133144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2F12E6FA-C96B-4619-8504-9F082165F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494" y="2532466"/>
            <a:ext cx="2011990" cy="1297674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E8A9A5FF-7CE1-4A9C-AC71-36FD82E0CF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1" y="1057889"/>
            <a:ext cx="1855694" cy="140572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A820B523-7545-4F04-A9E4-E8DC252811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3447" y="1120432"/>
            <a:ext cx="2046682" cy="1332160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41DBD870-2E6A-4CE7-9A73-DBD20B14005B}"/>
              </a:ext>
            </a:extLst>
          </p:cNvPr>
          <p:cNvSpPr txBox="1"/>
          <p:nvPr/>
        </p:nvSpPr>
        <p:spPr>
          <a:xfrm rot="16200000">
            <a:off x="855855" y="2332167"/>
            <a:ext cx="450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MFI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6C528FA-24D1-466F-BF61-778F77B920A5}"/>
              </a:ext>
            </a:extLst>
          </p:cNvPr>
          <p:cNvSpPr txBox="1"/>
          <p:nvPr/>
        </p:nvSpPr>
        <p:spPr>
          <a:xfrm>
            <a:off x="2898940" y="5453749"/>
            <a:ext cx="1497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Elution volume (ml)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63129D1-43AE-48AE-B5FF-B41DE2FB4D91}"/>
              </a:ext>
            </a:extLst>
          </p:cNvPr>
          <p:cNvSpPr txBox="1"/>
          <p:nvPr/>
        </p:nvSpPr>
        <p:spPr>
          <a:xfrm>
            <a:off x="2314741" y="1199076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0.5%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E57B584-F584-4A15-B8C9-0BFA1863D3D0}"/>
              </a:ext>
            </a:extLst>
          </p:cNvPr>
          <p:cNvSpPr txBox="1"/>
          <p:nvPr/>
        </p:nvSpPr>
        <p:spPr>
          <a:xfrm>
            <a:off x="4048646" y="1199075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67BA03B-860C-4D43-918A-0B58ED993565}"/>
              </a:ext>
            </a:extLst>
          </p:cNvPr>
          <p:cNvSpPr txBox="1"/>
          <p:nvPr/>
        </p:nvSpPr>
        <p:spPr>
          <a:xfrm>
            <a:off x="2314741" y="2587610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1.5%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272C47A-E186-4E13-A622-EB3BFCA9F138}"/>
              </a:ext>
            </a:extLst>
          </p:cNvPr>
          <p:cNvSpPr txBox="1"/>
          <p:nvPr/>
        </p:nvSpPr>
        <p:spPr>
          <a:xfrm>
            <a:off x="4048646" y="2587610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2679A161-84D9-43F1-907C-F4C5976176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0081" y="3885284"/>
            <a:ext cx="2090486" cy="1456020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700A03AB-CF13-4635-A2A6-ED32385CE872}"/>
              </a:ext>
            </a:extLst>
          </p:cNvPr>
          <p:cNvSpPr txBox="1"/>
          <p:nvPr/>
        </p:nvSpPr>
        <p:spPr>
          <a:xfrm>
            <a:off x="2314741" y="4097521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CBA9F1B7-6EE0-4511-829C-F0D34CC26A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0567" y="3870494"/>
            <a:ext cx="1950727" cy="1486677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50F1E960-305B-4C9C-8F6E-25EE8C33E9A1}"/>
              </a:ext>
            </a:extLst>
          </p:cNvPr>
          <p:cNvSpPr txBox="1"/>
          <p:nvPr/>
        </p:nvSpPr>
        <p:spPr>
          <a:xfrm>
            <a:off x="4048646" y="4097520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4%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761032-C711-456A-90BF-2F8E010FB40A}"/>
              </a:ext>
            </a:extLst>
          </p:cNvPr>
          <p:cNvSpPr txBox="1"/>
          <p:nvPr/>
        </p:nvSpPr>
        <p:spPr>
          <a:xfrm>
            <a:off x="1594691" y="5827326"/>
            <a:ext cx="4486619" cy="1583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S4. P</a:t>
            </a:r>
            <a:r>
              <a:rPr lang="en-US" sz="1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</a:t>
            </a:r>
            <a:r>
              <a:rPr lang="en-US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-insertion of PEG plateau as measured by DLS. 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</a:t>
            </a:r>
            <a:r>
              <a:rPr lang="en-US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Graphs showing FPLC elution profiles of LNPs containing Cy5-siRNA after incubation with 0.5%, 1%, 1.5%, 2%, 3% or 4% DSPE-PEG(2000)-triazole-cy3 for 30 min at 45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°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The post-inserted PEG percentages are indicated at the top of each graph. </a:t>
            </a: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2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D90CF403-3D51-418D-9420-53EA876C4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645" y="3996373"/>
            <a:ext cx="2875353" cy="113860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E699C8ED-3FF6-4AB8-9065-C5E4EE97A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27" y="4005465"/>
            <a:ext cx="2849099" cy="1135423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1D002FBA-A581-44B7-98CD-043F3B7184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646" y="2805552"/>
            <a:ext cx="2838166" cy="112926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6EB86BFB-A7E7-4A8E-8684-A68949B5F7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27" y="2824309"/>
            <a:ext cx="2857719" cy="11250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4ADF6D2-1CA9-459E-BCAA-6C2CC6894F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2645" y="1617723"/>
            <a:ext cx="2826026" cy="112503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C03E00D-343D-40B8-8B95-AB3CAB4311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27" y="1629005"/>
            <a:ext cx="2814673" cy="11250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6E9C7D-CD05-4DDD-B2AC-B868CC7216D2}"/>
              </a:ext>
            </a:extLst>
          </p:cNvPr>
          <p:cNvSpPr txBox="1"/>
          <p:nvPr/>
        </p:nvSpPr>
        <p:spPr>
          <a:xfrm rot="16200000">
            <a:off x="-494453" y="2932193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Intensity (Percent)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4FF67D-25CD-43A3-8D05-489F36B611D4}"/>
              </a:ext>
            </a:extLst>
          </p:cNvPr>
          <p:cNvSpPr txBox="1"/>
          <p:nvPr/>
        </p:nvSpPr>
        <p:spPr>
          <a:xfrm>
            <a:off x="3123279" y="5537626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Size (nm)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E22D7-CD78-47FB-819E-F52F45AE57FC}"/>
              </a:ext>
            </a:extLst>
          </p:cNvPr>
          <p:cNvSpPr txBox="1"/>
          <p:nvPr/>
        </p:nvSpPr>
        <p:spPr>
          <a:xfrm>
            <a:off x="768516" y="1738336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0.5%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23FF03-17B6-4D22-B571-0143AE455E09}"/>
              </a:ext>
            </a:extLst>
          </p:cNvPr>
          <p:cNvSpPr txBox="1"/>
          <p:nvPr/>
        </p:nvSpPr>
        <p:spPr>
          <a:xfrm>
            <a:off x="3785472" y="1794087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4534F3-2976-4099-9C57-3CDC1A4CD82E}"/>
              </a:ext>
            </a:extLst>
          </p:cNvPr>
          <p:cNvSpPr txBox="1"/>
          <p:nvPr/>
        </p:nvSpPr>
        <p:spPr>
          <a:xfrm>
            <a:off x="742674" y="2881204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1.5%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B5CE25-1EEE-4303-9E53-F43333C4334C}"/>
              </a:ext>
            </a:extLst>
          </p:cNvPr>
          <p:cNvSpPr txBox="1"/>
          <p:nvPr/>
        </p:nvSpPr>
        <p:spPr>
          <a:xfrm>
            <a:off x="3839076" y="2842781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0CD762-2AA5-49F7-B3FB-938AE3088A90}"/>
              </a:ext>
            </a:extLst>
          </p:cNvPr>
          <p:cNvSpPr txBox="1"/>
          <p:nvPr/>
        </p:nvSpPr>
        <p:spPr>
          <a:xfrm>
            <a:off x="275129" y="291313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S4B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6972A8-89F1-46B9-8B9A-21A79AE9E1C9}"/>
              </a:ext>
            </a:extLst>
          </p:cNvPr>
          <p:cNvSpPr txBox="1"/>
          <p:nvPr/>
        </p:nvSpPr>
        <p:spPr>
          <a:xfrm>
            <a:off x="781036" y="4066479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D05F2F-C326-4C89-B1FB-995AEFB1C128}"/>
              </a:ext>
            </a:extLst>
          </p:cNvPr>
          <p:cNvSpPr txBox="1"/>
          <p:nvPr/>
        </p:nvSpPr>
        <p:spPr>
          <a:xfrm>
            <a:off x="3839076" y="404302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4% PEG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F19D74-692C-4BEE-9317-A5E1932B0CC2}"/>
              </a:ext>
            </a:extLst>
          </p:cNvPr>
          <p:cNvSpPr txBox="1"/>
          <p:nvPr/>
        </p:nvSpPr>
        <p:spPr>
          <a:xfrm>
            <a:off x="308550" y="1516424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AE4EBA-3592-40B7-96EE-0FEC6674BB77}"/>
              </a:ext>
            </a:extLst>
          </p:cNvPr>
          <p:cNvSpPr txBox="1"/>
          <p:nvPr/>
        </p:nvSpPr>
        <p:spPr>
          <a:xfrm>
            <a:off x="308550" y="1772055"/>
            <a:ext cx="738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A8AF8E-6FEC-4AE1-8EEC-CD0952759C86}"/>
              </a:ext>
            </a:extLst>
          </p:cNvPr>
          <p:cNvSpPr txBox="1"/>
          <p:nvPr/>
        </p:nvSpPr>
        <p:spPr>
          <a:xfrm>
            <a:off x="308550" y="2062978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C37C4B1-2B55-49FB-956D-86BCE621BBD0}"/>
              </a:ext>
            </a:extLst>
          </p:cNvPr>
          <p:cNvSpPr txBox="1"/>
          <p:nvPr/>
        </p:nvSpPr>
        <p:spPr>
          <a:xfrm>
            <a:off x="379616" y="2305932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CB0D64-A0AC-4E43-9E0D-A9E8FD81954A}"/>
              </a:ext>
            </a:extLst>
          </p:cNvPr>
          <p:cNvSpPr txBox="1"/>
          <p:nvPr/>
        </p:nvSpPr>
        <p:spPr>
          <a:xfrm>
            <a:off x="373356" y="2534107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69B3C26-B38F-4150-A710-965454837F09}"/>
              </a:ext>
            </a:extLst>
          </p:cNvPr>
          <p:cNvSpPr txBox="1"/>
          <p:nvPr/>
        </p:nvSpPr>
        <p:spPr>
          <a:xfrm>
            <a:off x="3307129" y="1501933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B65C218-A743-4F48-A541-F2A105B0A43E}"/>
              </a:ext>
            </a:extLst>
          </p:cNvPr>
          <p:cNvSpPr txBox="1"/>
          <p:nvPr/>
        </p:nvSpPr>
        <p:spPr>
          <a:xfrm>
            <a:off x="3307129" y="1757564"/>
            <a:ext cx="738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807DF9-7E95-495C-81F1-2556ED0E8737}"/>
              </a:ext>
            </a:extLst>
          </p:cNvPr>
          <p:cNvSpPr txBox="1"/>
          <p:nvPr/>
        </p:nvSpPr>
        <p:spPr>
          <a:xfrm>
            <a:off x="3372825" y="2072359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CFC55D-55FE-4CB3-924E-AB8DFC688A32}"/>
              </a:ext>
            </a:extLst>
          </p:cNvPr>
          <p:cNvSpPr txBox="1"/>
          <p:nvPr/>
        </p:nvSpPr>
        <p:spPr>
          <a:xfrm>
            <a:off x="3378195" y="2291441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11063D7-130D-466D-8E9F-C7A9789783E3}"/>
              </a:ext>
            </a:extLst>
          </p:cNvPr>
          <p:cNvSpPr txBox="1"/>
          <p:nvPr/>
        </p:nvSpPr>
        <p:spPr>
          <a:xfrm>
            <a:off x="3371935" y="2519616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799116E-448A-42B2-98C1-F3E9DBB4978E}"/>
              </a:ext>
            </a:extLst>
          </p:cNvPr>
          <p:cNvSpPr txBox="1"/>
          <p:nvPr/>
        </p:nvSpPr>
        <p:spPr>
          <a:xfrm>
            <a:off x="314810" y="2745199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18917E2-465E-4976-8B8A-3EAE1D680E0C}"/>
              </a:ext>
            </a:extLst>
          </p:cNvPr>
          <p:cNvSpPr txBox="1"/>
          <p:nvPr/>
        </p:nvSpPr>
        <p:spPr>
          <a:xfrm>
            <a:off x="314810" y="3000830"/>
            <a:ext cx="738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CEE378E-FA40-49D4-B5C6-C271247A14F7}"/>
              </a:ext>
            </a:extLst>
          </p:cNvPr>
          <p:cNvSpPr txBox="1"/>
          <p:nvPr/>
        </p:nvSpPr>
        <p:spPr>
          <a:xfrm>
            <a:off x="380506" y="3315625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DEC666-924A-40AC-AD37-9363D1EB002F}"/>
              </a:ext>
            </a:extLst>
          </p:cNvPr>
          <p:cNvSpPr txBox="1"/>
          <p:nvPr/>
        </p:nvSpPr>
        <p:spPr>
          <a:xfrm>
            <a:off x="385876" y="3534707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FFDE94C-8DB5-4512-8928-690000BB2BB7}"/>
              </a:ext>
            </a:extLst>
          </p:cNvPr>
          <p:cNvSpPr txBox="1"/>
          <p:nvPr/>
        </p:nvSpPr>
        <p:spPr>
          <a:xfrm>
            <a:off x="379616" y="3762882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7883D81-CF1A-4839-B043-5D6B7A10E7FB}"/>
              </a:ext>
            </a:extLst>
          </p:cNvPr>
          <p:cNvSpPr txBox="1"/>
          <p:nvPr/>
        </p:nvSpPr>
        <p:spPr>
          <a:xfrm>
            <a:off x="3343175" y="2716446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CDDBC38-DD67-4120-835A-230F905A02B4}"/>
              </a:ext>
            </a:extLst>
          </p:cNvPr>
          <p:cNvSpPr txBox="1"/>
          <p:nvPr/>
        </p:nvSpPr>
        <p:spPr>
          <a:xfrm>
            <a:off x="3343175" y="2972077"/>
            <a:ext cx="738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0310A6-19F2-4F24-A794-07BC9A9C3DC9}"/>
              </a:ext>
            </a:extLst>
          </p:cNvPr>
          <p:cNvSpPr txBox="1"/>
          <p:nvPr/>
        </p:nvSpPr>
        <p:spPr>
          <a:xfrm>
            <a:off x="3343175" y="3263000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4404B44-8063-4163-85AA-6631F6BF7E8E}"/>
              </a:ext>
            </a:extLst>
          </p:cNvPr>
          <p:cNvSpPr txBox="1"/>
          <p:nvPr/>
        </p:nvSpPr>
        <p:spPr>
          <a:xfrm>
            <a:off x="3414241" y="3505954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FD73F37-6253-4B9E-8133-B85F964CF8EC}"/>
              </a:ext>
            </a:extLst>
          </p:cNvPr>
          <p:cNvSpPr txBox="1"/>
          <p:nvPr/>
        </p:nvSpPr>
        <p:spPr>
          <a:xfrm>
            <a:off x="3407981" y="3734129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96C363F-4DC8-4236-AB67-490ED1A9EF09}"/>
              </a:ext>
            </a:extLst>
          </p:cNvPr>
          <p:cNvSpPr txBox="1"/>
          <p:nvPr/>
        </p:nvSpPr>
        <p:spPr>
          <a:xfrm>
            <a:off x="334392" y="3949280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2E465CA-C144-4541-81FA-74894B66B295}"/>
              </a:ext>
            </a:extLst>
          </p:cNvPr>
          <p:cNvSpPr txBox="1"/>
          <p:nvPr/>
        </p:nvSpPr>
        <p:spPr>
          <a:xfrm>
            <a:off x="334392" y="4204911"/>
            <a:ext cx="738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D33EFC2-26B1-45B1-A9A6-07C88561900D}"/>
              </a:ext>
            </a:extLst>
          </p:cNvPr>
          <p:cNvSpPr txBox="1"/>
          <p:nvPr/>
        </p:nvSpPr>
        <p:spPr>
          <a:xfrm>
            <a:off x="334392" y="4495834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916AE7A-42CA-4AE3-942D-59AF8E0A30D8}"/>
              </a:ext>
            </a:extLst>
          </p:cNvPr>
          <p:cNvSpPr txBox="1"/>
          <p:nvPr/>
        </p:nvSpPr>
        <p:spPr>
          <a:xfrm>
            <a:off x="405458" y="4738788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CA6938C-CCF6-4EF7-9737-CEEF5B6D5890}"/>
              </a:ext>
            </a:extLst>
          </p:cNvPr>
          <p:cNvSpPr txBox="1"/>
          <p:nvPr/>
        </p:nvSpPr>
        <p:spPr>
          <a:xfrm>
            <a:off x="399198" y="4966963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2EA16C-75B8-4431-A6D8-E924222EDBCA}"/>
              </a:ext>
            </a:extLst>
          </p:cNvPr>
          <p:cNvSpPr txBox="1"/>
          <p:nvPr/>
        </p:nvSpPr>
        <p:spPr>
          <a:xfrm>
            <a:off x="3351348" y="3913026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B5E60C6-F5AA-4DBF-BD0E-B257777A3CC1}"/>
              </a:ext>
            </a:extLst>
          </p:cNvPr>
          <p:cNvSpPr txBox="1"/>
          <p:nvPr/>
        </p:nvSpPr>
        <p:spPr>
          <a:xfrm>
            <a:off x="3351348" y="4168657"/>
            <a:ext cx="738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9023A8C-4F20-4C4C-89C2-554361271B40}"/>
              </a:ext>
            </a:extLst>
          </p:cNvPr>
          <p:cNvSpPr txBox="1"/>
          <p:nvPr/>
        </p:nvSpPr>
        <p:spPr>
          <a:xfrm>
            <a:off x="3351348" y="4459580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5E1F12E-2DCB-4A62-8478-D64F0B234AA6}"/>
              </a:ext>
            </a:extLst>
          </p:cNvPr>
          <p:cNvSpPr txBox="1"/>
          <p:nvPr/>
        </p:nvSpPr>
        <p:spPr>
          <a:xfrm>
            <a:off x="3422414" y="4702534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7BA0444-ED86-4A87-867D-6ED6B0C0A3E6}"/>
              </a:ext>
            </a:extLst>
          </p:cNvPr>
          <p:cNvSpPr txBox="1"/>
          <p:nvPr/>
        </p:nvSpPr>
        <p:spPr>
          <a:xfrm>
            <a:off x="3416154" y="4930709"/>
            <a:ext cx="73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44103F4-C5D4-42D4-A4AC-286236A0BFBC}"/>
              </a:ext>
            </a:extLst>
          </p:cNvPr>
          <p:cNvSpPr txBox="1"/>
          <p:nvPr/>
        </p:nvSpPr>
        <p:spPr>
          <a:xfrm>
            <a:off x="440506" y="5117170"/>
            <a:ext cx="4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B1578ED-050B-41A7-ACA0-89B1C8D7B6A2}"/>
              </a:ext>
            </a:extLst>
          </p:cNvPr>
          <p:cNvSpPr txBox="1"/>
          <p:nvPr/>
        </p:nvSpPr>
        <p:spPr>
          <a:xfrm>
            <a:off x="997590" y="5138748"/>
            <a:ext cx="4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F31E065-9296-42FE-8F88-B415AF0CF0D5}"/>
              </a:ext>
            </a:extLst>
          </p:cNvPr>
          <p:cNvSpPr txBox="1"/>
          <p:nvPr/>
        </p:nvSpPr>
        <p:spPr>
          <a:xfrm>
            <a:off x="1547145" y="5149981"/>
            <a:ext cx="4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84BE157-5F91-40A1-8C42-774FA8F861C7}"/>
              </a:ext>
            </a:extLst>
          </p:cNvPr>
          <p:cNvSpPr txBox="1"/>
          <p:nvPr/>
        </p:nvSpPr>
        <p:spPr>
          <a:xfrm>
            <a:off x="2096700" y="5164199"/>
            <a:ext cx="4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D5EE4A0-AFDA-4912-BEF8-D0AF225490EA}"/>
              </a:ext>
            </a:extLst>
          </p:cNvPr>
          <p:cNvSpPr txBox="1"/>
          <p:nvPr/>
        </p:nvSpPr>
        <p:spPr>
          <a:xfrm>
            <a:off x="2627631" y="5151629"/>
            <a:ext cx="52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2829ED5-D8EA-41C6-A9EA-ACB904DD581A}"/>
              </a:ext>
            </a:extLst>
          </p:cNvPr>
          <p:cNvSpPr txBox="1"/>
          <p:nvPr/>
        </p:nvSpPr>
        <p:spPr>
          <a:xfrm>
            <a:off x="3036253" y="5161541"/>
            <a:ext cx="6301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10000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E2AEF01-CA96-4883-9C2F-50755417AC20}"/>
              </a:ext>
            </a:extLst>
          </p:cNvPr>
          <p:cNvSpPr txBox="1"/>
          <p:nvPr/>
        </p:nvSpPr>
        <p:spPr>
          <a:xfrm>
            <a:off x="3454936" y="5169570"/>
            <a:ext cx="4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E29547C-6F9C-4895-9EB8-AABBF3BF3132}"/>
              </a:ext>
            </a:extLst>
          </p:cNvPr>
          <p:cNvSpPr txBox="1"/>
          <p:nvPr/>
        </p:nvSpPr>
        <p:spPr>
          <a:xfrm>
            <a:off x="4012020" y="5191148"/>
            <a:ext cx="4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F76A2F2-CAF5-426C-9E72-1187EABFDCF3}"/>
              </a:ext>
            </a:extLst>
          </p:cNvPr>
          <p:cNvSpPr txBox="1"/>
          <p:nvPr/>
        </p:nvSpPr>
        <p:spPr>
          <a:xfrm>
            <a:off x="4561575" y="5202381"/>
            <a:ext cx="4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8D8503-E33E-4163-B735-2985D17EF90D}"/>
              </a:ext>
            </a:extLst>
          </p:cNvPr>
          <p:cNvSpPr txBox="1"/>
          <p:nvPr/>
        </p:nvSpPr>
        <p:spPr>
          <a:xfrm>
            <a:off x="5111130" y="5216599"/>
            <a:ext cx="4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8800F85-304F-46F4-9029-C9DC52066615}"/>
              </a:ext>
            </a:extLst>
          </p:cNvPr>
          <p:cNvSpPr txBox="1"/>
          <p:nvPr/>
        </p:nvSpPr>
        <p:spPr>
          <a:xfrm>
            <a:off x="5642061" y="5204029"/>
            <a:ext cx="52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8F2FCFD-D82D-4498-B9DB-05DA0F2F7ABD}"/>
              </a:ext>
            </a:extLst>
          </p:cNvPr>
          <p:cNvSpPr txBox="1"/>
          <p:nvPr/>
        </p:nvSpPr>
        <p:spPr>
          <a:xfrm>
            <a:off x="6050683" y="5213941"/>
            <a:ext cx="6301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10000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70877C6-B2EB-456D-BE49-962A8E17BDB9}"/>
              </a:ext>
            </a:extLst>
          </p:cNvPr>
          <p:cNvSpPr txBox="1"/>
          <p:nvPr/>
        </p:nvSpPr>
        <p:spPr>
          <a:xfrm>
            <a:off x="524614" y="5813801"/>
            <a:ext cx="59433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S4. P</a:t>
            </a:r>
            <a:r>
              <a:rPr lang="en-US" sz="1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</a:t>
            </a:r>
            <a:r>
              <a:rPr lang="en-US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-insertion of PEG plateau as measured by DLS. 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(B) Graphs showing the size distribution by intensity as measured by DLS of LNPs containing 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Cy5-siRNA after incubation with DSPE-PEG</a:t>
            </a:r>
            <a:r>
              <a:rPr lang="en-GB" sz="10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(2000)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-triazole-Cy3 at 45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°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after 30 min. The percentage of post-inserted conjugated PEG is indicated at the top of each graph.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7510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888D72E-854E-0146-8452-D0850C87F54C}"/>
              </a:ext>
            </a:extLst>
          </p:cNvPr>
          <p:cNvSpPr txBox="1"/>
          <p:nvPr/>
        </p:nvSpPr>
        <p:spPr>
          <a:xfrm>
            <a:off x="275129" y="291313"/>
            <a:ext cx="893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S5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8E4BE01-5546-456F-B0ED-A5A5BA727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532758"/>
            <a:ext cx="1896106" cy="144724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F9BC0FE-41F7-4F2A-A151-9D1F25BB6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533" y="2583015"/>
            <a:ext cx="2068110" cy="137616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A85FCF7-B399-40F8-B6E3-F376F6CB4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7643" y="1195954"/>
            <a:ext cx="1771769" cy="127471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553BB56-6FD7-41C8-B07C-CDC31BC500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0890" y="1216655"/>
            <a:ext cx="2025674" cy="127471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054A0EB-9279-420A-9CB3-000BEA9376E2}"/>
              </a:ext>
            </a:extLst>
          </p:cNvPr>
          <p:cNvSpPr txBox="1"/>
          <p:nvPr/>
        </p:nvSpPr>
        <p:spPr>
          <a:xfrm rot="16200000">
            <a:off x="855855" y="2332167"/>
            <a:ext cx="450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MFI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A5F5A4-78B9-47D7-A722-E5FB3CBEF463}"/>
              </a:ext>
            </a:extLst>
          </p:cNvPr>
          <p:cNvSpPr txBox="1"/>
          <p:nvPr/>
        </p:nvSpPr>
        <p:spPr>
          <a:xfrm>
            <a:off x="2898940" y="4021270"/>
            <a:ext cx="1497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Elution volume (ml)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858191-6586-43FD-B7C1-FC74B973F8B2}"/>
              </a:ext>
            </a:extLst>
          </p:cNvPr>
          <p:cNvSpPr txBox="1"/>
          <p:nvPr/>
        </p:nvSpPr>
        <p:spPr>
          <a:xfrm>
            <a:off x="2314741" y="1199076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0 min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C1E918-2EDF-4844-875F-9E90BE008053}"/>
              </a:ext>
            </a:extLst>
          </p:cNvPr>
          <p:cNvSpPr txBox="1"/>
          <p:nvPr/>
        </p:nvSpPr>
        <p:spPr>
          <a:xfrm>
            <a:off x="4048646" y="1199075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30 min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72CE61-EEE5-45AB-B2D5-51F399A0C6DF}"/>
              </a:ext>
            </a:extLst>
          </p:cNvPr>
          <p:cNvSpPr txBox="1"/>
          <p:nvPr/>
        </p:nvSpPr>
        <p:spPr>
          <a:xfrm>
            <a:off x="2314741" y="2587610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60 min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1C0A1D-B2B2-44E9-B4FB-F3311B0FD6BC}"/>
              </a:ext>
            </a:extLst>
          </p:cNvPr>
          <p:cNvSpPr txBox="1"/>
          <p:nvPr/>
        </p:nvSpPr>
        <p:spPr>
          <a:xfrm>
            <a:off x="4048646" y="2587610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120 min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792647-D975-49C2-84E9-62A8C91FA044}"/>
              </a:ext>
            </a:extLst>
          </p:cNvPr>
          <p:cNvSpPr txBox="1"/>
          <p:nvPr/>
        </p:nvSpPr>
        <p:spPr>
          <a:xfrm>
            <a:off x="1646788" y="4283786"/>
            <a:ext cx="3431754" cy="1583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S5. Repetition of p</a:t>
            </a:r>
            <a:r>
              <a:rPr lang="en-US" sz="1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</a:t>
            </a:r>
            <a:r>
              <a:rPr lang="en-US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-insertion reaction kinetics. 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Graphs showing FPLC elution profiles of LNPs containing 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Cy5-siRNA after incubation with DSPE-PEG</a:t>
            </a:r>
            <a:r>
              <a:rPr lang="en-GB" sz="10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(2000)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-triazole-Cy3 at 45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°</a:t>
            </a:r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after 0 to 2 hours. Reaction times are indicated at the top of each graph.</a:t>
            </a: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5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888D72E-854E-0146-8452-D0850C87F54C}"/>
              </a:ext>
            </a:extLst>
          </p:cNvPr>
          <p:cNvSpPr txBox="1"/>
          <p:nvPr/>
        </p:nvSpPr>
        <p:spPr>
          <a:xfrm>
            <a:off x="275129" y="291313"/>
            <a:ext cx="2666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en-NL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–qPCR primer sequences.</a:t>
            </a: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7120FF-2EB6-4C13-BECC-91D909CED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30252"/>
              </p:ext>
            </p:extLst>
          </p:nvPr>
        </p:nvGraphicFramePr>
        <p:xfrm>
          <a:off x="917575" y="1116799"/>
          <a:ext cx="5022850" cy="245046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250950">
                  <a:extLst>
                    <a:ext uri="{9D8B030D-6E8A-4147-A177-3AD203B41FA5}">
                      <a16:colId xmlns:a16="http://schemas.microsoft.com/office/drawing/2014/main" val="269202399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586824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32484239"/>
                    </a:ext>
                  </a:extLst>
                </a:gridCol>
              </a:tblGrid>
              <a:tr h="34163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Gene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Sequence (5' -&gt; 3')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56032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G</a:t>
                      </a:r>
                      <a:r>
                        <a:rPr lang="en-US" sz="1200" kern="1200">
                          <a:effectLst/>
                        </a:rPr>
                        <a:t>APDH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Forward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GAAGGTGAAGGTCGGAGTC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73917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Reverse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GAAGATGGTGATGGGATTTC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3511860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R</a:t>
                      </a:r>
                      <a:r>
                        <a:rPr lang="en-US" sz="1200" kern="1200">
                          <a:effectLst/>
                        </a:rPr>
                        <a:t>UNX1/ETO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Forward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AATCACAGTGGATGGGCCC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4702836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Reverse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TGCGTCTTCACATCCACAGG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871009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TBP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Forward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fontAlgn="b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CCTAAAGACCATTGCACTTCGT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198691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Reverse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fontAlgn="b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GTTCGTGGCTCTCTTATCCTCA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952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53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888D72E-854E-0146-8452-D0850C87F54C}"/>
              </a:ext>
            </a:extLst>
          </p:cNvPr>
          <p:cNvSpPr txBox="1"/>
          <p:nvPr/>
        </p:nvSpPr>
        <p:spPr>
          <a:xfrm>
            <a:off x="275129" y="291313"/>
            <a:ext cx="5696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en-NL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  <a:r>
              <a:rPr lang="en-NL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DLS measurement of DNA barcoded LNPs. The letters correspond with the CryoEM figure shown in  Figure S1.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2F52AC5-2B1D-4287-9B0A-9D0A10283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18784"/>
              </p:ext>
            </p:extLst>
          </p:nvPr>
        </p:nvGraphicFramePr>
        <p:xfrm>
          <a:off x="1797050" y="1367696"/>
          <a:ext cx="3263900" cy="14198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18515">
                  <a:extLst>
                    <a:ext uri="{9D8B030D-6E8A-4147-A177-3AD203B41FA5}">
                      <a16:colId xmlns:a16="http://schemas.microsoft.com/office/drawing/2014/main" val="842981963"/>
                    </a:ext>
                  </a:extLst>
                </a:gridCol>
                <a:gridCol w="1358265">
                  <a:extLst>
                    <a:ext uri="{9D8B030D-6E8A-4147-A177-3AD203B41FA5}">
                      <a16:colId xmlns:a16="http://schemas.microsoft.com/office/drawing/2014/main" val="1148184526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1965776387"/>
                    </a:ext>
                  </a:extLst>
                </a:gridCol>
              </a:tblGrid>
              <a:tr h="3549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Sample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Z-average (nm)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PDI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7294691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121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0.158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3622098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194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0.150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042592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90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0.214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419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6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585</Words>
  <Application>Microsoft Office PowerPoint</Application>
  <PresentationFormat>A4 Paper (210x297 mm)</PresentationFormat>
  <Paragraphs>128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Olaf Heidenreich</dc:creator>
  <cp:lastModifiedBy>Laura Swart</cp:lastModifiedBy>
  <cp:revision>29</cp:revision>
  <dcterms:created xsi:type="dcterms:W3CDTF">2021-12-22T14:32:08Z</dcterms:created>
  <dcterms:modified xsi:type="dcterms:W3CDTF">2022-04-12T08:23:24Z</dcterms:modified>
</cp:coreProperties>
</file>