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12192000" cy="6858000"/>
  <p:notesSz cx="6807200" cy="9939338"/>
  <p:defaultTextStyle>
    <a:defPPr>
      <a:defRPr lang="de-A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3" autoAdjust="0"/>
    <p:restoredTop sz="95574"/>
  </p:normalViewPr>
  <p:slideViewPr>
    <p:cSldViewPr snapToGrid="0" snapToObjects="1">
      <p:cViewPr varScale="1">
        <p:scale>
          <a:sx n="88" d="100"/>
          <a:sy n="88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121B1-3C30-9549-9B18-2316E71EE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2C8952-3E53-1A48-9C94-9EEC730A9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BDD50A-054C-844F-9C57-D244B780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2B544-19D3-6149-B20D-FDE2B7E6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0E4B9E-0A0E-0940-B524-B6E62B29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144026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95B28-BA04-E74F-A756-D6254851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119BBF-F7BD-4C47-A3A3-8EC8E56ED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0FAEBB-C13B-2A42-88A6-13720B0E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C74391-600F-BB4B-A7FA-3FBDE958D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50A77D-FC6F-0A44-AB3A-9849FCE9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118555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DFB3A9F-1192-ED4B-A9C0-B19F6FB6E7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D9F852-8908-A64C-9F25-BB70BF82C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A339E5-F132-004B-8D29-8D813B29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215BB1-973D-A84F-BF4B-E8038157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856E89-AB83-5042-B508-5CC7E3C6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28270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AC37B-BAB5-C741-9A18-48594911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2454C0-5ECA-5E45-BA69-0637BFCB1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18AC9B-D323-C44B-92B7-B3B8CB43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7FBC8-310C-CA43-960C-499D7830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BCF41C-5D9B-AC49-BDEA-471B289A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295402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9C4E4-0360-E044-B3BA-48F52C18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EF87F5-505D-F148-92F4-564EF71BC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727AF8-39B3-E541-9104-EF353943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50A60A-3D9D-D940-95CB-3A5C2119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E98079-AB90-0D4F-9291-4CD018AD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425398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AD07A-1D0A-EC47-8246-07D5562D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7730BF-5A85-C241-BB85-C38D165F5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69544-D889-5A44-BC84-F2D09D136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281EEA-1DDB-9B44-B162-C0AEA459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9B4883-6994-7C43-8A67-1E10E9DB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AD52C2-C5E2-6E48-B6A2-1C903C1B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277117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6D610-6425-C440-A1B5-5A557987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42F052-EDAC-9A42-90F9-D7049115C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29BC02-73EE-3A45-A389-EE08E38B7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DA8F92-2C49-8F44-A0C5-05F3D2930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3AA6D3-8F67-784A-A447-80B772FCE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3D9B67-9628-2249-AC3C-341AC0617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E0BE4BC-3FC5-0D4E-BF97-60499201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E46005-068A-1247-8780-E5F8C879C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142547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E6DE7-A87A-4F45-A790-1C870E476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064B4A-A269-8143-A037-6F6C57CD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FF7509-8E22-7343-832E-77E84E6F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B220D9-39CF-2A4A-84C3-466461C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364988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83F710-9655-3545-99F5-BC5EDBAF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703355-F37B-C84B-B08A-CB78662B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2AC5A0-D78A-BC4B-BD8A-C442ACC4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396630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C0EED-0D97-4042-96DA-321C0944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419400-2045-0D48-B257-F0D509557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D33B5A-C2F0-BD48-995A-9EC5E6113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F64F05-8CAE-704F-A2C9-E181B5A6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9BF223-7EAB-6A47-BD00-64B61551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861403-EF6C-5A47-B898-FFA2806A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80137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A5D09-1B63-964E-8DEA-5E8B38328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383777-B101-024A-8AAA-71FA39E64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U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8F194A-5F3C-0F4D-A3A4-857622677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BAA338-18F6-BC49-AF28-E1D1B23F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C8D560-8AF6-6D48-8B6D-EE420D96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U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194C74-9E91-0147-BBDD-9BC50B58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94944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0F7CEAD-BD21-8F4D-8307-48AB057C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U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D7F2C3-D62E-5E4D-943C-30F704712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U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568183-0D44-0E49-A1B5-950D3BCA9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6EF2-589E-E741-B347-5CD5F7B914AD}" type="datetimeFigureOut">
              <a:rPr lang="de-AU" smtClean="0"/>
              <a:t>31/8/21</a:t>
            </a:fld>
            <a:endParaRPr lang="de-AU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46A078-03FE-B94A-9A04-95A284E5D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U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5078A5-C993-0A4C-B2D2-5922E6606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7EEE-08C4-8042-B076-3E19F1314EE3}" type="slidenum">
              <a:rPr lang="de-AU" smtClean="0"/>
              <a:t>‹Nr.›</a:t>
            </a:fld>
            <a:endParaRPr lang="de-AU"/>
          </a:p>
        </p:txBody>
      </p:sp>
    </p:spTree>
    <p:extLst>
      <p:ext uri="{BB962C8B-B14F-4D97-AF65-F5344CB8AC3E}">
        <p14:creationId xmlns:p14="http://schemas.microsoft.com/office/powerpoint/2010/main" val="202766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A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e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emf"/><Relationship Id="rId19" Type="http://schemas.openxmlformats.org/officeDocument/2006/relationships/image" Target="../media/image14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77C04E-E3E1-439D-A0CE-A5C0C7439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120707"/>
              </p:ext>
            </p:extLst>
          </p:nvPr>
        </p:nvGraphicFramePr>
        <p:xfrm>
          <a:off x="33226" y="4428370"/>
          <a:ext cx="4153117" cy="252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ism 8" r:id="rId3" imgW="4839144" imgH="2941018" progId="Prism8.Document">
                  <p:embed/>
                </p:oleObj>
              </mc:Choice>
              <mc:Fallback>
                <p:oleObj name="Prism 8" r:id="rId3" imgW="4839144" imgH="294101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26" y="4428370"/>
                        <a:ext cx="4153117" cy="2524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5FD2AAFF-1989-FA40-AC26-65F30F9307BA}"/>
              </a:ext>
            </a:extLst>
          </p:cNvPr>
          <p:cNvSpPr txBox="1"/>
          <p:nvPr/>
        </p:nvSpPr>
        <p:spPr>
          <a:xfrm>
            <a:off x="0" y="120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U" dirty="0"/>
              <a:t>A</a:t>
            </a:r>
          </a:p>
        </p:txBody>
      </p:sp>
      <p:sp>
        <p:nvSpPr>
          <p:cNvPr id="19" name="Textfeld 14">
            <a:extLst>
              <a:ext uri="{FF2B5EF4-FFF2-40B4-BE49-F238E27FC236}">
                <a16:creationId xmlns:a16="http://schemas.microsoft.com/office/drawing/2014/main" id="{01C4553D-303F-4263-A6BA-A1C925A494DF}"/>
              </a:ext>
            </a:extLst>
          </p:cNvPr>
          <p:cNvSpPr txBox="1"/>
          <p:nvPr/>
        </p:nvSpPr>
        <p:spPr>
          <a:xfrm>
            <a:off x="10701399" y="6488668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Supplement 1</a:t>
            </a:r>
            <a:endParaRPr lang="de-AU" dirty="0"/>
          </a:p>
        </p:txBody>
      </p:sp>
      <p:sp>
        <p:nvSpPr>
          <p:cNvPr id="16" name="Textfeld 11">
            <a:extLst>
              <a:ext uri="{FF2B5EF4-FFF2-40B4-BE49-F238E27FC236}">
                <a16:creationId xmlns:a16="http://schemas.microsoft.com/office/drawing/2014/main" id="{4F62B67E-D183-4377-BE65-0C0F192D87DC}"/>
              </a:ext>
            </a:extLst>
          </p:cNvPr>
          <p:cNvSpPr txBox="1"/>
          <p:nvPr/>
        </p:nvSpPr>
        <p:spPr>
          <a:xfrm>
            <a:off x="4150684" y="3133973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14-3-3 </a:t>
            </a:r>
          </a:p>
          <a:p>
            <a:r>
              <a:rPr lang="de-DE" sz="1400" dirty="0"/>
              <a:t>(30 kDa)</a:t>
            </a:r>
          </a:p>
        </p:txBody>
      </p:sp>
      <p:sp>
        <p:nvSpPr>
          <p:cNvPr id="20" name="Textfeld 11">
            <a:extLst>
              <a:ext uri="{FF2B5EF4-FFF2-40B4-BE49-F238E27FC236}">
                <a16:creationId xmlns:a16="http://schemas.microsoft.com/office/drawing/2014/main" id="{B7AB0C79-4BCA-48E8-B5AB-9502A240057F}"/>
              </a:ext>
            </a:extLst>
          </p:cNvPr>
          <p:cNvSpPr txBox="1"/>
          <p:nvPr/>
        </p:nvSpPr>
        <p:spPr>
          <a:xfrm>
            <a:off x="-10566" y="303056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36</a:t>
            </a:r>
          </a:p>
        </p:txBody>
      </p:sp>
      <p:sp>
        <p:nvSpPr>
          <p:cNvPr id="21" name="Textfeld 11">
            <a:extLst>
              <a:ext uri="{FF2B5EF4-FFF2-40B4-BE49-F238E27FC236}">
                <a16:creationId xmlns:a16="http://schemas.microsoft.com/office/drawing/2014/main" id="{CBB21DA6-9F0B-455A-8F95-8AE0F4E82811}"/>
              </a:ext>
            </a:extLst>
          </p:cNvPr>
          <p:cNvSpPr txBox="1"/>
          <p:nvPr/>
        </p:nvSpPr>
        <p:spPr>
          <a:xfrm>
            <a:off x="-4586" y="14365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50</a:t>
            </a:r>
          </a:p>
        </p:txBody>
      </p:sp>
      <p:sp>
        <p:nvSpPr>
          <p:cNvPr id="23" name="Textfeld 9">
            <a:extLst>
              <a:ext uri="{FF2B5EF4-FFF2-40B4-BE49-F238E27FC236}">
                <a16:creationId xmlns:a16="http://schemas.microsoft.com/office/drawing/2014/main" id="{1D7EABE4-C356-4926-BB1E-CFC150A59BC8}"/>
              </a:ext>
            </a:extLst>
          </p:cNvPr>
          <p:cNvSpPr txBox="1"/>
          <p:nvPr/>
        </p:nvSpPr>
        <p:spPr>
          <a:xfrm>
            <a:off x="1190717" y="-53784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NMuLi/EV-2</a:t>
            </a:r>
          </a:p>
        </p:txBody>
      </p:sp>
      <p:sp>
        <p:nvSpPr>
          <p:cNvPr id="25" name="Textfeld 9">
            <a:extLst>
              <a:ext uri="{FF2B5EF4-FFF2-40B4-BE49-F238E27FC236}">
                <a16:creationId xmlns:a16="http://schemas.microsoft.com/office/drawing/2014/main" id="{C9ECC4C8-5DE8-40AC-83D5-892BE7F91044}"/>
              </a:ext>
            </a:extLst>
          </p:cNvPr>
          <p:cNvSpPr txBox="1"/>
          <p:nvPr/>
        </p:nvSpPr>
        <p:spPr>
          <a:xfrm>
            <a:off x="2767365" y="-53784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NMuLi/UGCG OE</a:t>
            </a:r>
          </a:p>
        </p:txBody>
      </p:sp>
      <p:sp>
        <p:nvSpPr>
          <p:cNvPr id="26" name="Textfeld 9">
            <a:extLst>
              <a:ext uri="{FF2B5EF4-FFF2-40B4-BE49-F238E27FC236}">
                <a16:creationId xmlns:a16="http://schemas.microsoft.com/office/drawing/2014/main" id="{08AFCFF9-2B1E-4EF1-9342-5E96A4AA772D}"/>
              </a:ext>
            </a:extLst>
          </p:cNvPr>
          <p:cNvSpPr txBox="1"/>
          <p:nvPr/>
        </p:nvSpPr>
        <p:spPr>
          <a:xfrm>
            <a:off x="1201372" y="208256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n1</a:t>
            </a:r>
          </a:p>
        </p:txBody>
      </p:sp>
      <p:sp>
        <p:nvSpPr>
          <p:cNvPr id="27" name="Textfeld 9">
            <a:extLst>
              <a:ext uri="{FF2B5EF4-FFF2-40B4-BE49-F238E27FC236}">
                <a16:creationId xmlns:a16="http://schemas.microsoft.com/office/drawing/2014/main" id="{B22A5210-D5C9-455E-A3CC-CEC2FEF67DE0}"/>
              </a:ext>
            </a:extLst>
          </p:cNvPr>
          <p:cNvSpPr txBox="1"/>
          <p:nvPr/>
        </p:nvSpPr>
        <p:spPr>
          <a:xfrm>
            <a:off x="1874771" y="21422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n2</a:t>
            </a:r>
          </a:p>
        </p:txBody>
      </p:sp>
      <p:sp>
        <p:nvSpPr>
          <p:cNvPr id="28" name="Textfeld 9">
            <a:extLst>
              <a:ext uri="{FF2B5EF4-FFF2-40B4-BE49-F238E27FC236}">
                <a16:creationId xmlns:a16="http://schemas.microsoft.com/office/drawing/2014/main" id="{90A9E666-EE93-4C91-A914-5655C4B1C21C}"/>
              </a:ext>
            </a:extLst>
          </p:cNvPr>
          <p:cNvSpPr txBox="1"/>
          <p:nvPr/>
        </p:nvSpPr>
        <p:spPr>
          <a:xfrm>
            <a:off x="2959287" y="21422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n1</a:t>
            </a:r>
          </a:p>
        </p:txBody>
      </p:sp>
      <p:sp>
        <p:nvSpPr>
          <p:cNvPr id="31" name="Textfeld 9">
            <a:extLst>
              <a:ext uri="{FF2B5EF4-FFF2-40B4-BE49-F238E27FC236}">
                <a16:creationId xmlns:a16="http://schemas.microsoft.com/office/drawing/2014/main" id="{30EB0C52-E144-4E8D-8288-460A991C7077}"/>
              </a:ext>
            </a:extLst>
          </p:cNvPr>
          <p:cNvSpPr txBox="1"/>
          <p:nvPr/>
        </p:nvSpPr>
        <p:spPr>
          <a:xfrm>
            <a:off x="3590154" y="207129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n2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8A47A1-5BCF-424A-8540-684AFE4EC7DA}"/>
              </a:ext>
            </a:extLst>
          </p:cNvPr>
          <p:cNvCxnSpPr>
            <a:cxnSpLocks/>
          </p:cNvCxnSpPr>
          <p:nvPr/>
        </p:nvCxnSpPr>
        <p:spPr>
          <a:xfrm>
            <a:off x="1086694" y="260581"/>
            <a:ext cx="1318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4AA5AC3-950B-4060-A1A8-E28D034DF090}"/>
              </a:ext>
            </a:extLst>
          </p:cNvPr>
          <p:cNvCxnSpPr>
            <a:cxnSpLocks/>
          </p:cNvCxnSpPr>
          <p:nvPr/>
        </p:nvCxnSpPr>
        <p:spPr>
          <a:xfrm>
            <a:off x="2812710" y="262198"/>
            <a:ext cx="1318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feld 9">
            <a:extLst>
              <a:ext uri="{FF2B5EF4-FFF2-40B4-BE49-F238E27FC236}">
                <a16:creationId xmlns:a16="http://schemas.microsoft.com/office/drawing/2014/main" id="{4DF36813-FA7E-4F82-ACAC-058C8EFE20C8}"/>
              </a:ext>
            </a:extLst>
          </p:cNvPr>
          <p:cNvSpPr txBox="1"/>
          <p:nvPr/>
        </p:nvSpPr>
        <p:spPr>
          <a:xfrm>
            <a:off x="463285" y="-52187"/>
            <a:ext cx="715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Marker</a:t>
            </a:r>
          </a:p>
          <a:p>
            <a:r>
              <a:rPr lang="de-DE" sz="1400" dirty="0"/>
              <a:t>[kDa]</a:t>
            </a:r>
          </a:p>
        </p:txBody>
      </p:sp>
      <p:sp>
        <p:nvSpPr>
          <p:cNvPr id="35" name="Textfeld 12">
            <a:extLst>
              <a:ext uri="{FF2B5EF4-FFF2-40B4-BE49-F238E27FC236}">
                <a16:creationId xmlns:a16="http://schemas.microsoft.com/office/drawing/2014/main" id="{06051D83-EAD8-4308-A01B-B1EE4DDF0FDD}"/>
              </a:ext>
            </a:extLst>
          </p:cNvPr>
          <p:cNvSpPr txBox="1"/>
          <p:nvPr/>
        </p:nvSpPr>
        <p:spPr>
          <a:xfrm>
            <a:off x="40128" y="4429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B</a:t>
            </a:r>
            <a:endParaRPr lang="de-AU" dirty="0"/>
          </a:p>
        </p:txBody>
      </p:sp>
      <p:sp>
        <p:nvSpPr>
          <p:cNvPr id="17" name="Textfeld 9">
            <a:extLst>
              <a:ext uri="{FF2B5EF4-FFF2-40B4-BE49-F238E27FC236}">
                <a16:creationId xmlns:a16="http://schemas.microsoft.com/office/drawing/2014/main" id="{146D6728-02AF-4CA9-A5E3-8216E8691D86}"/>
              </a:ext>
            </a:extLst>
          </p:cNvPr>
          <p:cNvSpPr txBox="1"/>
          <p:nvPr/>
        </p:nvSpPr>
        <p:spPr>
          <a:xfrm>
            <a:off x="4134279" y="1371989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UGCG </a:t>
            </a:r>
          </a:p>
          <a:p>
            <a:r>
              <a:rPr lang="de-DE" sz="1400" dirty="0"/>
              <a:t>(46 </a:t>
            </a:r>
            <a:r>
              <a:rPr lang="de-DE" sz="1400" dirty="0" err="1"/>
              <a:t>kDa</a:t>
            </a:r>
            <a:r>
              <a:rPr lang="de-DE" sz="1400" dirty="0"/>
              <a:t>)</a:t>
            </a:r>
          </a:p>
        </p:txBody>
      </p:sp>
      <p:grpSp>
        <p:nvGrpSpPr>
          <p:cNvPr id="29" name="Gruppieren 32">
            <a:extLst>
              <a:ext uri="{FF2B5EF4-FFF2-40B4-BE49-F238E27FC236}">
                <a16:creationId xmlns:a16="http://schemas.microsoft.com/office/drawing/2014/main" id="{C8BFD7B5-AFE4-254E-975F-0DD5AD1BEB2B}"/>
              </a:ext>
            </a:extLst>
          </p:cNvPr>
          <p:cNvGrpSpPr/>
          <p:nvPr/>
        </p:nvGrpSpPr>
        <p:grpSpPr>
          <a:xfrm>
            <a:off x="5251154" y="1813060"/>
            <a:ext cx="785926" cy="2091867"/>
            <a:chOff x="196079" y="2938701"/>
            <a:chExt cx="785926" cy="2091867"/>
          </a:xfrm>
        </p:grpSpPr>
        <p:grpSp>
          <p:nvGrpSpPr>
            <p:cNvPr id="36" name="Gruppieren 33">
              <a:extLst>
                <a:ext uri="{FF2B5EF4-FFF2-40B4-BE49-F238E27FC236}">
                  <a16:creationId xmlns:a16="http://schemas.microsoft.com/office/drawing/2014/main" id="{DA4C7FE7-898C-5F4E-9892-5F9F7E17E1E1}"/>
                </a:ext>
              </a:extLst>
            </p:cNvPr>
            <p:cNvGrpSpPr/>
            <p:nvPr/>
          </p:nvGrpSpPr>
          <p:grpSpPr>
            <a:xfrm>
              <a:off x="196079" y="3667502"/>
              <a:ext cx="785926" cy="1363066"/>
              <a:chOff x="2476500" y="3457952"/>
              <a:chExt cx="785926" cy="1363066"/>
            </a:xfrm>
          </p:grpSpPr>
          <p:sp>
            <p:nvSpPr>
              <p:cNvPr id="38" name="Textfeld 35">
                <a:extLst>
                  <a:ext uri="{FF2B5EF4-FFF2-40B4-BE49-F238E27FC236}">
                    <a16:creationId xmlns:a16="http://schemas.microsoft.com/office/drawing/2014/main" id="{760C9540-7AAC-E746-9EAE-AFE74802ADA1}"/>
                  </a:ext>
                </a:extLst>
              </p:cNvPr>
              <p:cNvSpPr txBox="1"/>
              <p:nvPr/>
            </p:nvSpPr>
            <p:spPr>
              <a:xfrm>
                <a:off x="2895018" y="3457952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00" dirty="0"/>
                  <a:t>50</a:t>
                </a:r>
              </a:p>
            </p:txBody>
          </p:sp>
          <p:sp>
            <p:nvSpPr>
              <p:cNvPr id="39" name="Textfeld 36">
                <a:extLst>
                  <a:ext uri="{FF2B5EF4-FFF2-40B4-BE49-F238E27FC236}">
                    <a16:creationId xmlns:a16="http://schemas.microsoft.com/office/drawing/2014/main" id="{7E0D3BB1-DD3C-A249-B8E6-669FF3448A1F}"/>
                  </a:ext>
                </a:extLst>
              </p:cNvPr>
              <p:cNvSpPr txBox="1"/>
              <p:nvPr/>
            </p:nvSpPr>
            <p:spPr>
              <a:xfrm>
                <a:off x="2856915" y="4029769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00" dirty="0"/>
                  <a:t>37</a:t>
                </a:r>
              </a:p>
            </p:txBody>
          </p:sp>
          <p:sp>
            <p:nvSpPr>
              <p:cNvPr id="41" name="Textfeld 38">
                <a:extLst>
                  <a:ext uri="{FF2B5EF4-FFF2-40B4-BE49-F238E27FC236}">
                    <a16:creationId xmlns:a16="http://schemas.microsoft.com/office/drawing/2014/main" id="{A6885592-37B8-4B4F-ABE9-7770A9A3E3B5}"/>
                  </a:ext>
                </a:extLst>
              </p:cNvPr>
              <p:cNvSpPr txBox="1"/>
              <p:nvPr/>
            </p:nvSpPr>
            <p:spPr>
              <a:xfrm>
                <a:off x="2853000" y="4513241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00" dirty="0"/>
                  <a:t>20</a:t>
                </a:r>
              </a:p>
            </p:txBody>
          </p:sp>
          <p:sp>
            <p:nvSpPr>
              <p:cNvPr id="42" name="Textfeld 39">
                <a:extLst>
                  <a:ext uri="{FF2B5EF4-FFF2-40B4-BE49-F238E27FC236}">
                    <a16:creationId xmlns:a16="http://schemas.microsoft.com/office/drawing/2014/main" id="{EDE31292-D718-134E-9D17-D2AFE7593091}"/>
                  </a:ext>
                </a:extLst>
              </p:cNvPr>
              <p:cNvSpPr txBox="1"/>
              <p:nvPr/>
            </p:nvSpPr>
            <p:spPr>
              <a:xfrm>
                <a:off x="2476500" y="4384531"/>
                <a:ext cx="1847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de-DE" sz="1400" dirty="0"/>
              </a:p>
            </p:txBody>
          </p:sp>
        </p:grpSp>
        <p:sp>
          <p:nvSpPr>
            <p:cNvPr id="37" name="Textfeld 34">
              <a:extLst>
                <a:ext uri="{FF2B5EF4-FFF2-40B4-BE49-F238E27FC236}">
                  <a16:creationId xmlns:a16="http://schemas.microsoft.com/office/drawing/2014/main" id="{E3130954-DFB9-1242-B312-6F25CBC34C5A}"/>
                </a:ext>
              </a:extLst>
            </p:cNvPr>
            <p:cNvSpPr txBox="1"/>
            <p:nvPr/>
          </p:nvSpPr>
          <p:spPr>
            <a:xfrm>
              <a:off x="614597" y="293870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75</a:t>
              </a:r>
            </a:p>
          </p:txBody>
        </p:sp>
      </p:grpSp>
      <p:grpSp>
        <p:nvGrpSpPr>
          <p:cNvPr id="43" name="Gruppieren 40">
            <a:extLst>
              <a:ext uri="{FF2B5EF4-FFF2-40B4-BE49-F238E27FC236}">
                <a16:creationId xmlns:a16="http://schemas.microsoft.com/office/drawing/2014/main" id="{DC41BB05-B2DD-A947-BC72-70A7ACB03D78}"/>
              </a:ext>
            </a:extLst>
          </p:cNvPr>
          <p:cNvGrpSpPr/>
          <p:nvPr/>
        </p:nvGrpSpPr>
        <p:grpSpPr>
          <a:xfrm>
            <a:off x="8833419" y="2430287"/>
            <a:ext cx="1557390" cy="1358895"/>
            <a:chOff x="2452413" y="2100261"/>
            <a:chExt cx="1557390" cy="1358895"/>
          </a:xfrm>
        </p:grpSpPr>
        <p:sp>
          <p:nvSpPr>
            <p:cNvPr id="44" name="Textfeld 41">
              <a:extLst>
                <a:ext uri="{FF2B5EF4-FFF2-40B4-BE49-F238E27FC236}">
                  <a16:creationId xmlns:a16="http://schemas.microsoft.com/office/drawing/2014/main" id="{5BD51989-2F62-4942-B8D6-222C4D815674}"/>
                </a:ext>
              </a:extLst>
            </p:cNvPr>
            <p:cNvSpPr txBox="1"/>
            <p:nvPr/>
          </p:nvSpPr>
          <p:spPr>
            <a:xfrm>
              <a:off x="2476500" y="2100261"/>
              <a:ext cx="15044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55 kDa Complex V</a:t>
              </a:r>
            </a:p>
          </p:txBody>
        </p:sp>
        <p:sp>
          <p:nvSpPr>
            <p:cNvPr id="45" name="Textfeld 42">
              <a:extLst>
                <a:ext uri="{FF2B5EF4-FFF2-40B4-BE49-F238E27FC236}">
                  <a16:creationId xmlns:a16="http://schemas.microsoft.com/office/drawing/2014/main" id="{B9A89827-2790-924D-AEFF-CA25A85D7B78}"/>
                </a:ext>
              </a:extLst>
            </p:cNvPr>
            <p:cNvSpPr txBox="1"/>
            <p:nvPr/>
          </p:nvSpPr>
          <p:spPr>
            <a:xfrm>
              <a:off x="2468485" y="2343412"/>
              <a:ext cx="15365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48 kDa Complex III</a:t>
              </a:r>
            </a:p>
          </p:txBody>
        </p:sp>
        <p:sp>
          <p:nvSpPr>
            <p:cNvPr id="46" name="Textfeld 43">
              <a:extLst>
                <a:ext uri="{FF2B5EF4-FFF2-40B4-BE49-F238E27FC236}">
                  <a16:creationId xmlns:a16="http://schemas.microsoft.com/office/drawing/2014/main" id="{F941FDBC-1356-7948-BE94-EEB0F11C57BA}"/>
                </a:ext>
              </a:extLst>
            </p:cNvPr>
            <p:cNvSpPr txBox="1"/>
            <p:nvPr/>
          </p:nvSpPr>
          <p:spPr>
            <a:xfrm>
              <a:off x="2460468" y="2535143"/>
              <a:ext cx="15493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40 kDa Complex IV</a:t>
              </a:r>
            </a:p>
          </p:txBody>
        </p:sp>
        <p:sp>
          <p:nvSpPr>
            <p:cNvPr id="47" name="Textfeld 44">
              <a:extLst>
                <a:ext uri="{FF2B5EF4-FFF2-40B4-BE49-F238E27FC236}">
                  <a16:creationId xmlns:a16="http://schemas.microsoft.com/office/drawing/2014/main" id="{69411FEC-61E3-4247-B2DF-91FC4E34A0B7}"/>
                </a:ext>
              </a:extLst>
            </p:cNvPr>
            <p:cNvSpPr txBox="1"/>
            <p:nvPr/>
          </p:nvSpPr>
          <p:spPr>
            <a:xfrm>
              <a:off x="2452413" y="2823327"/>
              <a:ext cx="1491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30 kDa Complex II</a:t>
              </a:r>
            </a:p>
          </p:txBody>
        </p:sp>
        <p:sp>
          <p:nvSpPr>
            <p:cNvPr id="48" name="Textfeld 45">
              <a:extLst>
                <a:ext uri="{FF2B5EF4-FFF2-40B4-BE49-F238E27FC236}">
                  <a16:creationId xmlns:a16="http://schemas.microsoft.com/office/drawing/2014/main" id="{BF76F50D-588A-7A41-B1F1-BD2E4505E34C}"/>
                </a:ext>
              </a:extLst>
            </p:cNvPr>
            <p:cNvSpPr txBox="1"/>
            <p:nvPr/>
          </p:nvSpPr>
          <p:spPr>
            <a:xfrm>
              <a:off x="2460469" y="3151379"/>
              <a:ext cx="14467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20 kDa Complex I</a:t>
              </a:r>
            </a:p>
          </p:txBody>
        </p:sp>
      </p:grpSp>
      <p:sp>
        <p:nvSpPr>
          <p:cNvPr id="49" name="Textfeld 55">
            <a:extLst>
              <a:ext uri="{FF2B5EF4-FFF2-40B4-BE49-F238E27FC236}">
                <a16:creationId xmlns:a16="http://schemas.microsoft.com/office/drawing/2014/main" id="{7CB98ACF-3884-6E49-8E7A-E02C5BB9849F}"/>
              </a:ext>
            </a:extLst>
          </p:cNvPr>
          <p:cNvSpPr txBox="1"/>
          <p:nvPr/>
        </p:nvSpPr>
        <p:spPr>
          <a:xfrm rot="19216151">
            <a:off x="5951925" y="647974"/>
            <a:ext cx="1143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Marker [kDa]</a:t>
            </a:r>
          </a:p>
        </p:txBody>
      </p:sp>
      <p:sp>
        <p:nvSpPr>
          <p:cNvPr id="51" name="Textfeld 60">
            <a:extLst>
              <a:ext uri="{FF2B5EF4-FFF2-40B4-BE49-F238E27FC236}">
                <a16:creationId xmlns:a16="http://schemas.microsoft.com/office/drawing/2014/main" id="{A86C3144-5D81-7141-9E5D-156BF77DBA9B}"/>
              </a:ext>
            </a:extLst>
          </p:cNvPr>
          <p:cNvSpPr txBox="1"/>
          <p:nvPr/>
        </p:nvSpPr>
        <p:spPr>
          <a:xfrm>
            <a:off x="8884885" y="5158523"/>
            <a:ext cx="931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Ponceau S</a:t>
            </a:r>
          </a:p>
        </p:txBody>
      </p:sp>
      <p:sp>
        <p:nvSpPr>
          <p:cNvPr id="52" name="Textfeld 9">
            <a:extLst>
              <a:ext uri="{FF2B5EF4-FFF2-40B4-BE49-F238E27FC236}">
                <a16:creationId xmlns:a16="http://schemas.microsoft.com/office/drawing/2014/main" id="{F2B555A5-1941-D54B-9AFD-DAE0A0F71A7B}"/>
              </a:ext>
            </a:extLst>
          </p:cNvPr>
          <p:cNvSpPr txBox="1"/>
          <p:nvPr/>
        </p:nvSpPr>
        <p:spPr>
          <a:xfrm>
            <a:off x="6516074" y="-2909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n1</a:t>
            </a:r>
          </a:p>
        </p:txBody>
      </p:sp>
      <p:sp>
        <p:nvSpPr>
          <p:cNvPr id="53" name="Textfeld 9">
            <a:extLst>
              <a:ext uri="{FF2B5EF4-FFF2-40B4-BE49-F238E27FC236}">
                <a16:creationId xmlns:a16="http://schemas.microsoft.com/office/drawing/2014/main" id="{81A1FFED-5029-354F-B9DD-BCEACE769AF4}"/>
              </a:ext>
            </a:extLst>
          </p:cNvPr>
          <p:cNvSpPr txBox="1"/>
          <p:nvPr/>
        </p:nvSpPr>
        <p:spPr>
          <a:xfrm>
            <a:off x="7315707" y="-30895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n2</a:t>
            </a:r>
          </a:p>
        </p:txBody>
      </p:sp>
      <p:cxnSp>
        <p:nvCxnSpPr>
          <p:cNvPr id="54" name="Straight Connector 56">
            <a:extLst>
              <a:ext uri="{FF2B5EF4-FFF2-40B4-BE49-F238E27FC236}">
                <a16:creationId xmlns:a16="http://schemas.microsoft.com/office/drawing/2014/main" id="{B65DB3B0-E4DA-644F-80A6-20EDD8FE028A}"/>
              </a:ext>
            </a:extLst>
          </p:cNvPr>
          <p:cNvCxnSpPr>
            <a:cxnSpLocks/>
          </p:cNvCxnSpPr>
          <p:nvPr/>
        </p:nvCxnSpPr>
        <p:spPr>
          <a:xfrm>
            <a:off x="6310059" y="253350"/>
            <a:ext cx="7520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feld 9">
            <a:extLst>
              <a:ext uri="{FF2B5EF4-FFF2-40B4-BE49-F238E27FC236}">
                <a16:creationId xmlns:a16="http://schemas.microsoft.com/office/drawing/2014/main" id="{AC3514A4-12B3-624B-85C1-FCEFC30EA3AF}"/>
              </a:ext>
            </a:extLst>
          </p:cNvPr>
          <p:cNvSpPr txBox="1"/>
          <p:nvPr/>
        </p:nvSpPr>
        <p:spPr>
          <a:xfrm>
            <a:off x="8116859" y="-4231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n3</a:t>
            </a:r>
          </a:p>
        </p:txBody>
      </p:sp>
      <p:sp>
        <p:nvSpPr>
          <p:cNvPr id="58" name="Textfeld 12">
            <a:extLst>
              <a:ext uri="{FF2B5EF4-FFF2-40B4-BE49-F238E27FC236}">
                <a16:creationId xmlns:a16="http://schemas.microsoft.com/office/drawing/2014/main" id="{52AC19EE-A4E7-5442-8BAA-1FACC6D00303}"/>
              </a:ext>
            </a:extLst>
          </p:cNvPr>
          <p:cNvSpPr txBox="1"/>
          <p:nvPr/>
        </p:nvSpPr>
        <p:spPr>
          <a:xfrm>
            <a:off x="5656889" y="120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</a:t>
            </a:r>
            <a:endParaRPr lang="de-AU" dirty="0"/>
          </a:p>
        </p:txBody>
      </p:sp>
      <p:pic>
        <p:nvPicPr>
          <p:cNvPr id="84" name="Picture 13">
            <a:extLst>
              <a:ext uri="{FF2B5EF4-FFF2-40B4-BE49-F238E27FC236}">
                <a16:creationId xmlns:a16="http://schemas.microsoft.com/office/drawing/2014/main" id="{7717BC87-0C7C-3541-8D1A-311393AD8AB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6911" t="26943" b="39256"/>
          <a:stretch/>
        </p:blipFill>
        <p:spPr>
          <a:xfrm>
            <a:off x="6011646" y="5141415"/>
            <a:ext cx="2844037" cy="143283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5" name="Grafik 4" descr="Ein Bild, das Natur, weiß enthält.&#10;&#10;Automatisch generierte Beschreibung">
            <a:extLst>
              <a:ext uri="{FF2B5EF4-FFF2-40B4-BE49-F238E27FC236}">
                <a16:creationId xmlns:a16="http://schemas.microsoft.com/office/drawing/2014/main" id="{877F6951-A02E-134B-903C-4538FD28775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8713" t="3658"/>
          <a:stretch/>
        </p:blipFill>
        <p:spPr>
          <a:xfrm>
            <a:off x="5998645" y="1208012"/>
            <a:ext cx="2831831" cy="3835323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86" name="Textfeld 9">
            <a:extLst>
              <a:ext uri="{FF2B5EF4-FFF2-40B4-BE49-F238E27FC236}">
                <a16:creationId xmlns:a16="http://schemas.microsoft.com/office/drawing/2014/main" id="{67043805-837D-0746-AA0A-F2F001C6D927}"/>
              </a:ext>
            </a:extLst>
          </p:cNvPr>
          <p:cNvSpPr txBox="1"/>
          <p:nvPr/>
        </p:nvSpPr>
        <p:spPr>
          <a:xfrm rot="19297262">
            <a:off x="6353288" y="689712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NMuLi/EV-2</a:t>
            </a:r>
          </a:p>
        </p:txBody>
      </p:sp>
      <p:sp>
        <p:nvSpPr>
          <p:cNvPr id="87" name="Textfeld 9">
            <a:extLst>
              <a:ext uri="{FF2B5EF4-FFF2-40B4-BE49-F238E27FC236}">
                <a16:creationId xmlns:a16="http://schemas.microsoft.com/office/drawing/2014/main" id="{EA6CBC8A-7F02-6242-A31A-F988928DC5AA}"/>
              </a:ext>
            </a:extLst>
          </p:cNvPr>
          <p:cNvSpPr txBox="1"/>
          <p:nvPr/>
        </p:nvSpPr>
        <p:spPr>
          <a:xfrm rot="19297262">
            <a:off x="6607112" y="594688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NMuLi</a:t>
            </a:r>
            <a:r>
              <a:rPr lang="de-DE" sz="1400" dirty="0"/>
              <a:t>/UGCGOE</a:t>
            </a:r>
          </a:p>
        </p:txBody>
      </p:sp>
      <p:sp>
        <p:nvSpPr>
          <p:cNvPr id="88" name="Textfeld 9">
            <a:extLst>
              <a:ext uri="{FF2B5EF4-FFF2-40B4-BE49-F238E27FC236}">
                <a16:creationId xmlns:a16="http://schemas.microsoft.com/office/drawing/2014/main" id="{9C69BDA5-B306-F148-8AFC-8AE40D11B48B}"/>
              </a:ext>
            </a:extLst>
          </p:cNvPr>
          <p:cNvSpPr txBox="1"/>
          <p:nvPr/>
        </p:nvSpPr>
        <p:spPr>
          <a:xfrm rot="19297262">
            <a:off x="7054328" y="695808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NMuLi/EV-2</a:t>
            </a:r>
          </a:p>
        </p:txBody>
      </p:sp>
      <p:sp>
        <p:nvSpPr>
          <p:cNvPr id="89" name="Textfeld 9">
            <a:extLst>
              <a:ext uri="{FF2B5EF4-FFF2-40B4-BE49-F238E27FC236}">
                <a16:creationId xmlns:a16="http://schemas.microsoft.com/office/drawing/2014/main" id="{E43A6612-6B56-C64E-97DD-156621D73C3C}"/>
              </a:ext>
            </a:extLst>
          </p:cNvPr>
          <p:cNvSpPr txBox="1"/>
          <p:nvPr/>
        </p:nvSpPr>
        <p:spPr>
          <a:xfrm rot="19297262">
            <a:off x="7308152" y="600784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NMuLi</a:t>
            </a:r>
            <a:r>
              <a:rPr lang="de-DE" sz="1400" dirty="0"/>
              <a:t>/UGCGOE</a:t>
            </a:r>
          </a:p>
        </p:txBody>
      </p:sp>
      <p:sp>
        <p:nvSpPr>
          <p:cNvPr id="90" name="Textfeld 9">
            <a:extLst>
              <a:ext uri="{FF2B5EF4-FFF2-40B4-BE49-F238E27FC236}">
                <a16:creationId xmlns:a16="http://schemas.microsoft.com/office/drawing/2014/main" id="{7665072D-A84D-9B46-95D3-00C06B439365}"/>
              </a:ext>
            </a:extLst>
          </p:cNvPr>
          <p:cNvSpPr txBox="1"/>
          <p:nvPr/>
        </p:nvSpPr>
        <p:spPr>
          <a:xfrm rot="19297262">
            <a:off x="7785848" y="714096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NMuLi/EV-2</a:t>
            </a:r>
          </a:p>
        </p:txBody>
      </p:sp>
      <p:sp>
        <p:nvSpPr>
          <p:cNvPr id="91" name="Textfeld 9">
            <a:extLst>
              <a:ext uri="{FF2B5EF4-FFF2-40B4-BE49-F238E27FC236}">
                <a16:creationId xmlns:a16="http://schemas.microsoft.com/office/drawing/2014/main" id="{59962FA4-27FF-E547-ABE6-0D0EFEBA5DF7}"/>
              </a:ext>
            </a:extLst>
          </p:cNvPr>
          <p:cNvSpPr txBox="1"/>
          <p:nvPr/>
        </p:nvSpPr>
        <p:spPr>
          <a:xfrm rot="19297262">
            <a:off x="8039672" y="619072"/>
            <a:ext cx="1378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NMuLi</a:t>
            </a:r>
            <a:r>
              <a:rPr lang="de-DE" sz="1400" dirty="0"/>
              <a:t>/UGCGOE</a:t>
            </a:r>
          </a:p>
        </p:txBody>
      </p:sp>
      <p:sp>
        <p:nvSpPr>
          <p:cNvPr id="92" name="Textfeld 55">
            <a:extLst>
              <a:ext uri="{FF2B5EF4-FFF2-40B4-BE49-F238E27FC236}">
                <a16:creationId xmlns:a16="http://schemas.microsoft.com/office/drawing/2014/main" id="{39ED68E1-20A1-0D48-BA87-8107977C5063}"/>
              </a:ext>
            </a:extLst>
          </p:cNvPr>
          <p:cNvSpPr txBox="1"/>
          <p:nvPr/>
        </p:nvSpPr>
        <p:spPr>
          <a:xfrm rot="19216151">
            <a:off x="8501937" y="635580"/>
            <a:ext cx="1143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Marker [kDa]</a:t>
            </a:r>
          </a:p>
        </p:txBody>
      </p:sp>
      <p:cxnSp>
        <p:nvCxnSpPr>
          <p:cNvPr id="94" name="Straight Connector 56">
            <a:extLst>
              <a:ext uri="{FF2B5EF4-FFF2-40B4-BE49-F238E27FC236}">
                <a16:creationId xmlns:a16="http://schemas.microsoft.com/office/drawing/2014/main" id="{5CEA2074-5685-4945-9218-7B880364DA3E}"/>
              </a:ext>
            </a:extLst>
          </p:cNvPr>
          <p:cNvCxnSpPr>
            <a:cxnSpLocks/>
          </p:cNvCxnSpPr>
          <p:nvPr/>
        </p:nvCxnSpPr>
        <p:spPr>
          <a:xfrm>
            <a:off x="7103317" y="253350"/>
            <a:ext cx="7520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56">
            <a:extLst>
              <a:ext uri="{FF2B5EF4-FFF2-40B4-BE49-F238E27FC236}">
                <a16:creationId xmlns:a16="http://schemas.microsoft.com/office/drawing/2014/main" id="{9963F07D-EE2C-DE4A-9BE2-CEC50D17DE15}"/>
              </a:ext>
            </a:extLst>
          </p:cNvPr>
          <p:cNvCxnSpPr>
            <a:cxnSpLocks/>
          </p:cNvCxnSpPr>
          <p:nvPr/>
        </p:nvCxnSpPr>
        <p:spPr>
          <a:xfrm>
            <a:off x="7932584" y="260581"/>
            <a:ext cx="7520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feld 35">
            <a:extLst>
              <a:ext uri="{FF2B5EF4-FFF2-40B4-BE49-F238E27FC236}">
                <a16:creationId xmlns:a16="http://schemas.microsoft.com/office/drawing/2014/main" id="{891E048F-A920-9641-97FD-81CA081B6921}"/>
              </a:ext>
            </a:extLst>
          </p:cNvPr>
          <p:cNvSpPr txBox="1"/>
          <p:nvPr/>
        </p:nvSpPr>
        <p:spPr>
          <a:xfrm>
            <a:off x="5649713" y="54167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50</a:t>
            </a:r>
          </a:p>
        </p:txBody>
      </p:sp>
      <p:sp>
        <p:nvSpPr>
          <p:cNvPr id="98" name="Textfeld 36">
            <a:extLst>
              <a:ext uri="{FF2B5EF4-FFF2-40B4-BE49-F238E27FC236}">
                <a16:creationId xmlns:a16="http://schemas.microsoft.com/office/drawing/2014/main" id="{C9C011FA-DDF5-9444-A02A-14A4FBFBE9A2}"/>
              </a:ext>
            </a:extLst>
          </p:cNvPr>
          <p:cNvSpPr txBox="1"/>
          <p:nvPr/>
        </p:nvSpPr>
        <p:spPr>
          <a:xfrm>
            <a:off x="5649713" y="60190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37</a:t>
            </a:r>
          </a:p>
        </p:txBody>
      </p:sp>
      <p:pic>
        <p:nvPicPr>
          <p:cNvPr id="3" name="Grafik 2" descr="Ein Bild, das drinnen, schließen, verschwommen enthält.&#10;&#10;Automatisch generierte Beschreibung">
            <a:extLst>
              <a:ext uri="{FF2B5EF4-FFF2-40B4-BE49-F238E27FC236}">
                <a16:creationId xmlns:a16="http://schemas.microsoft.com/office/drawing/2014/main" id="{59C526FF-72DF-6847-A140-40D854D195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388" y="2687952"/>
            <a:ext cx="3822700" cy="18288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70DFD78-FEAF-2843-9756-64ED2AB76F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902" y="451456"/>
            <a:ext cx="3784600" cy="2184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712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70878C7-C278-4339-A682-C14D4813B0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137928"/>
              </p:ext>
            </p:extLst>
          </p:nvPr>
        </p:nvGraphicFramePr>
        <p:xfrm>
          <a:off x="5972944" y="2611340"/>
          <a:ext cx="2887217" cy="2038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Prism 8" r:id="rId3" imgW="5124011" imgH="3618107" progId="Prism8.Document">
                  <p:embed/>
                </p:oleObj>
              </mc:Choice>
              <mc:Fallback>
                <p:oleObj name="Prism 8" r:id="rId3" imgW="5124011" imgH="3618107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2944" y="2611340"/>
                        <a:ext cx="2887217" cy="2038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2">
            <a:extLst>
              <a:ext uri="{FF2B5EF4-FFF2-40B4-BE49-F238E27FC236}">
                <a16:creationId xmlns:a16="http://schemas.microsoft.com/office/drawing/2014/main" id="{58D04FAF-E2CC-0D4D-81D6-26CEF99FFB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304439"/>
              </p:ext>
            </p:extLst>
          </p:nvPr>
        </p:nvGraphicFramePr>
        <p:xfrm>
          <a:off x="124590" y="-101632"/>
          <a:ext cx="3132235" cy="2819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Prism 8" r:id="rId5" imgW="3805194" imgH="3425785" progId="Prism8.Document">
                  <p:embed/>
                </p:oleObj>
              </mc:Choice>
              <mc:Fallback>
                <p:oleObj name="Prism 8" r:id="rId5" imgW="3805194" imgH="3425785" progId="Prism8.Document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31CB8A1A-56EC-4CC4-87C8-ADD3667F36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590" y="-101632"/>
                        <a:ext cx="3132235" cy="2819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feld 14">
            <a:extLst>
              <a:ext uri="{FF2B5EF4-FFF2-40B4-BE49-F238E27FC236}">
                <a16:creationId xmlns:a16="http://schemas.microsoft.com/office/drawing/2014/main" id="{01C4553D-303F-4263-A6BA-A1C925A494DF}"/>
              </a:ext>
            </a:extLst>
          </p:cNvPr>
          <p:cNvSpPr txBox="1"/>
          <p:nvPr/>
        </p:nvSpPr>
        <p:spPr>
          <a:xfrm>
            <a:off x="8196" y="6488668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Supplement 1</a:t>
            </a:r>
            <a:endParaRPr lang="de-AU" dirty="0"/>
          </a:p>
        </p:txBody>
      </p:sp>
      <p:sp>
        <p:nvSpPr>
          <p:cNvPr id="35" name="Textfeld 12">
            <a:extLst>
              <a:ext uri="{FF2B5EF4-FFF2-40B4-BE49-F238E27FC236}">
                <a16:creationId xmlns:a16="http://schemas.microsoft.com/office/drawing/2014/main" id="{06051D83-EAD8-4308-A01B-B1EE4DDF0FDD}"/>
              </a:ext>
            </a:extLst>
          </p:cNvPr>
          <p:cNvSpPr txBox="1"/>
          <p:nvPr/>
        </p:nvSpPr>
        <p:spPr>
          <a:xfrm>
            <a:off x="8196" y="2466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D</a:t>
            </a:r>
            <a:endParaRPr lang="de-AU" dirty="0"/>
          </a:p>
        </p:txBody>
      </p:sp>
      <p:graphicFrame>
        <p:nvGraphicFramePr>
          <p:cNvPr id="33" name="Object 7">
            <a:extLst>
              <a:ext uri="{FF2B5EF4-FFF2-40B4-BE49-F238E27FC236}">
                <a16:creationId xmlns:a16="http://schemas.microsoft.com/office/drawing/2014/main" id="{80761278-08A2-9F4F-A240-A3D3988D08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160184"/>
              </p:ext>
            </p:extLst>
          </p:nvPr>
        </p:nvGraphicFramePr>
        <p:xfrm>
          <a:off x="9172901" y="421430"/>
          <a:ext cx="3132235" cy="216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Prism 8" r:id="rId7" imgW="5259782" imgH="3631793" progId="Prism8.Document">
                  <p:embed/>
                </p:oleObj>
              </mc:Choice>
              <mc:Fallback>
                <p:oleObj name="Prism 8" r:id="rId7" imgW="5259782" imgH="3631793" progId="Prism8.Document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7CAC5FA-F3B3-4FEF-B67F-A08295DA9C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72901" y="421430"/>
                        <a:ext cx="3132235" cy="2163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>
            <a:extLst>
              <a:ext uri="{FF2B5EF4-FFF2-40B4-BE49-F238E27FC236}">
                <a16:creationId xmlns:a16="http://schemas.microsoft.com/office/drawing/2014/main" id="{182EB588-5964-8C4F-B05E-7D5D3D3B7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614582"/>
              </p:ext>
            </p:extLst>
          </p:nvPr>
        </p:nvGraphicFramePr>
        <p:xfrm>
          <a:off x="5366008" y="122231"/>
          <a:ext cx="3845860" cy="254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Prism 8" r:id="rId9" imgW="5364942" imgH="3549318" progId="Prism8.Document">
                  <p:embed/>
                </p:oleObj>
              </mc:Choice>
              <mc:Fallback>
                <p:oleObj name="Prism 8" r:id="rId9" imgW="5364942" imgH="3549318" progId="Prism8.Document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C392B8B-3421-468B-8A47-06ECEC9097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6008" y="122231"/>
                        <a:ext cx="3845860" cy="254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">
            <a:extLst>
              <a:ext uri="{FF2B5EF4-FFF2-40B4-BE49-F238E27FC236}">
                <a16:creationId xmlns:a16="http://schemas.microsoft.com/office/drawing/2014/main" id="{A7F79C7E-FDC8-8E4C-ACF3-DFCCE0F1D0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33186"/>
              </p:ext>
            </p:extLst>
          </p:nvPr>
        </p:nvGraphicFramePr>
        <p:xfrm>
          <a:off x="3088782" y="675331"/>
          <a:ext cx="2566940" cy="1850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Prism 8" r:id="rId11" imgW="5003726" imgH="3607303" progId="Prism8.Document">
                  <p:embed/>
                </p:oleObj>
              </mc:Choice>
              <mc:Fallback>
                <p:oleObj name="Prism 8" r:id="rId11" imgW="5003726" imgH="3607303" progId="Prism8.Document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B2D6A42-EE34-42F9-B2C7-BCBDDFFA52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88782" y="675331"/>
                        <a:ext cx="2566940" cy="1850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feld 12">
            <a:extLst>
              <a:ext uri="{FF2B5EF4-FFF2-40B4-BE49-F238E27FC236}">
                <a16:creationId xmlns:a16="http://schemas.microsoft.com/office/drawing/2014/main" id="{13654336-6DC1-EF49-97CA-26F5F472B1FD}"/>
              </a:ext>
            </a:extLst>
          </p:cNvPr>
          <p:cNvSpPr txBox="1"/>
          <p:nvPr/>
        </p:nvSpPr>
        <p:spPr>
          <a:xfrm>
            <a:off x="3095390" y="271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F</a:t>
            </a:r>
            <a:endParaRPr lang="de-AU" dirty="0"/>
          </a:p>
        </p:txBody>
      </p:sp>
      <p:sp>
        <p:nvSpPr>
          <p:cNvPr id="63" name="Textfeld 12">
            <a:extLst>
              <a:ext uri="{FF2B5EF4-FFF2-40B4-BE49-F238E27FC236}">
                <a16:creationId xmlns:a16="http://schemas.microsoft.com/office/drawing/2014/main" id="{B0F7F403-6FA6-944C-9CA6-619EED066555}"/>
              </a:ext>
            </a:extLst>
          </p:cNvPr>
          <p:cNvSpPr txBox="1"/>
          <p:nvPr/>
        </p:nvSpPr>
        <p:spPr>
          <a:xfrm>
            <a:off x="5395683" y="64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G</a:t>
            </a:r>
            <a:endParaRPr lang="de-AU" dirty="0"/>
          </a:p>
        </p:txBody>
      </p:sp>
      <p:sp>
        <p:nvSpPr>
          <p:cNvPr id="64" name="Textfeld 12">
            <a:extLst>
              <a:ext uri="{FF2B5EF4-FFF2-40B4-BE49-F238E27FC236}">
                <a16:creationId xmlns:a16="http://schemas.microsoft.com/office/drawing/2014/main" id="{2BC31E91-F43E-444E-949F-1234B07A861C}"/>
              </a:ext>
            </a:extLst>
          </p:cNvPr>
          <p:cNvSpPr txBox="1"/>
          <p:nvPr/>
        </p:nvSpPr>
        <p:spPr>
          <a:xfrm>
            <a:off x="9141687" y="2530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H</a:t>
            </a:r>
            <a:endParaRPr lang="de-AU" dirty="0"/>
          </a:p>
        </p:txBody>
      </p:sp>
      <p:sp>
        <p:nvSpPr>
          <p:cNvPr id="67" name="Textfeld 12">
            <a:extLst>
              <a:ext uri="{FF2B5EF4-FFF2-40B4-BE49-F238E27FC236}">
                <a16:creationId xmlns:a16="http://schemas.microsoft.com/office/drawing/2014/main" id="{EBDB917D-AF20-C544-95F9-01546344D7CC}"/>
              </a:ext>
            </a:extLst>
          </p:cNvPr>
          <p:cNvSpPr txBox="1"/>
          <p:nvPr/>
        </p:nvSpPr>
        <p:spPr>
          <a:xfrm>
            <a:off x="5717639" y="268329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</a:t>
            </a:r>
            <a:endParaRPr lang="de-AU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A20F007-802B-4EB6-A9E2-7F8E61B82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96300"/>
              </p:ext>
            </p:extLst>
          </p:nvPr>
        </p:nvGraphicFramePr>
        <p:xfrm>
          <a:off x="8769076" y="2607524"/>
          <a:ext cx="3098303" cy="203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Prism 8" r:id="rId13" imgW="5499272" imgH="3608743" progId="Prism8.Document">
                  <p:embed/>
                </p:oleObj>
              </mc:Choice>
              <mc:Fallback>
                <p:oleObj name="Prism 8" r:id="rId13" imgW="5499272" imgH="3608743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69076" y="2607524"/>
                        <a:ext cx="3098303" cy="2033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302055EA-4EA0-420E-8EDE-828A1AEE2E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904"/>
              </p:ext>
            </p:extLst>
          </p:nvPr>
        </p:nvGraphicFramePr>
        <p:xfrm>
          <a:off x="5818230" y="4590073"/>
          <a:ext cx="3003007" cy="220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Prism 8" r:id="rId15" imgW="4253563" imgH="3128658" progId="Prism8.Document">
                  <p:embed/>
                </p:oleObj>
              </mc:Choice>
              <mc:Fallback>
                <p:oleObj name="Prism 8" r:id="rId15" imgW="4253563" imgH="312865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18230" y="4590073"/>
                        <a:ext cx="3003007" cy="2209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6076DFD-CBDC-4B53-A2FE-24A43A7016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96962"/>
              </p:ext>
            </p:extLst>
          </p:nvPr>
        </p:nvGraphicFramePr>
        <p:xfrm>
          <a:off x="8632853" y="4867920"/>
          <a:ext cx="2953043" cy="189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Prism 8" r:id="rId17" imgW="4581286" imgH="2936336" progId="Prism8.Document">
                  <p:embed/>
                </p:oleObj>
              </mc:Choice>
              <mc:Fallback>
                <p:oleObj name="Prism 8" r:id="rId17" imgW="4581286" imgH="2936336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32853" y="4867920"/>
                        <a:ext cx="2953043" cy="1892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feld 12">
            <a:extLst>
              <a:ext uri="{FF2B5EF4-FFF2-40B4-BE49-F238E27FC236}">
                <a16:creationId xmlns:a16="http://schemas.microsoft.com/office/drawing/2014/main" id="{F64FD8A5-6CB1-4707-BE06-F0F4C268536C}"/>
              </a:ext>
            </a:extLst>
          </p:cNvPr>
          <p:cNvSpPr txBox="1"/>
          <p:nvPr/>
        </p:nvSpPr>
        <p:spPr>
          <a:xfrm>
            <a:off x="2633" y="252561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E</a:t>
            </a:r>
            <a:endParaRPr lang="de-AU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70FDA81-9312-AA45-B3B5-CB6EE286348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-69552" y="2844587"/>
            <a:ext cx="57150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07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4">
            <a:extLst>
              <a:ext uri="{FF2B5EF4-FFF2-40B4-BE49-F238E27FC236}">
                <a16:creationId xmlns:a16="http://schemas.microsoft.com/office/drawing/2014/main" id="{01C4553D-303F-4263-A6BA-A1C925A494DF}"/>
              </a:ext>
            </a:extLst>
          </p:cNvPr>
          <p:cNvSpPr txBox="1"/>
          <p:nvPr/>
        </p:nvSpPr>
        <p:spPr>
          <a:xfrm>
            <a:off x="10701399" y="6488668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Supplement 1</a:t>
            </a:r>
            <a:endParaRPr lang="de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8F8E70-DD38-4C01-8CAE-B8F651967394}"/>
              </a:ext>
            </a:extLst>
          </p:cNvPr>
          <p:cNvSpPr txBox="1"/>
          <p:nvPr/>
        </p:nvSpPr>
        <p:spPr>
          <a:xfrm>
            <a:off x="0" y="16491"/>
            <a:ext cx="12192000" cy="2936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A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Supplemental 1: A 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UGCG protein concentration determination by Western blot analysis. </a:t>
            </a:r>
            <a:r>
              <a:rPr lang="en-A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Representative graph of the oxygen consumption rate (OCR) determined by Seahorse </a:t>
            </a:r>
            <a:r>
              <a:rPr lang="en-A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XFe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analyzer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A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Oxidative phosphorylation 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(OXPHOS) protein concentration determination by Western Blot analysis. </a:t>
            </a:r>
            <a:r>
              <a:rPr lang="en-A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 </a:t>
            </a:r>
            <a:r>
              <a:rPr lang="en-AU" sz="1200" dirty="0"/>
              <a:t>Representative graph of the extracellular </a:t>
            </a:r>
            <a:r>
              <a:rPr lang="en-AU" sz="1200" dirty="0" err="1"/>
              <a:t>acidifcation</a:t>
            </a:r>
            <a:r>
              <a:rPr lang="en-AU" sz="1200" dirty="0"/>
              <a:t> rate (ECAR) quantified by Seahorse </a:t>
            </a:r>
            <a:r>
              <a:rPr lang="en-AU" sz="1200" dirty="0" err="1"/>
              <a:t>XFe</a:t>
            </a:r>
            <a:r>
              <a:rPr lang="en-AU" sz="1200" dirty="0"/>
              <a:t> </a:t>
            </a:r>
            <a:r>
              <a:rPr lang="en-AU" sz="1200" dirty="0" err="1"/>
              <a:t>analyzer</a:t>
            </a:r>
            <a:r>
              <a:rPr lang="en-AU" sz="1200" dirty="0"/>
              <a:t>.</a:t>
            </a:r>
            <a:r>
              <a:rPr lang="en-AU" sz="1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 production (J</a:t>
            </a:r>
            <a:r>
              <a:rPr lang="en-AU" sz="12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divided into glycolysis rate (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AU" sz="1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ATPglyc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oxidative reactions rate (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AU" sz="1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ATPox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Expression analysis of UGCG mRNA in </a:t>
            </a:r>
            <a:r>
              <a:rPr lang="en-A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NMuLi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/UGCG KD and control cells by </a:t>
            </a:r>
            <a:r>
              <a:rPr lang="en-A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qRT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-PCR. mRNA expression is normalized to the housekeeping gene GAPDH. Data are represented as a mean of n = 3 ± SEM. Unpaired </a:t>
            </a:r>
            <a:r>
              <a:rPr lang="en-A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test with Welch’s correction.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Oxygen consumption rate 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(OCR) determined by Seahorse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XFe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analyzer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ATP production (basal respiration − respiration after oligomycin injection), maximal respiration rate (respiration after </a:t>
            </a:r>
            <a:r>
              <a:rPr lang="en-A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N5,N6-bis(2-fluorophenyl)-[1,2,5]</a:t>
            </a:r>
            <a:r>
              <a:rPr lang="en-AU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oxadiazolo</a:t>
            </a:r>
            <a:r>
              <a:rPr lang="en-A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[3,4-b]pyrazine-5,6-diamine 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(BAM15) injection − respiration after antimycin a/rotenone injection). Data are presented as mean of n = 3 ± SEM. Tukey’s multiple comparison test.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n-A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Extracellular acidification rate 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(ECAR) quantified by Seahorse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XFe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analyzer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Glycolytic capacity is deduced from ECAR after oligomycin treatment − basal ECAR. Data are presented as mean of n = 3 ± SEM. Tukey’s multiple comparison test. </a:t>
            </a:r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OCR following EtDO-P4 treatment determined by Seahorse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XFe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analyzer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ATP production, maximal respiration rate. Data are presented as mean of n = 3 ± SEM. Tukey’s multiple comparison test. ECAR following EtDO-P4 treatment quantified by Seahorse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XFe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analyzer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Data are presented as mean of n = 3 ± SEM. Tukey’s multiple comparison test. 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 ≤ 0.05, ***p ≤ 0.001, ****p ≤ 0.0001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992A0C50-A0A6-4535-987C-BF0DFDB7C6D7}"/>
              </a:ext>
            </a:extLst>
          </p:cNvPr>
          <p:cNvSpPr/>
          <p:nvPr/>
        </p:nvSpPr>
        <p:spPr>
          <a:xfrm>
            <a:off x="-1" y="2893461"/>
            <a:ext cx="12192001" cy="4494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1200" b="1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Material and Methods</a:t>
            </a:r>
          </a:p>
          <a:p>
            <a:pPr algn="just"/>
            <a:endParaRPr lang="en-US" sz="1200" b="1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b="1" dirty="0">
                <a:ea typeface="Noto Sans CJK SC Regular"/>
                <a:cs typeface="FreeSans"/>
              </a:rPr>
              <a:t>sgRNA cloning and virus production</a:t>
            </a:r>
            <a:endParaRPr lang="de-DE" sz="1200" b="1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ea typeface="Noto Sans CJK SC Regular"/>
                <a:cs typeface="FreeSans"/>
              </a:rPr>
              <a:t> </a:t>
            </a:r>
            <a:endParaRPr lang="de-DE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ea typeface="Noto Sans CJK SC Regular"/>
                <a:cs typeface="FreeSans"/>
              </a:rPr>
              <a:t>Three sgRNAs targeting murine UGCG were selected:</a:t>
            </a:r>
            <a:endParaRPr lang="de-DE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ea typeface="Noto Sans CJK SC Regular"/>
                <a:cs typeface="FreeSans"/>
              </a:rPr>
              <a:t>Sequences (5’ - 3’)</a:t>
            </a:r>
            <a:endParaRPr lang="de-DE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ea typeface="Noto Sans CJK SC Regular"/>
                <a:cs typeface="FreeSans"/>
              </a:rPr>
              <a:t>UGCG No. 1 – </a:t>
            </a:r>
            <a:r>
              <a:rPr lang="en-US" sz="1200" dirty="0" err="1">
                <a:ea typeface="Noto Sans CJK SC Regular"/>
                <a:cs typeface="FreeSans"/>
              </a:rPr>
              <a:t>gccgattacacctcaacaaga</a:t>
            </a:r>
            <a:endParaRPr lang="en-US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de-DE" sz="1200" dirty="0">
                <a:ea typeface="Noto Sans CJK SC Regular"/>
                <a:cs typeface="FreeSans"/>
              </a:rPr>
              <a:t>UGCG No. 2 – gtggccaaagcgatagctgac</a:t>
            </a:r>
          </a:p>
          <a:p>
            <a:pPr algn="just">
              <a:spcAft>
                <a:spcPts val="0"/>
              </a:spcAft>
            </a:pPr>
            <a:r>
              <a:rPr lang="de-DE" sz="1200" dirty="0">
                <a:ea typeface="Noto Sans CJK SC Regular"/>
                <a:cs typeface="FreeSans"/>
              </a:rPr>
              <a:t>UGCG No. 3- gcatcatgatcttgtacacaa</a:t>
            </a:r>
          </a:p>
          <a:p>
            <a:pPr algn="just">
              <a:spcAft>
                <a:spcPts val="0"/>
              </a:spcAft>
            </a:pPr>
            <a:r>
              <a:rPr lang="en-US" sz="1200" dirty="0">
                <a:ea typeface="Noto Sans CJK SC Regular"/>
                <a:cs typeface="FreeSans"/>
              </a:rPr>
              <a:t> </a:t>
            </a:r>
            <a:endParaRPr lang="de-DE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ea typeface="Noto Sans CJK SC Regular"/>
                <a:cs typeface="FreeSans"/>
              </a:rPr>
              <a:t>To generate lentiviral supernatant, HEK-293T cells were plated 24 h prior to transfection at a density of 1E6 cells per well in 2 ml volume of DMEM media (Gibco, Dublin, Ireland). Transfection was performed using </a:t>
            </a:r>
            <a:r>
              <a:rPr lang="en-US" sz="1200" dirty="0" err="1">
                <a:ea typeface="Noto Sans CJK SC Regular"/>
                <a:cs typeface="FreeSans"/>
              </a:rPr>
              <a:t>GeneJuice</a:t>
            </a:r>
            <a:r>
              <a:rPr lang="en-US" sz="1200" dirty="0">
                <a:ea typeface="Noto Sans CJK SC Regular"/>
                <a:cs typeface="FreeSans"/>
              </a:rPr>
              <a:t> Transfection Reagent (Merck Millipore, Burlington, Massachusetts, US). The transfection mixture for one 6-well contained 100 µl </a:t>
            </a:r>
            <a:r>
              <a:rPr lang="en-US" sz="1200" dirty="0" err="1">
                <a:ea typeface="Noto Sans CJK SC Regular"/>
                <a:cs typeface="FreeSans"/>
              </a:rPr>
              <a:t>OptiMEM</a:t>
            </a:r>
            <a:r>
              <a:rPr lang="en-US" sz="1200" dirty="0">
                <a:ea typeface="Noto Sans CJK SC Regular"/>
                <a:cs typeface="FreeSans"/>
              </a:rPr>
              <a:t> I media (Gibco, Dublin, Ireland), 21 µg </a:t>
            </a:r>
            <a:r>
              <a:rPr lang="en-US" sz="1200" dirty="0" err="1">
                <a:ea typeface="Noto Sans CJK SC Regular"/>
                <a:cs typeface="FreeSans"/>
              </a:rPr>
              <a:t>GeneJuice</a:t>
            </a:r>
            <a:r>
              <a:rPr lang="en-US" sz="1200" dirty="0">
                <a:ea typeface="Noto Sans CJK SC Regular"/>
                <a:cs typeface="FreeSans"/>
              </a:rPr>
              <a:t>, 2.7 µg psPAX2 (</a:t>
            </a:r>
            <a:r>
              <a:rPr lang="en-US" sz="1200" dirty="0" err="1">
                <a:ea typeface="Noto Sans CJK SC Regular"/>
                <a:cs typeface="FreeSans"/>
              </a:rPr>
              <a:t>Addgene</a:t>
            </a:r>
            <a:r>
              <a:rPr lang="en-US" sz="1200" dirty="0">
                <a:ea typeface="Noto Sans CJK SC Regular"/>
                <a:cs typeface="FreeSans"/>
              </a:rPr>
              <a:t> 12260, Watertown, Massachusetts, US), 1 µg pMD2.G (</a:t>
            </a:r>
            <a:r>
              <a:rPr lang="en-US" sz="1200" dirty="0" err="1">
                <a:ea typeface="Noto Sans CJK SC Regular"/>
                <a:cs typeface="FreeSans"/>
              </a:rPr>
              <a:t>Addgene</a:t>
            </a:r>
            <a:r>
              <a:rPr lang="en-US" sz="1200" dirty="0">
                <a:ea typeface="Noto Sans CJK SC Regular"/>
                <a:cs typeface="FreeSans"/>
              </a:rPr>
              <a:t> 12259, Watertown, Massachusetts, US), and 3.3 µg of each transfer vector, 7 µg in total per pool. The mixture was incubated for 15 min at room temperature and added drop-wise to the cells. After 8 h, the media was replaced by fresh media. After 24 h the supernatant was harvested and replaced by fresh DMEM and after 48 h the supernatant was harvested a second time and combined with the 24 h time point of supernatant. The combined supernatant was frozen at -80° and stored for later use.</a:t>
            </a:r>
            <a:endParaRPr lang="de-DE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solidFill>
                  <a:srgbClr val="FF0000"/>
                </a:solidFill>
                <a:ea typeface="Noto Sans CJK SC Regular"/>
                <a:cs typeface="FreeSans"/>
              </a:rPr>
              <a:t> </a:t>
            </a:r>
            <a:endParaRPr lang="en-US" sz="1200" i="1" dirty="0">
              <a:ea typeface="Noto Sans CJK SC Regular"/>
              <a:cs typeface="FreeSan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Lentiviral transduction of </a:t>
            </a:r>
            <a:r>
              <a:rPr lang="en-AU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NMuLi</a:t>
            </a:r>
            <a:r>
              <a:rPr lang="en-A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 cells</a:t>
            </a:r>
            <a:endParaRPr lang="de-DE" sz="1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NMuLi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 cells were incubated with 4 </a:t>
            </a:r>
            <a:r>
              <a:rPr lang="en-GB" sz="1200" dirty="0">
                <a:ea typeface="Calibri" panose="020F0502020204030204" pitchFamily="34" charset="0"/>
                <a:cs typeface="Calibri" panose="020F0502020204030204" pitchFamily="34" charset="0"/>
              </a:rPr>
              <a:t>µ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g/ml polybrene and 1/10 viral supernatant for 48 h at 37 °C. Subsequently, the viral supernatant was removed, and stable </a:t>
            </a:r>
            <a:r>
              <a:rPr lang="en-GB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NMuLi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/UGCG KD cell were selected by adding puromycin (1 </a:t>
            </a:r>
            <a:r>
              <a:rPr lang="en-GB" sz="1200" dirty="0">
                <a:ea typeface="Calibri" panose="020F0502020204030204" pitchFamily="34" charset="0"/>
                <a:cs typeface="Calibri" panose="020F0502020204030204" pitchFamily="34" charset="0"/>
              </a:rPr>
              <a:t>µ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g/ml). </a:t>
            </a:r>
            <a:endParaRPr lang="de-D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1200" i="1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endParaRPr lang="de-DE" sz="1200" dirty="0">
              <a:ea typeface="Noto Sans CJK SC Regular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25669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4">
            <a:extLst>
              <a:ext uri="{FF2B5EF4-FFF2-40B4-BE49-F238E27FC236}">
                <a16:creationId xmlns:a16="http://schemas.microsoft.com/office/drawing/2014/main" id="{01C4553D-303F-4263-A6BA-A1C925A494DF}"/>
              </a:ext>
            </a:extLst>
          </p:cNvPr>
          <p:cNvSpPr txBox="1"/>
          <p:nvPr/>
        </p:nvSpPr>
        <p:spPr>
          <a:xfrm>
            <a:off x="10701399" y="6488668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Supplement 1</a:t>
            </a:r>
            <a:endParaRPr lang="de-AU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992A0C50-A0A6-4535-987C-BF0DFDB7C6D7}"/>
              </a:ext>
            </a:extLst>
          </p:cNvPr>
          <p:cNvSpPr/>
          <p:nvPr/>
        </p:nvSpPr>
        <p:spPr>
          <a:xfrm>
            <a:off x="0" y="-2"/>
            <a:ext cx="121920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1200" b="1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Material and Methods</a:t>
            </a:r>
          </a:p>
          <a:p>
            <a:pPr algn="just"/>
            <a:endParaRPr lang="en-US" sz="1200" b="1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r>
              <a:rPr lang="en-US" sz="1200" b="1" dirty="0">
                <a:ea typeface="Noto Sans CJK SC Regular"/>
                <a:cs typeface="FreeSans"/>
              </a:rPr>
              <a:t>Experimental determination of rates of ATP production by glycolysis and oxidative metabolism</a:t>
            </a:r>
          </a:p>
          <a:p>
            <a:pPr algn="just">
              <a:spcAft>
                <a:spcPts val="0"/>
              </a:spcAft>
            </a:pPr>
            <a:endParaRPr lang="en-US" sz="1200" b="1" dirty="0">
              <a:ea typeface="Noto Sans CJK SC Regular"/>
              <a:cs typeface="FreeSans"/>
            </a:endParaRPr>
          </a:p>
          <a:p>
            <a:pPr algn="just"/>
            <a:r>
              <a:rPr lang="en-US" sz="1200" dirty="0">
                <a:ea typeface="Noto Sans CJK SC Regular"/>
                <a:cs typeface="FreeSans"/>
              </a:rPr>
              <a:t>Experiments were performed according to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Louie et al., 2020, Mookerjee et al. and 2017, Mookerjee et al., 2018. In brief, cells were starved 25 min prior to the assay start in 180 </a:t>
            </a:r>
            <a:r>
              <a:rPr kumimoji="0" lang="el-GR" altLang="en-US" sz="1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μ</a:t>
            </a:r>
            <a:r>
              <a:rPr kumimoji="0" lang="en-AU" altLang="en-US" sz="1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l Krebs-Ringer phosphate HEPES (KRPH) medium [2 mM HEPES, 136 mM NaCl, 2 mM NaH</a:t>
            </a:r>
            <a:r>
              <a:rPr kumimoji="0" lang="en-AU" altLang="en-US" sz="1200" b="0" i="0" u="none" strike="noStrike" cap="none" normalizeH="0" baseline="-25000" dirty="0">
                <a:ln>
                  <a:noFill/>
                </a:ln>
                <a:effectLst/>
                <a:ea typeface="Calibri" panose="020F0502020204030204" pitchFamily="34" charset="0"/>
              </a:rPr>
              <a:t>2</a:t>
            </a:r>
            <a:r>
              <a:rPr kumimoji="0" lang="en-AU" altLang="en-US" sz="1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PO</a:t>
            </a:r>
            <a:r>
              <a:rPr kumimoji="0" lang="en-AU" altLang="en-US" sz="1200" b="0" i="0" u="none" strike="noStrike" cap="none" normalizeH="0" baseline="-25000" dirty="0">
                <a:ln>
                  <a:noFill/>
                </a:ln>
                <a:effectLst/>
                <a:ea typeface="Calibri" panose="020F0502020204030204" pitchFamily="34" charset="0"/>
              </a:rPr>
              <a:t>4</a:t>
            </a:r>
            <a:r>
              <a:rPr kumimoji="0" lang="en-AU" altLang="en-US" sz="1200" b="0" i="0" u="none" strike="noStrike" cap="none" normalizeH="0" dirty="0">
                <a:ln>
                  <a:noFill/>
                </a:ln>
                <a:effectLst/>
                <a:ea typeface="Calibri" panose="020F0502020204030204" pitchFamily="34" charset="0"/>
              </a:rPr>
              <a:t>, 3.7 mM </a:t>
            </a:r>
            <a:r>
              <a:rPr kumimoji="0" lang="en-AU" altLang="en-US" sz="1200" b="0" i="0" u="none" strike="noStrike" cap="none" normalizeH="0" dirty="0" err="1">
                <a:ln>
                  <a:noFill/>
                </a:ln>
                <a:effectLst/>
                <a:ea typeface="Calibri" panose="020F0502020204030204" pitchFamily="34" charset="0"/>
              </a:rPr>
              <a:t>KCl</a:t>
            </a:r>
            <a:r>
              <a:rPr kumimoji="0" lang="en-AU" altLang="en-US" sz="1200" b="0" i="0" u="none" strike="noStrike" cap="none" normalizeH="0" dirty="0">
                <a:ln>
                  <a:noFill/>
                </a:ln>
                <a:effectLst/>
                <a:ea typeface="Calibri" panose="020F0502020204030204" pitchFamily="34" charset="0"/>
              </a:rPr>
              <a:t>, 1 mM MgCl</a:t>
            </a:r>
            <a:r>
              <a:rPr kumimoji="0" lang="en-AU" altLang="en-US" sz="1200" b="0" i="0" u="none" strike="noStrike" cap="none" normalizeH="0" baseline="-25000" dirty="0">
                <a:ln>
                  <a:noFill/>
                </a:ln>
                <a:effectLst/>
                <a:ea typeface="Calibri" panose="020F0502020204030204" pitchFamily="34" charset="0"/>
              </a:rPr>
              <a:t>2</a:t>
            </a:r>
            <a:r>
              <a:rPr kumimoji="0" lang="en-AU" altLang="en-US" sz="1200" b="0" i="0" u="none" strike="noStrike" cap="none" normalizeH="0" dirty="0">
                <a:ln>
                  <a:noFill/>
                </a:ln>
                <a:effectLst/>
                <a:ea typeface="Calibri" panose="020F0502020204030204" pitchFamily="34" charset="0"/>
              </a:rPr>
              <a:t>, 1.5 mM CaCl</a:t>
            </a:r>
            <a:r>
              <a:rPr kumimoji="0" lang="en-AU" altLang="en-US" sz="1200" b="0" i="0" u="none" strike="noStrike" cap="none" normalizeH="0" baseline="-25000" dirty="0">
                <a:ln>
                  <a:noFill/>
                </a:ln>
                <a:effectLst/>
                <a:ea typeface="Calibri" panose="020F0502020204030204" pitchFamily="34" charset="0"/>
              </a:rPr>
              <a:t>2</a:t>
            </a:r>
            <a:r>
              <a:rPr kumimoji="0" lang="en-AU" altLang="en-US" sz="1200" b="0" i="0" u="none" strike="noStrike" cap="none" normalizeH="0" dirty="0">
                <a:ln>
                  <a:noFill/>
                </a:ln>
                <a:effectLst/>
                <a:ea typeface="Calibri" panose="020F0502020204030204" pitchFamily="34" charset="0"/>
              </a:rPr>
              <a:t>, 0.1 % (w/v) fatty-acid-free bovine serum albumin, pH 7.4 at 37˚  C</a:t>
            </a:r>
            <a:r>
              <a:rPr kumimoji="0" lang="en-AU" altLang="en-US" sz="1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]</a:t>
            </a:r>
            <a:r>
              <a:rPr lang="en-US" altLang="en-US" sz="1200" dirty="0">
                <a:ea typeface="Calibri" panose="020F0502020204030204" pitchFamily="34" charset="0"/>
              </a:rPr>
              <a:t>. OCR and ECAR was determined following addition of 10 mM glucose, 10 mM pyruvate and 2 mM glutamine (port A) and subsequently 2.5 </a:t>
            </a:r>
            <a:r>
              <a:rPr lang="el-GR" altLang="en-US" sz="1200" dirty="0">
                <a:ea typeface="Calibri" panose="020F0502020204030204" pitchFamily="34" charset="0"/>
              </a:rPr>
              <a:t>μ</a:t>
            </a:r>
            <a:r>
              <a:rPr lang="en-AU" altLang="en-US" sz="1200" dirty="0">
                <a:ea typeface="Calibri" panose="020F0502020204030204" pitchFamily="34" charset="0"/>
              </a:rPr>
              <a:t>M oligomycin (port B), 10 </a:t>
            </a:r>
            <a:r>
              <a:rPr lang="el-GR" altLang="en-US" sz="1200" dirty="0">
                <a:ea typeface="Calibri" panose="020F0502020204030204" pitchFamily="34" charset="0"/>
              </a:rPr>
              <a:t>μ</a:t>
            </a:r>
            <a:r>
              <a:rPr lang="en-AU" altLang="en-US" sz="1200" dirty="0">
                <a:ea typeface="Calibri" panose="020F0502020204030204" pitchFamily="34" charset="0"/>
              </a:rPr>
              <a:t>M BAM15 (port C) and 1 </a:t>
            </a:r>
            <a:r>
              <a:rPr lang="el-GR" altLang="en-US" sz="1200" dirty="0">
                <a:ea typeface="Calibri" panose="020F0502020204030204" pitchFamily="34" charset="0"/>
              </a:rPr>
              <a:t>μ</a:t>
            </a:r>
            <a:r>
              <a:rPr lang="en-AU" altLang="en-US" sz="1200" dirty="0">
                <a:ea typeface="Calibri" panose="020F0502020204030204" pitchFamily="34" charset="0"/>
              </a:rPr>
              <a:t>M  rotenone and 10 </a:t>
            </a:r>
            <a:r>
              <a:rPr lang="el-GR" altLang="en-US" sz="1200" dirty="0">
                <a:ea typeface="Calibri" panose="020F0502020204030204" pitchFamily="34" charset="0"/>
              </a:rPr>
              <a:t>μ</a:t>
            </a:r>
            <a:r>
              <a:rPr lang="en-AU" altLang="en-US" sz="1200" dirty="0">
                <a:ea typeface="Calibri" panose="020F0502020204030204" pitchFamily="34" charset="0"/>
              </a:rPr>
              <a:t>M antimycin A (port D).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AU" sz="1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ATPox</a:t>
            </a:r>
            <a:r>
              <a:rPr lang="en-AU" sz="12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A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AU" sz="12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ATPglyc</a:t>
            </a:r>
            <a:r>
              <a:rPr lang="en-A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calculated according to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Louie et al., 2020, Mookerjee et al. and 2017, Mookerjee et al., 2018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</a:endParaRPr>
          </a:p>
          <a:p>
            <a:pPr algn="just">
              <a:spcAft>
                <a:spcPts val="0"/>
              </a:spcAft>
            </a:pPr>
            <a:endParaRPr lang="de-DE" sz="1200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endParaRPr lang="en-US" sz="1200" i="1" dirty="0">
              <a:ea typeface="Noto Sans CJK SC Regular"/>
              <a:cs typeface="FreeSans"/>
            </a:endParaRPr>
          </a:p>
          <a:p>
            <a:pPr algn="just">
              <a:spcAft>
                <a:spcPts val="0"/>
              </a:spcAft>
            </a:pPr>
            <a:endParaRPr lang="de-DE" sz="1200" dirty="0">
              <a:ea typeface="Noto Sans CJK SC Regular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847105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Macintosh PowerPoint</Application>
  <PresentationFormat>Breitbild</PresentationFormat>
  <Paragraphs>71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Prism 8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Marthe-Susanna Wegner</dc:creator>
  <cp:lastModifiedBy>Marthe-Susanna Wegner</cp:lastModifiedBy>
  <cp:revision>208</cp:revision>
  <cp:lastPrinted>2021-08-26T23:10:44Z</cp:lastPrinted>
  <dcterms:created xsi:type="dcterms:W3CDTF">2021-01-15T07:15:57Z</dcterms:created>
  <dcterms:modified xsi:type="dcterms:W3CDTF">2021-08-31T01:49:43Z</dcterms:modified>
</cp:coreProperties>
</file>