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70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56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52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1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14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3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39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18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8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39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01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79DF-AA51-49A6-9994-BC6F425EC0B9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C74-8C94-45F9-A9BE-0587600AD8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33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948264" y="21012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Wiercinska</a:t>
            </a:r>
            <a:r>
              <a:rPr lang="en-US" sz="1600" dirty="0" smtClean="0"/>
              <a:t> et al.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8330" y="221739"/>
            <a:ext cx="194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</a:t>
            </a:r>
            <a:r>
              <a:rPr lang="en-US" dirty="0" smtClean="0"/>
              <a:t>Figure </a:t>
            </a:r>
            <a:r>
              <a:rPr lang="en-US" dirty="0" smtClean="0"/>
              <a:t>S1</a:t>
            </a:r>
            <a:r>
              <a:rPr lang="en-US" dirty="0" smtClean="0"/>
              <a:t>. 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814390"/>
              </p:ext>
            </p:extLst>
          </p:nvPr>
        </p:nvGraphicFramePr>
        <p:xfrm>
          <a:off x="3132485" y="9599"/>
          <a:ext cx="388778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rism Project" r:id="rId3" imgW="3888000" imgH="2628000" progId="Prism5.Document">
                  <p:embed/>
                </p:oleObj>
              </mc:Choice>
              <mc:Fallback>
                <p:oleObj name="Prism Project" r:id="rId3" imgW="3888000" imgH="2628000" progId="Prism5.Document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2485" y="9599"/>
                        <a:ext cx="3887787" cy="26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0" y="5946665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Suppl. Figure 1: </a:t>
            </a:r>
            <a:r>
              <a:rPr lang="en-US" sz="1100" b="1" dirty="0"/>
              <a:t>Impact of local differences in donor mobilization and apheresis management: </a:t>
            </a:r>
            <a:br>
              <a:rPr lang="en-US" sz="1100" b="1" dirty="0"/>
            </a:br>
            <a:r>
              <a:rPr lang="en-US" sz="1100" dirty="0"/>
              <a:t>For three European countries data on more than 5 HSPC products were available. Broken line represents the target of 4 x 10^6 CD34+ cells /kg recipient’s body weight. Each dot represents the patient’s total transplant dose (pre-freeze), i.e. the aggregate dose of CD34+ cells from one or two apheresis days. Median collected cell dose for the apheresis series is depicted. * Aggregate dose (1 or 2 apheresis days), ** </a:t>
            </a:r>
            <a:r>
              <a:rPr lang="en-US" sz="1100" dirty="0" smtClean="0"/>
              <a:t>was </a:t>
            </a:r>
            <a:r>
              <a:rPr lang="en-US" sz="1100" dirty="0"/>
              <a:t>not subjected to 2</a:t>
            </a:r>
            <a:r>
              <a:rPr lang="en-US" sz="1100" baseline="30000" dirty="0"/>
              <a:t>nd</a:t>
            </a:r>
            <a:r>
              <a:rPr lang="en-US" sz="1100" dirty="0"/>
              <a:t> day apheresis because of health </a:t>
            </a:r>
            <a:r>
              <a:rPr lang="en-US" sz="1100" dirty="0" smtClean="0"/>
              <a:t>conditions, </a:t>
            </a:r>
            <a:r>
              <a:rPr lang="en-US" sz="1100" b="1" dirty="0" smtClean="0">
                <a:solidFill>
                  <a:srgbClr val="FF0000"/>
                </a:solidFill>
              </a:rPr>
              <a:t>even though collecting only 3.8 x 10^6 CD34+/kg on day 1</a:t>
            </a:r>
            <a:r>
              <a:rPr lang="en-US" sz="1100" dirty="0" smtClean="0"/>
              <a:t>.</a:t>
            </a:r>
            <a:endParaRPr lang="de-DE" sz="11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710810"/>
              </p:ext>
            </p:extLst>
          </p:nvPr>
        </p:nvGraphicFramePr>
        <p:xfrm>
          <a:off x="244384" y="2348880"/>
          <a:ext cx="6343840" cy="3596636"/>
        </p:xfrm>
        <a:graphic>
          <a:graphicData uri="http://schemas.openxmlformats.org/drawingml/2006/table">
            <a:tbl>
              <a:tblPr firstRow="1" bandRow="1"/>
              <a:tblGrid>
                <a:gridCol w="3679544">
                  <a:extLst>
                    <a:ext uri="{9D8B030D-6E8A-4147-A177-3AD203B41FA5}">
                      <a16:colId xmlns:a16="http://schemas.microsoft.com/office/drawing/2014/main" xmlns="" val="3580109812"/>
                    </a:ext>
                  </a:extLst>
                </a:gridCol>
                <a:gridCol w="904784">
                  <a:extLst>
                    <a:ext uri="{9D8B030D-6E8A-4147-A177-3AD203B41FA5}">
                      <a16:colId xmlns:a16="http://schemas.microsoft.com/office/drawing/2014/main" xmlns="" val="411061207"/>
                    </a:ext>
                  </a:extLst>
                </a:gridCol>
                <a:gridCol w="883096">
                  <a:extLst>
                    <a:ext uri="{9D8B030D-6E8A-4147-A177-3AD203B41FA5}">
                      <a16:colId xmlns:a16="http://schemas.microsoft.com/office/drawing/2014/main" xmlns="" val="702256371"/>
                    </a:ext>
                  </a:extLst>
                </a:gridCol>
                <a:gridCol w="876416">
                  <a:extLst>
                    <a:ext uri="{9D8B030D-6E8A-4147-A177-3AD203B41FA5}">
                      <a16:colId xmlns:a16="http://schemas.microsoft.com/office/drawing/2014/main" xmlns="" val="851116483"/>
                    </a:ext>
                  </a:extLst>
                </a:gridCol>
              </a:tblGrid>
              <a:tr h="23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Country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5046410"/>
                  </a:ext>
                </a:extLst>
              </a:tr>
              <a:tr h="251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Collection centers, n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7621509"/>
                  </a:ext>
                </a:extLst>
              </a:tr>
              <a:tr h="406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Donors, number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Female donors, number (%)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(29%)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(45%)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(56%)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7851447"/>
                  </a:ext>
                </a:extLst>
              </a:tr>
              <a:tr h="51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Median donor’s weight [kg]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range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IQR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78.5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51-126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69-88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82.0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58.0-105.0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72.5-94.0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66-94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70-82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2296055"/>
                  </a:ext>
                </a:extLst>
              </a:tr>
              <a:tr h="51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Collected dose [x 10^6 CD34+/kg]*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range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IQR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7.77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2.65-68.63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6.24-10.42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3.80-47.12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5.36-16.37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4.88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1.73-7.62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3.75-6.87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7904780"/>
                  </a:ext>
                </a:extLst>
              </a:tr>
              <a:tr h="269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</a:t>
                      </a: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donors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de-DE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&lt;4 </a:t>
                      </a: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 10^6 CD34+/kg* (%)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3/68 (4%)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1/11 (9%)**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3/9 (33%)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6630237"/>
                  </a:ext>
                </a:extLst>
              </a:tr>
              <a:tr h="280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donors subjected to s</a:t>
                      </a: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econd day apheresis, number (%)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5/68 (7%)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0**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4/9 (44%)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8498736"/>
                  </a:ext>
                </a:extLst>
              </a:tr>
              <a:tr h="506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Median WBC conc. in product [x10^3/µL]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Range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IQR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196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109-581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167-249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216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165-468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186-257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140-194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168-183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098860"/>
                  </a:ext>
                </a:extLst>
              </a:tr>
              <a:tr h="568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Median CD34+ frequency [%CD45+]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Range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IQR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0.85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0.20-2.30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0.56-1.23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1.02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0.46-1.98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0.73-1.23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0.81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0.29-1.35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0.65-0.98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910" marR="86910" marT="43455" marB="434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490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9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83" y="1700808"/>
            <a:ext cx="38957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07" y="1700808"/>
            <a:ext cx="39719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0" y="526974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Suppl. Figure </a:t>
            </a:r>
            <a:r>
              <a:rPr lang="en-US" sz="1100" b="1" dirty="0" smtClean="0"/>
              <a:t>2: </a:t>
            </a:r>
            <a:r>
              <a:rPr lang="en-US" sz="1100" b="1" dirty="0"/>
              <a:t>Relationship between calculated post-thaw CD34+ cell dose and engraftment </a:t>
            </a:r>
            <a:br>
              <a:rPr lang="en-US" sz="1100" b="1" dirty="0"/>
            </a:br>
            <a:r>
              <a:rPr lang="en-US" sz="1100" dirty="0" err="1"/>
              <a:t>Engraftment</a:t>
            </a:r>
            <a:r>
              <a:rPr lang="en-US" sz="1100" dirty="0"/>
              <a:t> of neutrophils or platelets is not a function of transplanted CD34+ cell dose. Neutrophil engraftment was defined as the first of three consecutive days with neutrophil counts &gt;500/µL. Platelet engraftment was defined by the first of three consecutive days of unsupported platelet counts &gt;20,000/µL. Each dot represents one transplant (</a:t>
            </a:r>
            <a:r>
              <a:rPr lang="en-US" sz="1100" dirty="0" smtClean="0"/>
              <a:t>n=30 for A and n=28 for B).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6948264" y="21012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Wiercinska</a:t>
            </a:r>
            <a:r>
              <a:rPr lang="en-US" sz="1600" dirty="0" smtClean="0"/>
              <a:t> et al.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8330" y="221739"/>
            <a:ext cx="194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</a:t>
            </a:r>
            <a:r>
              <a:rPr lang="en-US" dirty="0" smtClean="0"/>
              <a:t>Figure </a:t>
            </a:r>
            <a:r>
              <a:rPr lang="en-US" dirty="0" smtClean="0"/>
              <a:t>S2</a:t>
            </a:r>
            <a:r>
              <a:rPr lang="en-US" dirty="0" smtClean="0"/>
              <a:t>.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71600" y="1712997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716016" y="1700808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72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701814"/>
              </p:ext>
            </p:extLst>
          </p:nvPr>
        </p:nvGraphicFramePr>
        <p:xfrm>
          <a:off x="3748244" y="764704"/>
          <a:ext cx="4208132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Prism Project" r:id="rId3" imgW="5076000" imgH="2952000" progId="Prism5.Document">
                  <p:embed/>
                </p:oleObj>
              </mc:Choice>
              <mc:Fallback>
                <p:oleObj name="Prism Project" r:id="rId3" imgW="5076000" imgH="2952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8244" y="764704"/>
                        <a:ext cx="4208132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0" y="5899919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Suppl. Figure 3</a:t>
            </a:r>
            <a:r>
              <a:rPr lang="en-US" sz="1100" b="1" dirty="0" smtClean="0"/>
              <a:t>: </a:t>
            </a:r>
            <a:r>
              <a:rPr lang="en-US" sz="1100" b="1" dirty="0"/>
              <a:t>Relationship between calculated </a:t>
            </a:r>
            <a:r>
              <a:rPr lang="en-US" sz="1100" b="1" dirty="0" smtClean="0"/>
              <a:t>CD34</a:t>
            </a:r>
            <a:r>
              <a:rPr lang="en-US" sz="1100" b="1" dirty="0"/>
              <a:t>+ cell </a:t>
            </a:r>
            <a:r>
              <a:rPr lang="en-US" sz="1100" b="1" dirty="0" smtClean="0"/>
              <a:t>dose before cryopreservation </a:t>
            </a:r>
            <a:r>
              <a:rPr lang="en-US" sz="1100" b="1" dirty="0"/>
              <a:t>and engraftment </a:t>
            </a:r>
            <a:br>
              <a:rPr lang="en-US" sz="1100" b="1" dirty="0"/>
            </a:br>
            <a:r>
              <a:rPr lang="en-US" sz="1100" dirty="0"/>
              <a:t>Time to engraftment for neutrophils (</a:t>
            </a:r>
            <a:r>
              <a:rPr lang="en-US" sz="1100" dirty="0" smtClean="0"/>
              <a:t>A, C) </a:t>
            </a:r>
            <a:r>
              <a:rPr lang="en-US" sz="1100" dirty="0"/>
              <a:t>or thrombocytes (</a:t>
            </a:r>
            <a:r>
              <a:rPr lang="en-US" sz="1100" dirty="0" smtClean="0"/>
              <a:t>B, D) </a:t>
            </a:r>
            <a:r>
              <a:rPr lang="en-US" sz="1100" dirty="0"/>
              <a:t>was independent from </a:t>
            </a:r>
            <a:r>
              <a:rPr lang="en-US" sz="1100" dirty="0" smtClean="0"/>
              <a:t>the </a:t>
            </a:r>
            <a:r>
              <a:rPr lang="en-US" sz="1100" dirty="0"/>
              <a:t>dose of CD34+ </a:t>
            </a:r>
            <a:r>
              <a:rPr lang="en-US" sz="1100" dirty="0" smtClean="0"/>
              <a:t>cells before cryopreservation. Engraftment </a:t>
            </a:r>
            <a:r>
              <a:rPr lang="en-US" sz="1100" dirty="0"/>
              <a:t>of neutrophils or platelets is not a function of transplanted CD34+ cell dose. Neutrophil engraftment was defined as the first of three consecutive days with neutrophil counts &gt;500/µL. Platelet engraftment was defined by the first of three consecutive days of unsupported platelet counts &gt;20,000/µL. Each dot represents one transplant (</a:t>
            </a:r>
            <a:r>
              <a:rPr lang="en-US" sz="1100" dirty="0" smtClean="0"/>
              <a:t>n=30 for </a:t>
            </a:r>
            <a:r>
              <a:rPr lang="en-US" sz="1100" dirty="0"/>
              <a:t>C</a:t>
            </a:r>
            <a:r>
              <a:rPr lang="en-US" sz="1100" dirty="0" smtClean="0"/>
              <a:t>; n=28 for </a:t>
            </a:r>
            <a:r>
              <a:rPr lang="en-US" sz="1100" dirty="0"/>
              <a:t>D</a:t>
            </a:r>
            <a:r>
              <a:rPr lang="en-US" sz="1100" dirty="0" smtClean="0"/>
              <a:t>).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6948264" y="21012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Wiercinska</a:t>
            </a:r>
            <a:r>
              <a:rPr lang="en-US" sz="1600" dirty="0" smtClean="0"/>
              <a:t> et al.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8330" y="221739"/>
            <a:ext cx="194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Figure S3</a:t>
            </a:r>
            <a:r>
              <a:rPr lang="en-US" dirty="0" smtClean="0"/>
              <a:t>.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35443" y="755412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46731" y="743223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496306"/>
              </p:ext>
            </p:extLst>
          </p:nvPr>
        </p:nvGraphicFramePr>
        <p:xfrm>
          <a:off x="251520" y="3362555"/>
          <a:ext cx="3145628" cy="244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Prism Project" r:id="rId5" imgW="3708000" imgH="2880000" progId="Prism5.Document">
                  <p:embed/>
                </p:oleObj>
              </mc:Choice>
              <mc:Fallback>
                <p:oleObj name="Prism Project" r:id="rId5" imgW="3708000" imgH="2880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3362555"/>
                        <a:ext cx="3145628" cy="2442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907670"/>
              </p:ext>
            </p:extLst>
          </p:nvPr>
        </p:nvGraphicFramePr>
        <p:xfrm>
          <a:off x="3757189" y="3374096"/>
          <a:ext cx="3191075" cy="2431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Prism Project" r:id="rId7" imgW="3780000" imgH="2880000" progId="Prism5.Document">
                  <p:embed/>
                </p:oleObj>
              </mc:Choice>
              <mc:Fallback>
                <p:oleObj name="Prism Project" r:id="rId7" imgW="3780000" imgH="2880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57189" y="3374096"/>
                        <a:ext cx="3191075" cy="2431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435443" y="3297173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946731" y="3284984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. 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24667"/>
              </p:ext>
            </p:extLst>
          </p:nvPr>
        </p:nvGraphicFramePr>
        <p:xfrm>
          <a:off x="253193" y="764704"/>
          <a:ext cx="3094671" cy="2357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Prism Project" r:id="rId9" imgW="3780000" imgH="2880000" progId="Prism5.Document">
                  <p:embed/>
                </p:oleObj>
              </mc:Choice>
              <mc:Fallback>
                <p:oleObj name="Prism Project" r:id="rId9" imgW="3780000" imgH="2880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193" y="764704"/>
                        <a:ext cx="3094671" cy="2357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640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948264" y="21012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Wiercinska</a:t>
            </a:r>
            <a:r>
              <a:rPr lang="en-US" sz="1600" dirty="0" smtClean="0"/>
              <a:t> et al.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8330" y="221739"/>
            <a:ext cx="194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Figure S4</a:t>
            </a:r>
            <a:r>
              <a:rPr lang="en-US" dirty="0" smtClean="0"/>
              <a:t>.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71600" y="1712997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16016" y="1700808"/>
            <a:ext cx="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955582"/>
              </p:ext>
            </p:extLst>
          </p:nvPr>
        </p:nvGraphicFramePr>
        <p:xfrm>
          <a:off x="521841" y="1764392"/>
          <a:ext cx="3779837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Prism Project" r:id="rId3" imgW="3780000" imgH="2880000" progId="Prism5.Document">
                  <p:embed/>
                </p:oleObj>
              </mc:Choice>
              <mc:Fallback>
                <p:oleObj name="Prism Project" r:id="rId3" imgW="3780000" imgH="2880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841" y="1764392"/>
                        <a:ext cx="3779837" cy="287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830539"/>
              </p:ext>
            </p:extLst>
          </p:nvPr>
        </p:nvGraphicFramePr>
        <p:xfrm>
          <a:off x="4148338" y="1742305"/>
          <a:ext cx="467995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Prism Project" r:id="rId5" imgW="4680000" imgH="2952000" progId="Prism5.Document">
                  <p:embed/>
                </p:oleObj>
              </mc:Choice>
              <mc:Fallback>
                <p:oleObj name="Prism Project" r:id="rId5" imgW="4680000" imgH="295200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8338" y="1742305"/>
                        <a:ext cx="4679950" cy="295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0" y="5899919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Suppl. Figure </a:t>
            </a:r>
            <a:r>
              <a:rPr lang="en-US" sz="1100" b="1" dirty="0" smtClean="0"/>
              <a:t>4: </a:t>
            </a:r>
            <a:r>
              <a:rPr lang="en-US" sz="1100" b="1" dirty="0"/>
              <a:t>Relationship between calculated </a:t>
            </a:r>
            <a:r>
              <a:rPr lang="en-US" sz="1100" b="1" dirty="0" smtClean="0"/>
              <a:t>viable CD34</a:t>
            </a:r>
            <a:r>
              <a:rPr lang="en-US" sz="1100" b="1" dirty="0"/>
              <a:t>+ </a:t>
            </a:r>
            <a:r>
              <a:rPr lang="en-US" sz="1100" b="1" dirty="0" smtClean="0"/>
              <a:t>recovery </a:t>
            </a:r>
            <a:r>
              <a:rPr lang="en-US" sz="1100" b="1" dirty="0"/>
              <a:t>and engraftment </a:t>
            </a:r>
            <a:br>
              <a:rPr lang="en-US" sz="1100" b="1" dirty="0"/>
            </a:br>
            <a:r>
              <a:rPr lang="en-US" sz="1100" dirty="0" smtClean="0"/>
              <a:t>Patient cohort was split into two groups receiving products with recovery lower or greater than 42.2% (median recovery, see Table 2). The groups include 12 and 15 recipients, respectively. 3 Patients receiving two products (apheresis days 1 and 2) were excluded from the analysis.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0404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221159"/>
            <a:ext cx="77048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</a:t>
            </a:r>
            <a:r>
              <a:rPr lang="en-US" dirty="0" smtClean="0"/>
              <a:t>Table </a:t>
            </a:r>
            <a:r>
              <a:rPr lang="en-US" dirty="0"/>
              <a:t>S1</a:t>
            </a:r>
            <a:r>
              <a:rPr lang="en-US" dirty="0" smtClean="0"/>
              <a:t>.</a:t>
            </a:r>
            <a:endParaRPr lang="de-DE" dirty="0"/>
          </a:p>
          <a:p>
            <a:r>
              <a:rPr lang="en-US" sz="1100" b="1" dirty="0" smtClean="0"/>
              <a:t>Specification </a:t>
            </a:r>
            <a:r>
              <a:rPr lang="en-US" sz="1100" b="1" dirty="0"/>
              <a:t>of licensed cryopreserved allogenic HPC </a:t>
            </a:r>
            <a:r>
              <a:rPr lang="en-US" sz="1100" b="1" dirty="0" smtClean="0"/>
              <a:t>products 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9915"/>
              </p:ext>
            </p:extLst>
          </p:nvPr>
        </p:nvGraphicFramePr>
        <p:xfrm>
          <a:off x="1835696" y="830308"/>
          <a:ext cx="6480720" cy="5911060"/>
        </p:xfrm>
        <a:graphic>
          <a:graphicData uri="http://schemas.openxmlformats.org/drawingml/2006/table">
            <a:tbl>
              <a:tblPr firstRow="1" firstCol="1"/>
              <a:tblGrid>
                <a:gridCol w="2967077">
                  <a:extLst>
                    <a:ext uri="{9D8B030D-6E8A-4147-A177-3AD203B41FA5}">
                      <a16:colId xmlns:a16="http://schemas.microsoft.com/office/drawing/2014/main" xmlns="" val="2668842452"/>
                    </a:ext>
                  </a:extLst>
                </a:gridCol>
                <a:gridCol w="3513643">
                  <a:extLst>
                    <a:ext uri="{9D8B030D-6E8A-4147-A177-3AD203B41FA5}">
                      <a16:colId xmlns:a16="http://schemas.microsoft.com/office/drawing/2014/main" xmlns="" val="4212228978"/>
                    </a:ext>
                  </a:extLst>
                </a:gridCol>
              </a:tblGrid>
              <a:tr h="2194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Specification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1740293"/>
                  </a:ext>
                </a:extLst>
              </a:tr>
              <a:tr h="21941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collection before cryopreservation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7668581"/>
                  </a:ext>
                </a:extLst>
              </a:tr>
              <a:tr h="430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 in end product bag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 50-400mL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5250182"/>
                  </a:ext>
                </a:extLst>
              </a:tr>
              <a:tr h="430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end product bags per transplant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per transplant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8638933"/>
                  </a:ext>
                </a:extLst>
              </a:tr>
              <a:tr h="641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CD34+ cell dose per kg body weight of recipient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the transplants: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x 10^6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8450598"/>
                  </a:ext>
                </a:extLst>
              </a:tr>
              <a:tr h="219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CD34+ cell number per bag and transplant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3594480"/>
                  </a:ext>
                </a:extLst>
              </a:tr>
              <a:tr h="219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MNC* number per bag and transplant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7016182"/>
                  </a:ext>
                </a:extLst>
              </a:tr>
              <a:tr h="430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MNC concentration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 ≤ 3 x 10^8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856492"/>
                  </a:ext>
                </a:extLst>
              </a:tr>
              <a:tr h="430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MNC viability 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the transplants: 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80%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3865087"/>
                  </a:ext>
                </a:extLst>
              </a:tr>
              <a:tr h="219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CD3+ cell number per transplant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1251137"/>
                  </a:ext>
                </a:extLst>
              </a:tr>
              <a:tr h="430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Hematocrit (residue RBC)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Determined/declared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 ≤ 10%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0385969"/>
                  </a:ext>
                </a:extLst>
              </a:tr>
              <a:tr h="5273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Sterility testing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 negative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positive with species-level identification 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05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antibiogram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2092485"/>
                  </a:ext>
                </a:extLst>
              </a:tr>
              <a:tr h="219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Visual inspection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 undamaged, no aggregates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275466"/>
                  </a:ext>
                </a:extLst>
              </a:tr>
              <a:tr h="21941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cryopreservation before release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348926"/>
                  </a:ext>
                </a:extLst>
              </a:tr>
              <a:tr h="4303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MNC viability</a:t>
                      </a:r>
                      <a:endParaRPr lang="de-D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Target: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the transplants: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70%</a:t>
                      </a:r>
                      <a:endParaRPr lang="de-D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628" marR="45628" marT="735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2651742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5244" y="6381328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</a:t>
            </a:r>
            <a:r>
              <a:rPr lang="en-US" sz="1200" dirty="0"/>
              <a:t>MNC, mononuclear </a:t>
            </a:r>
            <a:r>
              <a:rPr lang="en-US" sz="1200" dirty="0" smtClean="0"/>
              <a:t>cells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6948264" y="21012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Wiercinska</a:t>
            </a:r>
            <a:r>
              <a:rPr lang="en-US" sz="1600" dirty="0" smtClean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249498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221159"/>
            <a:ext cx="77048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</a:t>
            </a:r>
            <a:r>
              <a:rPr lang="en-US" dirty="0" smtClean="0"/>
              <a:t>Table </a:t>
            </a:r>
            <a:r>
              <a:rPr lang="en-US" dirty="0"/>
              <a:t>S2</a:t>
            </a:r>
            <a:r>
              <a:rPr lang="en-US" dirty="0" smtClean="0"/>
              <a:t>.</a:t>
            </a:r>
            <a:endParaRPr lang="de-DE" dirty="0"/>
          </a:p>
          <a:p>
            <a:r>
              <a:rPr lang="en-US" sz="1100" b="1" dirty="0"/>
              <a:t>Donor characteristics</a:t>
            </a:r>
            <a:endParaRPr lang="en-US" sz="1100" b="1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6948264" y="21012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Wiercinska</a:t>
            </a:r>
            <a:r>
              <a:rPr lang="en-US" sz="1600" dirty="0" smtClean="0"/>
              <a:t> et al.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29393"/>
              </p:ext>
            </p:extLst>
          </p:nvPr>
        </p:nvGraphicFramePr>
        <p:xfrm>
          <a:off x="1979713" y="548680"/>
          <a:ext cx="5040559" cy="6034068"/>
        </p:xfrm>
        <a:graphic>
          <a:graphicData uri="http://schemas.openxmlformats.org/drawingml/2006/table">
            <a:tbl>
              <a:tblPr firstRow="1" firstCol="1" bandRow="1"/>
              <a:tblGrid>
                <a:gridCol w="1086738">
                  <a:extLst>
                    <a:ext uri="{9D8B030D-6E8A-4147-A177-3AD203B41FA5}">
                      <a16:colId xmlns:a16="http://schemas.microsoft.com/office/drawing/2014/main" xmlns="" val="485705556"/>
                    </a:ext>
                  </a:extLst>
                </a:gridCol>
                <a:gridCol w="1296652">
                  <a:extLst>
                    <a:ext uri="{9D8B030D-6E8A-4147-A177-3AD203B41FA5}">
                      <a16:colId xmlns:a16="http://schemas.microsoft.com/office/drawing/2014/main" xmlns="" val="1680731834"/>
                    </a:ext>
                  </a:extLst>
                </a:gridCol>
                <a:gridCol w="1321780">
                  <a:extLst>
                    <a:ext uri="{9D8B030D-6E8A-4147-A177-3AD203B41FA5}">
                      <a16:colId xmlns:a16="http://schemas.microsoft.com/office/drawing/2014/main" xmlns="" val="1106421420"/>
                    </a:ext>
                  </a:extLst>
                </a:gridCol>
                <a:gridCol w="1335389">
                  <a:extLst>
                    <a:ext uri="{9D8B030D-6E8A-4147-A177-3AD203B41FA5}">
                      <a16:colId xmlns:a16="http://schemas.microsoft.com/office/drawing/2014/main" xmlns="" val="3287272502"/>
                    </a:ext>
                  </a:extLst>
                </a:gridCol>
              </a:tblGrid>
              <a:tr h="5936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median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(range)[IQR]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Male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median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(range) [IQR]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Female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median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(range) [IQR]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1404713"/>
                  </a:ext>
                </a:extLst>
              </a:tr>
              <a:tr h="2028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Donors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546397"/>
                  </a:ext>
                </a:extLst>
              </a:tr>
              <a:tr h="2028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Donations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0153704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 [years]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(18-63)[24-42]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(18-63)[24-42]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31.5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(18-62)[24.3-44.5]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6210916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[kg]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78.5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(51-126)[69-88.5]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83.5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(58-126) [74.5-92.3]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69.5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(51-103)[63.3-79.8]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9745655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Donor : recipient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ratio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1.08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(0.47-14.38)[0.89-1.33]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1.15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(0.54-14.38) [0.95-1.37]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0.92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(0.47-7.25)[0.78-1.27]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110130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000" kern="12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day apheresis only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9882165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 [years]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(18-63)[24-41.8]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(18-63) [23.5-42]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(18-51)[24-41]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6273346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[kg]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79.5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(51-126)[70-90]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(58-126) [74-92.5]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(51-103)[65-80]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103202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Donor : recipient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ratio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1.13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(0.47-14.38)[0.91-1.38]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(0.54-14.38) [0.97-1.38]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(0.47-7.25)[0.81-1.63]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0836443"/>
                  </a:ext>
                </a:extLst>
              </a:tr>
              <a:tr h="2028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000" kern="12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day apheresis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0730420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 [years]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(26-62)[29.3-50.5]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(26-62)[31.5-53]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0253178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[kg]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(51-88)[60.5-79.3]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(51-88)[59-74.5]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6699825"/>
                  </a:ext>
                </a:extLst>
              </a:tr>
              <a:tr h="3982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Donor : recipient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ratio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0.87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(0.59-1.28)[0.72-0.94]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0.93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(0.59-1.28)[0.71-0.94]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203" marR="39203" marT="64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4005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9712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671</Words>
  <Application>Microsoft Office PowerPoint</Application>
  <PresentationFormat>On-screen Show (4:3)</PresentationFormat>
  <Paragraphs>225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Larissa</vt:lpstr>
      <vt:lpstr>Prism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Wiercinska, Eliza</dc:creator>
  <cp:lastModifiedBy>Pavithra K.</cp:lastModifiedBy>
  <cp:revision>22</cp:revision>
  <dcterms:created xsi:type="dcterms:W3CDTF">2021-01-25T12:34:29Z</dcterms:created>
  <dcterms:modified xsi:type="dcterms:W3CDTF">2021-03-30T05:01:18Z</dcterms:modified>
</cp:coreProperties>
</file>