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gif" ContentType="image/gif"/>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abstract.xml" ContentType="application/vnd.openxmlformats-officedocument.presentationml.slide+xml"/>
  <Override PartName="/ppt/notesSlides/notesSlideabstract.xml" ContentType="application/vnd.openxmlformats-officedocument.presentationml.notesSlide+xml"/>
  <Override PartName="/ppt/slides/slidecover.xml" ContentType="application/vnd.openxmlformats-officedocument.presentationml.slide+xml"/>
  <Override PartName="/ppt/notesSlides/notesSlidecover.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1000" r:id="rIdCover"/>
    <p:sldId id="1001" r:id="rIdAbstract"/>
    <p:sldId id="256" r:id="rId90"/>
    <p:sldId id="257" r:id="rId91"/>
    <p:sldId id="258" r:id="rId92"/>
    <p:sldId id="259" r:id="rId93"/>
    <p:sldId id="260" r:id="rId94"/>
    <p:sldId id="261" r:id="rId95"/>
    <p:sldId id="262" r:id="rId96"/>
    <p:sldId id="263" r:id="rId97"/>
    <p:sldId id="264" r:id="rId98"/>
    <p:sldId id="265" r:id="rId99"/>
    <p:sldId id="266" r:id="rId910"/>
    <p:sldId id="267" r:id="rId911"/>
    <p:sldId id="268" r:id="rId912"/>
    <p:sldId id="269" r:id="rId913"/>
    <p:sldId id="270" r:id="rId914"/>
    <p:sldId id="271" r:id="rId915"/>
    <p:sldId id="272" r:id="rId9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98" y="12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0" Type="http://schemas.openxmlformats.org/officeDocument/2006/relationships/slide" Target="slides/slide1.xml"/><Relationship Id="rId91" Type="http://schemas.openxmlformats.org/officeDocument/2006/relationships/slide" Target="slides/slide2.xml"/><Relationship Id="rId92" Type="http://schemas.openxmlformats.org/officeDocument/2006/relationships/slide" Target="slides/slide3.xml"/><Relationship Id="rId93" Type="http://schemas.openxmlformats.org/officeDocument/2006/relationships/slide" Target="slides/slide4.xml"/><Relationship Id="rId94" Type="http://schemas.openxmlformats.org/officeDocument/2006/relationships/slide" Target="slides/slide5.xml"/><Relationship Id="rId95" Type="http://schemas.openxmlformats.org/officeDocument/2006/relationships/slide" Target="slides/slide6.xml"/><Relationship Id="rId96" Type="http://schemas.openxmlformats.org/officeDocument/2006/relationships/slide" Target="slides/slide7.xml"/><Relationship Id="rId97" Type="http://schemas.openxmlformats.org/officeDocument/2006/relationships/slide" Target="slides/slide8.xml"/><Relationship Id="rId98" Type="http://schemas.openxmlformats.org/officeDocument/2006/relationships/slide" Target="slides/slide9.xml"/><Relationship Id="rId99" Type="http://schemas.openxmlformats.org/officeDocument/2006/relationships/slide" Target="slides/slide10.xml"/><Relationship Id="rId910" Type="http://schemas.openxmlformats.org/officeDocument/2006/relationships/slide" Target="slides/slide11.xml"/><Relationship Id="rId911" Type="http://schemas.openxmlformats.org/officeDocument/2006/relationships/slide" Target="slides/slide12.xml"/><Relationship Id="rId912" Type="http://schemas.openxmlformats.org/officeDocument/2006/relationships/slide" Target="slides/slide13.xml"/><Relationship Id="rId913" Type="http://schemas.openxmlformats.org/officeDocument/2006/relationships/slide" Target="slides/slide14.xml"/><Relationship Id="rId914" Type="http://schemas.openxmlformats.org/officeDocument/2006/relationships/slide" Target="slides/slide15.xml"/><Relationship Id="rId915" Type="http://schemas.openxmlformats.org/officeDocument/2006/relationships/slide" Target="slides/slide16.xml"/><Relationship Id="rId916" Type="http://schemas.openxmlformats.org/officeDocument/2006/relationships/slide" Target="slides/slide17.xml"/><Relationship Id="rIdAbstract" Type="http://schemas.openxmlformats.org/officeDocument/2006/relationships/slide" Target="slides/slideabstract.xml"/><Relationship Id="rIdCover" Type="http://schemas.openxmlformats.org/officeDocument/2006/relationships/slide" Target="slides/slidecover.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D88E22-B339-4D1F-9AA1-A55FBF89BA4D}" type="datetimeFigureOut">
              <a:rPr lang="en-GB" smtClean="0"/>
              <a:pPr/>
              <a:t>09/12/2014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D34A19-1034-4F07-BCD4-05E5E1DABBF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abstract.xml.rels><?xml version="1.0" encoding="UTF-8" standalone="yes"?>
<Relationships xmlns="http://schemas.openxmlformats.org/package/2006/relationships"><Relationship Id="rId2" Type="http://schemas.openxmlformats.org/officeDocument/2006/relationships/slide" Target="../slides/slideabstract.xml"/><Relationship Id="rId1" Type="http://schemas.openxmlformats.org/officeDocument/2006/relationships/notesMaster" Target="../notesMasters/notesMaster1.xml"/></Relationships>

</file>

<file path=ppt/notesSlides/_rels/notesSlidecover.xml.rels><?xml version="1.0" encoding="UTF-8" standalone="yes"?>
<Relationships xmlns="http://schemas.openxmlformats.org/package/2006/relationships"><Relationship Id="rId2" Type="http://schemas.openxmlformats.org/officeDocument/2006/relationships/slide" Target="../slides/slidecover.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TEM images of crushed denisovite crystal fibres used for EDT data acquisition (namely crystal 1 and crystal 3). The scale bar is 200 nm.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Overview of an FIB prepared cross section (perpendicular to the c axis) of a fibrous denisovite sample. (b) SAED of an area containing four fibres. The sample is slightly tilted out of the zone-axis orientation for better visualization of the different orientations of the fibres.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SAED pattern along the c axis, showing that the a* and b* axes are mutually orthogonal. On the pattern, mirror symmetry exists along both axes and the reflection conditions h00: h = 2n are present. Weak violations of this rule are thought to be the result of residual dynamic effects. (b) SAED pattern along the b axis. In the pattern of the zero-order Laue zone (h0l reflections, inner circle) the reflections h = 2n + 1 are extinct in all reciprocal rows with l = 2n, while in the pattern of the first-order Laue zone (h1l reflections, outer ring) no systematic absences are observed.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Filtered [001] HAADF image of denisovite. (b) Enlarged part with the unit cell and symmetry elements; one of the circular contrasts is marked by a white circle. (c) Three weak arch-like fragments (red rectangles) are situated close to the three weak arch-like areas of the circular contrast (white rectangles). Turquoise circles indicate independent Ca positions.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[001] HAADF-STEM images of charoite: (a) An overview. (b) Enlarged part of panel (a). The circular contrast has three stronger spots marked by arrowheads. The arch-like contrast has intense spots at both ends (left rectangle) and resembles part of the circular contrast (right rectangle). It is thought that the arch-like unit consists of two pectolite chains forming xonotlite dreier double chains with formula [Si6O17]10−.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Dreier silicate chains, (top) unfolded and (bottom) viewed along the chain direction. (a) Dreier single tetrahedra chain (pectolite-like). (b) Dreier double chain (xonotlite-like). (c) Unfolded drawing of the tubular dreier triple chain in frankamenite and miserite. (d) Loop-branched dreier single chain. (e) Unfolded tubular loop-branched dreier triple chain in charoite and denisovite. Rows of superimposed tetrahedra along the tubular axis are indicated by arrowheads. In panels (b), (c) and (e), eight-membered rings of tetrahedra exist, `8MR'.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structural model of denisovite based on HAADF image interpretation. The unit cell and symmetry elements are shown. Silicate chains are shown in yellow, (Ca,Na) octahedra in green and K+ ions as large brown circles, and turquoise, purple and black small circles represent oxygen, F/OH and H positions, respectively.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The structure of denisovite projected along the z axis; only Ca, K and Si atoms are shown. Large white balls represent Ca atoms, small white balls represent Si atoms in vertical Si2O7 groups, and small grey balls represent Si atoms in horizontal Si2O7 groups and K atoms. (b) Experimental HAADF image of denisovite. (c) Simulated HAADF image calculated from the ab initio structure.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EDT three-dimensional diffraction volume of denisovite viewed along a*. Reflections hkl: l = 2n + 1 are weaker but there is no evidence of diffuse scattering. (b) EDT three-dimensional diffraction volume of denisovite viewed along b*. Reflections hkl: l = 2n + 1 are weaker and show strong diffuse scattering along a*. (c) EDT three-dimensional diffraction volume of denisovite viewed along c*. (d) EDT three-dimensional diffraction volume of denisovite viewed along the tilt axis of the acquisition.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Rietveld plot. Experimental data are shown in blue, simulated data in red and the difference curve in grey. The blue vertical tick marks denote the reflection positions.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Superposition of the structures from EDT (coloured) and Rietveld refinement (black). Colour codes: Si yellow, O turquoise, Ca and Na green, K brown, and F purple.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polyhedral representation of the denisovite structure as obtained from the ab initio structure solution, shown down the z axis. The unit cell and symmetry elements are shown. Tubular loop-branched dreier triple chains [Si12O30]12− (TC) are shown in red, and xonotlite-like dreier double chains [Si6O17]10− (XC1) and (XC2) are shown in purple and turquoise, respectively; `horizontal' octahedra walls (HOW) are coloured yellow, walls from two (Ca9—Ca12) octahedra (VOW) brown and six-octahedra-wide walls (6OW) green. Small turquoise circles are O atoms, purple circles are F atoms, O43 and O44 are marked by blue circles and large brown circles indicate K atoms. Si atoms are numbered.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Denisovite, two strands of XC2 (turquoise) and XC1 (purple) on opposite sides of a VOW, showing that they are not displaced along z with respect to each other.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Denisovite, two XC2 on opposite sides of an HOW, showing their relative displacement by c/4.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Denisovite, schematic view of a stacking fault.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HRTEM of denisovite, showing ordered P12/a1 areas, a stacking fault (SF) and a twin boundary (TB). A unit cell is indicated in white, and the yellow rhomboids are a guide to the eyes.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OD theory. (a) The symmetry elements of an isolated layer (first layer) are shown in black. The symmetry elements used to generate the second layer are shown in blue. The basis vectors of an isolated layer are a0, b0 and c0. The view is along c0. The figure displays the situation for a shift of c/4; in the case of a shift of −c/4, the z positions of all symmetry elements change from z to −z, the 21/2 axis changes to 2−1/2 with a translation of −c0/4, and the n1/2,2 glide plane converts to n−1/2,2 with a translation of a0 − c0/4. (b) Consecutive application of the shift of −c/4 leads to the ordered model structure MDO1 in P12/a1, which is the main structural motif of denisovite. All depicted symmetry elements (shown in red) are crystallographic ones. All other symmetry elements from panel (a) are still present, but they are only local symmetries within one layer (black) or between neighbouring layers (blue). The view is along [001]. Note that the a axis in P12/a1 is not parallel to a0, but a = 2a0 − c0/2. Thereby the n−1/2,2 glide plane changes to a proper a-glide plane. The subscript p in ap denotes the projection of the a axis. [Rozhdestvenskaya, I. V., Mugnaioli, E., Schowalter, M., Schmidt, M. U., Czank, M., Depmeier, W. and Rosenauer, A. (2017). IUCrJ, 4, 223-242.   10.1107/S2052252517002585]</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abstract.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Denisovite is a rare mineral occurring as aggregates of fibres typically 200–500 nm diameter. It was confirmed as a new mineral in 1984, but important facts about its chemical formula, lattice parameters, symmetry and structure have remained incompletely known since then. Recently obtained results from studies using microprobe analysis, X-ray powder diffraction (XRPD), electron crystallography, modelling and Rietveld refinement will be reported. The electron crystallography methods include transmission electron microscopy (TEM), selected-area electron diffraction (SAED), high-angle annular dark-field imaging (HAADF), high-resolution transmission electron microscopy (HRTEM), precession electron diffraction (PED) and electron diffraction tomography (EDT). A structural model of denisovite was developed from HAADF images and later completed on the basis of quasi-kinematic EDT data by ab initio structure solution using direct methods and least-squares refinement. The model was confirmed by Rietveld refinement. The lattice parameters are a = 31.024 (1), b = 19.554 (1) and c = 7.1441 (5) Å, β = 95.99 (3)°, V = 4310.1 (5) Å3 and space group P12/a1. The structure consists of three topologically distinct dreier silicate chains, viz. two xonotlite-like dreier double chains, [Si6O17]10−, and a tubular loop-branched dreier triple chain, [Si12O30]12−. The silicate chains occur between three walls of edge-sharing (Ca,Na) octahedra. The chains of silicate tetrahedra and the octahedra walls extend parallel to the z axis and form a layer parallel to (100). Water molecules and K+ cations are located at the centre of the tubular silicate chain. The latter also occupy positions close to the centres of eight-membered rings in the silicate chains. The silicate chains are geometrically constrained by neighbouring octahedra walls and present an ambiguity with respect to their z position along these walls, with displacements between neighbouring layers being either Δz = c/4 or −c/4. Such behaviour is typical for polytypic sequences and leads to disorder along [100]. In fact, the diffraction pattern does not show any sharp reflections with l odd, but continuous diffuse streaks parallel to a* instead. Only reflections with l even are sharp. The diffuse scattering is caused by (100) nano­lamellae separated by stacking faults and twin boundaries. The structure can be described according to the order–disorder (OD) theory as a stacking of layers parallel to (100).</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notesSlides/notesSlidecover.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Denisovite is a rare mineral occurring as fibres typically 200–500 nm in diameter, always characterized by pervasive disorder. Combining X-ray powder diffraction, high-angle annular dark-field scanning transmission electron microscopy imaging and electron diffraction tomography, it was possible to determine the denisovite structure and describe its disorder and polytypism by order–disorder theory. The denisovite structure ranks among the top 1% of the most complex mineral structures known to date.</a:t>
            </a:r>
            <a:endParaRPr lang="en-GB" dirty="0"/>
          </a:p>
        </p:txBody>
      </p:sp>
      <p:sp>
        <p:nvSpPr>
          <p:cNvPr id="4" name="Slide Number Placeholder 3"/>
          <p:cNvSpPr>
            <a:spLocks noGrp="1"/>
          </p:cNvSpPr>
          <p:nvPr>
            <p:ph type="sldNum" sz="quarter" idx="10"/>
          </p:nvPr>
        </p:nvSpPr>
        <p:spPr/>
        <p:txBody>
          <a:bodyPr/>
          <a:lstStyle/>
          <a:p>
            <a:fld id="{9FD34A19-1034-4F07-BCD4-05E5E1DABBFE}" type="slidenum">
              <a:rPr lang="en-GB" smtClean="0"/>
              <a:pPr/>
              <a:t>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7F767C-1609-4890-943F-06C1AAE54CED}" type="datetimeFigureOut">
              <a:rPr lang="en-GB" smtClean="0"/>
              <a:pPr/>
              <a:t>09/12/2014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64A4F9-9CFA-4165-B04F-80B53FA76C5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F767C-1609-4890-943F-06C1AAE54CED}" type="datetimeFigureOut">
              <a:rPr lang="en-GB" smtClean="0"/>
              <a:pPr/>
              <a:t>09/12/2014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A4F9-9CFA-4165-B04F-80B53FA76C5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hyperlink" Target="http://dx.doi.or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png"/></Relationships>

</file>

<file path=ppt/slides/_rels/slideabstract.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abstract.xml"/><Relationship Id="rId1" Type="http://schemas.openxmlformats.org/officeDocument/2006/relationships/slideLayout" Target="../slideLayouts/slideLayout1.xml"/></Relationships>

</file>

<file path=ppt/slides/_rels/slidecover.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cover.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 TEM images of crushed denisovite crystal fibres used for EDT data acquisition (namely crystal 1 and crystal 3). The scale bar is 200 nm.</a:t>
            </a:r>
            <a:endParaRPr lang="en-GB" sz="1400" dirty="0"/>
          </a:p>
        </p:txBody>
      </p:sp>
      <p:sp>
        <p:nvSpPr>
          <p:cNvPr id="3" name="Journal Reference 1"/>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 descr="IUCrfigure.png"/>
          <p:cNvPicPr>
            <a:picLocks noChangeAspect="1"/>
          </p:cNvPicPr>
          <p:nvPr/>
        </p:nvPicPr>
        <p:blipFill>
          <a:blip r:embed="rId5" cstate="print"/>
          <a:stretch>
            <a:fillRect/>
          </a:stretch>
        </p:blipFill>
        <p:spPr>
          <a:xfrm>
            <a:off x="467544" y="1415056"/>
            <a:ext cx="8208912" cy="40998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2"/>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2. (</a:t>
            </a:r>
            <a:r>
              <a:rPr lang="en-GB" b="0" i="1" sz="1400" baseline="0" dirty="0" smtClean="0">
                <a:solidFill>
                  <a:srgbClr val="595959"/>
                </a:solidFill>
              </a:rPr>
              <a:t>a</a:t>
            </a:r>
            <a:r>
              <a:rPr lang="en-GB" b="0" i="0" sz="1400" baseline="0" dirty="0" smtClean="0">
                <a:solidFill>
                  <a:srgbClr val="595959"/>
                </a:solidFill>
              </a:rPr>
              <a:t>) Overview of an FIB prepared cross section (perpendicular to the </a:t>
            </a:r>
            <a:r>
              <a:rPr lang="en-GB" b="0" i="1" sz="1400" baseline="0" dirty="0" smtClean="0">
                <a:solidFill>
                  <a:srgbClr val="595959"/>
                </a:solidFill>
              </a:rPr>
              <a:t>c</a:t>
            </a:r>
            <a:r>
              <a:rPr lang="en-GB" b="0" i="0" sz="1400" baseline="0" dirty="0" smtClean="0">
                <a:solidFill>
                  <a:srgbClr val="595959"/>
                </a:solidFill>
              </a:rPr>
              <a:t> axis) of a fibrous denisovite sample. (</a:t>
            </a:r>
            <a:r>
              <a:rPr lang="en-GB" b="0" i="1" sz="1400" baseline="0" dirty="0" smtClean="0">
                <a:solidFill>
                  <a:srgbClr val="595959"/>
                </a:solidFill>
              </a:rPr>
              <a:t>b</a:t>
            </a:r>
            <a:r>
              <a:rPr lang="en-GB" b="0" i="0" sz="1400" baseline="0" dirty="0" smtClean="0">
                <a:solidFill>
                  <a:srgbClr val="595959"/>
                </a:solidFill>
              </a:rPr>
              <a:t>) SAED of an area containing four fibres. The sample is slightly  ...</a:t>
            </a:r>
            <a:endParaRPr lang="en-GB" sz="1400" dirty="0"/>
          </a:p>
        </p:txBody>
      </p:sp>
      <p:sp>
        <p:nvSpPr>
          <p:cNvPr id="3" name="Journal Reference 2"/>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2"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2" descr="IUCrfigure.png"/>
          <p:cNvPicPr>
            <a:picLocks noChangeAspect="1"/>
          </p:cNvPicPr>
          <p:nvPr/>
        </p:nvPicPr>
        <p:blipFill>
          <a:blip r:embed="rId5" cstate="print"/>
          <a:stretch>
            <a:fillRect/>
          </a:stretch>
        </p:blipFill>
        <p:spPr>
          <a:xfrm>
            <a:off x="467544" y="1399094"/>
            <a:ext cx="8208912" cy="41318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3"/>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3. (</a:t>
            </a:r>
            <a:r>
              <a:rPr lang="en-GB" b="0" i="1" sz="1400" baseline="0" dirty="0" smtClean="0">
                <a:solidFill>
                  <a:srgbClr val="595959"/>
                </a:solidFill>
              </a:rPr>
              <a:t>a</a:t>
            </a:r>
            <a:r>
              <a:rPr lang="en-GB" b="0" i="0" sz="1400" baseline="0" dirty="0" smtClean="0">
                <a:solidFill>
                  <a:srgbClr val="595959"/>
                </a:solidFill>
              </a:rPr>
              <a:t>) SAED pattern along the </a:t>
            </a:r>
            <a:r>
              <a:rPr lang="en-GB" b="0" i="1" sz="1400" baseline="0" dirty="0" smtClean="0">
                <a:solidFill>
                  <a:srgbClr val="595959"/>
                </a:solidFill>
              </a:rPr>
              <a:t>c</a:t>
            </a:r>
            <a:r>
              <a:rPr lang="en-GB" b="0" i="0" sz="1400" baseline="0" dirty="0" smtClean="0">
                <a:solidFill>
                  <a:srgbClr val="595959"/>
                </a:solidFill>
              </a:rPr>
              <a:t> axis, showing that the </a:t>
            </a:r>
            <a:r>
              <a:rPr lang="en-GB" b="0" i="1" sz="1400" baseline="0" dirty="0" smtClean="0">
                <a:solidFill>
                  <a:srgbClr val="595959"/>
                </a:solidFill>
              </a:rPr>
              <a:t>a</a:t>
            </a:r>
            <a:r>
              <a:rPr lang="en-GB" b="0" i="0" sz="1400" baseline="0" dirty="0" smtClean="0">
                <a:solidFill>
                  <a:srgbClr val="595959"/>
                </a:solidFill>
              </a:rPr>
              <a:t>* and </a:t>
            </a:r>
            <a:r>
              <a:rPr lang="en-GB" b="0" i="1" sz="1400" baseline="0" dirty="0" smtClean="0">
                <a:solidFill>
                  <a:srgbClr val="595959"/>
                </a:solidFill>
              </a:rPr>
              <a:t>b</a:t>
            </a:r>
            <a:r>
              <a:rPr lang="en-GB" b="0" i="0" sz="1400" baseline="0" dirty="0" smtClean="0">
                <a:solidFill>
                  <a:srgbClr val="595959"/>
                </a:solidFill>
              </a:rPr>
              <a:t>* axes are mutually orthogonal. On the pattern, mirror symmetry exists along both axes and the reflection  ...</a:t>
            </a:r>
            <a:endParaRPr lang="en-GB" sz="1400" dirty="0"/>
          </a:p>
        </p:txBody>
      </p:sp>
      <p:sp>
        <p:nvSpPr>
          <p:cNvPr id="3" name="Journal Reference 3"/>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3"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3" descr="IUCrfigure.png"/>
          <p:cNvPicPr>
            <a:picLocks noChangeAspect="1"/>
          </p:cNvPicPr>
          <p:nvPr/>
        </p:nvPicPr>
        <p:blipFill>
          <a:blip r:embed="rId5" cstate="print"/>
          <a:stretch>
            <a:fillRect/>
          </a:stretch>
        </p:blipFill>
        <p:spPr>
          <a:xfrm>
            <a:off x="467544" y="1684126"/>
            <a:ext cx="8208912" cy="35617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4"/>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4. (</a:t>
            </a:r>
            <a:r>
              <a:rPr lang="en-GB" b="0" i="1" sz="1400" baseline="0" dirty="0" smtClean="0">
                <a:solidFill>
                  <a:srgbClr val="595959"/>
                </a:solidFill>
              </a:rPr>
              <a:t>a</a:t>
            </a:r>
            <a:r>
              <a:rPr lang="en-GB" b="0" i="0" sz="1400" baseline="0" dirty="0" smtClean="0">
                <a:solidFill>
                  <a:srgbClr val="595959"/>
                </a:solidFill>
              </a:rPr>
              <a:t>) Filtered [001] HAADF image of denisovite. (</a:t>
            </a:r>
            <a:r>
              <a:rPr lang="en-GB" b="0" i="1" sz="1400" baseline="0" dirty="0" smtClean="0">
                <a:solidFill>
                  <a:srgbClr val="595959"/>
                </a:solidFill>
              </a:rPr>
              <a:t>b</a:t>
            </a:r>
            <a:r>
              <a:rPr lang="en-GB" b="0" i="0" sz="1400" baseline="0" dirty="0" smtClean="0">
                <a:solidFill>
                  <a:srgbClr val="595959"/>
                </a:solidFill>
              </a:rPr>
              <a:t>) Enlarged part with the unit cell and symmetry elements; one of the circular contrasts is marked by a white circle. (</a:t>
            </a:r>
            <a:r>
              <a:rPr lang="en-GB" b="0" i="1" sz="1400" baseline="0" dirty="0" smtClean="0">
                <a:solidFill>
                  <a:srgbClr val="595959"/>
                </a:solidFill>
              </a:rPr>
              <a:t>c</a:t>
            </a:r>
            <a:r>
              <a:rPr lang="en-GB" b="0" i="0" sz="1400" baseline="0" dirty="0" smtClean="0">
                <a:solidFill>
                  <a:srgbClr val="595959"/>
                </a:solidFill>
              </a:rPr>
              <a:t>) Three  ...</a:t>
            </a:r>
            <a:endParaRPr lang="en-GB" sz="1400" dirty="0"/>
          </a:p>
        </p:txBody>
      </p:sp>
      <p:sp>
        <p:nvSpPr>
          <p:cNvPr id="3" name="Journal Reference 4"/>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4"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4" descr="IUCrfigure.png"/>
          <p:cNvPicPr>
            <a:picLocks noChangeAspect="1"/>
          </p:cNvPicPr>
          <p:nvPr/>
        </p:nvPicPr>
        <p:blipFill>
          <a:blip r:embed="rId5" cstate="print"/>
          <a:stretch>
            <a:fillRect/>
          </a:stretch>
        </p:blipFill>
        <p:spPr>
          <a:xfrm>
            <a:off x="1414122" y="1052736"/>
            <a:ext cx="6315756" cy="48245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5"/>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5. [001] HAADF-STEM images of charoite: (</a:t>
            </a:r>
            <a:r>
              <a:rPr lang="en-GB" b="0" i="1" sz="1400" baseline="0" dirty="0" smtClean="0">
                <a:solidFill>
                  <a:srgbClr val="595959"/>
                </a:solidFill>
              </a:rPr>
              <a:t>a</a:t>
            </a:r>
            <a:r>
              <a:rPr lang="en-GB" b="0" i="0" sz="1400" baseline="0" dirty="0" smtClean="0">
                <a:solidFill>
                  <a:srgbClr val="595959"/>
                </a:solidFill>
              </a:rPr>
              <a:t>) An overview. (</a:t>
            </a:r>
            <a:r>
              <a:rPr lang="en-GB" b="0" i="1" sz="1400" baseline="0" dirty="0" smtClean="0">
                <a:solidFill>
                  <a:srgbClr val="595959"/>
                </a:solidFill>
              </a:rPr>
              <a:t>b</a:t>
            </a:r>
            <a:r>
              <a:rPr lang="en-GB" b="0" i="0" sz="1400" baseline="0" dirty="0" smtClean="0">
                <a:solidFill>
                  <a:srgbClr val="595959"/>
                </a:solidFill>
              </a:rPr>
              <a:t>) Enlarged part of panel (</a:t>
            </a:r>
            <a:r>
              <a:rPr lang="en-GB" b="0" i="1" sz="1400" baseline="0" dirty="0" smtClean="0">
                <a:solidFill>
                  <a:srgbClr val="595959"/>
                </a:solidFill>
              </a:rPr>
              <a:t>a</a:t>
            </a:r>
            <a:r>
              <a:rPr lang="en-GB" b="0" i="0" sz="1400" baseline="0" dirty="0" smtClean="0">
                <a:solidFill>
                  <a:srgbClr val="595959"/>
                </a:solidFill>
              </a:rPr>
              <a:t>). The circular contrast has three stronger spots marked by arrowheads. The arch-like contrast  ...</a:t>
            </a:r>
            <a:endParaRPr lang="en-GB" sz="1400" dirty="0"/>
          </a:p>
        </p:txBody>
      </p:sp>
      <p:sp>
        <p:nvSpPr>
          <p:cNvPr id="3" name="Journal Reference 5"/>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5"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5" descr="IUCrfigure.png"/>
          <p:cNvPicPr>
            <a:picLocks noChangeAspect="1"/>
          </p:cNvPicPr>
          <p:nvPr/>
        </p:nvPicPr>
        <p:blipFill>
          <a:blip r:embed="rId5" cstate="print"/>
          <a:stretch>
            <a:fillRect/>
          </a:stretch>
        </p:blipFill>
        <p:spPr>
          <a:xfrm>
            <a:off x="467544" y="1647642"/>
            <a:ext cx="8208912" cy="363472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6"/>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6. Dreier silicate chains, (top) unfolded and (bottom) viewed along the chain direction. (</a:t>
            </a:r>
            <a:r>
              <a:rPr lang="en-GB" b="0" i="1" sz="1400" baseline="0" dirty="0" smtClean="0">
                <a:solidFill>
                  <a:srgbClr val="595959"/>
                </a:solidFill>
              </a:rPr>
              <a:t>a</a:t>
            </a:r>
            <a:r>
              <a:rPr lang="en-GB" b="0" i="0" sz="1400" baseline="0" dirty="0" smtClean="0">
                <a:solidFill>
                  <a:srgbClr val="595959"/>
                </a:solidFill>
              </a:rPr>
              <a:t>) Dreier single tetrahedra chain (pectolite-like). (</a:t>
            </a:r>
            <a:r>
              <a:rPr lang="en-GB" b="0" i="1" sz="1400" baseline="0" dirty="0" smtClean="0">
                <a:solidFill>
                  <a:srgbClr val="595959"/>
                </a:solidFill>
              </a:rPr>
              <a:t>b</a:t>
            </a:r>
            <a:r>
              <a:rPr lang="en-GB" b="0" i="0" sz="1400" baseline="0" dirty="0" smtClean="0">
                <a:solidFill>
                  <a:srgbClr val="595959"/>
                </a:solidFill>
              </a:rPr>
              <a:t>) Dreier double chain (xonotlite-like) ...</a:t>
            </a:r>
            <a:endParaRPr lang="en-GB" sz="1400" dirty="0"/>
          </a:p>
        </p:txBody>
      </p:sp>
      <p:sp>
        <p:nvSpPr>
          <p:cNvPr id="3" name="Journal Reference 6"/>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6"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6" descr="IUCrfigure.png"/>
          <p:cNvPicPr>
            <a:picLocks noChangeAspect="1"/>
          </p:cNvPicPr>
          <p:nvPr/>
        </p:nvPicPr>
        <p:blipFill>
          <a:blip r:embed="rId5" cstate="print"/>
          <a:stretch>
            <a:fillRect/>
          </a:stretch>
        </p:blipFill>
        <p:spPr>
          <a:xfrm>
            <a:off x="467544" y="1802699"/>
            <a:ext cx="8208912" cy="33246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7"/>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7. The structural model of denisovite based on HAADF image interpretation. The unit cell and symmetry elements are shown. Silicate chains are shown in yellow, (Ca,Na) octahedra in green and K</a:t>
            </a:r>
            <a:r>
              <a:rPr lang="en-GB" b="0" i="0" sz="1400" baseline="30000" dirty="0" smtClean="0">
                <a:solidFill>
                  <a:srgbClr val="595959"/>
                </a:solidFill>
              </a:rPr>
              <a:t>+</a:t>
            </a:r>
            <a:r>
              <a:rPr lang="en-GB" b="0" i="0" sz="1400" baseline="0" dirty="0" smtClean="0">
                <a:solidFill>
                  <a:srgbClr val="595959"/>
                </a:solidFill>
              </a:rPr>
              <a:t>  ...</a:t>
            </a:r>
            <a:endParaRPr lang="en-GB" sz="1400" dirty="0"/>
          </a:p>
        </p:txBody>
      </p:sp>
      <p:sp>
        <p:nvSpPr>
          <p:cNvPr id="3" name="Journal Reference 7"/>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7"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7" descr="IUCrfigure.png"/>
          <p:cNvPicPr>
            <a:picLocks noChangeAspect="1"/>
          </p:cNvPicPr>
          <p:nvPr/>
        </p:nvPicPr>
        <p:blipFill>
          <a:blip r:embed="rId5" cstate="print"/>
          <a:stretch>
            <a:fillRect/>
          </a:stretch>
        </p:blipFill>
        <p:spPr>
          <a:xfrm>
            <a:off x="2321050" y="1052736"/>
            <a:ext cx="4501899" cy="48245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8"/>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8. (</a:t>
            </a:r>
            <a:r>
              <a:rPr lang="en-GB" b="0" i="1" sz="1400" baseline="0" dirty="0" smtClean="0">
                <a:solidFill>
                  <a:srgbClr val="595959"/>
                </a:solidFill>
              </a:rPr>
              <a:t>a</a:t>
            </a:r>
            <a:r>
              <a:rPr lang="en-GB" b="0" i="0" sz="1400" baseline="0" dirty="0" smtClean="0">
                <a:solidFill>
                  <a:srgbClr val="595959"/>
                </a:solidFill>
              </a:rPr>
              <a:t>) The structure of denisovite projected along the </a:t>
            </a:r>
            <a:r>
              <a:rPr lang="en-GB" b="0" i="1" sz="1400" baseline="0" dirty="0" smtClean="0">
                <a:solidFill>
                  <a:srgbClr val="595959"/>
                </a:solidFill>
              </a:rPr>
              <a:t>z</a:t>
            </a:r>
            <a:r>
              <a:rPr lang="en-GB" b="0" i="0" sz="1400" baseline="0" dirty="0" smtClean="0">
                <a:solidFill>
                  <a:srgbClr val="595959"/>
                </a:solidFill>
              </a:rPr>
              <a:t> axis; only Ca, K and Si atoms are shown. Large white balls represent Ca atoms, small white balls represent Si atoms in vertical  ...</a:t>
            </a:r>
            <a:endParaRPr lang="en-GB" sz="1400" dirty="0"/>
          </a:p>
        </p:txBody>
      </p:sp>
      <p:sp>
        <p:nvSpPr>
          <p:cNvPr id="3" name="Journal Reference 8"/>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8"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8" descr="IUCrfigure.png"/>
          <p:cNvPicPr>
            <a:picLocks noChangeAspect="1"/>
          </p:cNvPicPr>
          <p:nvPr/>
        </p:nvPicPr>
        <p:blipFill>
          <a:blip r:embed="rId5" cstate="print"/>
          <a:stretch>
            <a:fillRect/>
          </a:stretch>
        </p:blipFill>
        <p:spPr>
          <a:xfrm>
            <a:off x="1346084" y="1052736"/>
            <a:ext cx="6451831" cy="48245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9"/>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9. (</a:t>
            </a:r>
            <a:r>
              <a:rPr lang="en-GB" b="0" i="1" sz="1400" baseline="0" dirty="0" smtClean="0">
                <a:solidFill>
                  <a:srgbClr val="595959"/>
                </a:solidFill>
              </a:rPr>
              <a:t>a</a:t>
            </a:r>
            <a:r>
              <a:rPr lang="en-GB" b="0" i="0" sz="1400" baseline="0" dirty="0" smtClean="0">
                <a:solidFill>
                  <a:srgbClr val="595959"/>
                </a:solidFill>
              </a:rPr>
              <a:t>) EDT three-dimensional diffraction volume of denisovite viewed along </a:t>
            </a:r>
            <a:r>
              <a:rPr lang="en-GB" b="0" i="1" sz="1400" baseline="0" dirty="0" smtClean="0">
                <a:solidFill>
                  <a:srgbClr val="595959"/>
                </a:solidFill>
              </a:rPr>
              <a:t>a</a:t>
            </a:r>
            <a:r>
              <a:rPr lang="en-GB" b="0" i="0" sz="1400" baseline="0" dirty="0" smtClean="0">
                <a:solidFill>
                  <a:srgbClr val="595959"/>
                </a:solidFill>
              </a:rPr>
              <a:t>*. Reflections </a:t>
            </a:r>
            <a:r>
              <a:rPr lang="en-GB" b="0" i="1" sz="1400" baseline="0" dirty="0" smtClean="0">
                <a:solidFill>
                  <a:srgbClr val="595959"/>
                </a:solidFill>
              </a:rPr>
              <a:t>hkl</a:t>
            </a:r>
            <a:r>
              <a:rPr lang="en-GB" b="0" i="0" sz="1400" baseline="0" dirty="0" smtClean="0">
                <a:solidFill>
                  <a:srgbClr val="595959"/>
                </a:solidFill>
              </a:rPr>
              <a:t>: </a:t>
            </a:r>
            <a:r>
              <a:rPr lang="en-GB" b="0" i="1" sz="1400" baseline="0" dirty="0" smtClean="0">
                <a:solidFill>
                  <a:srgbClr val="595959"/>
                </a:solidFill>
              </a:rPr>
              <a:t>l</a:t>
            </a:r>
            <a:r>
              <a:rPr lang="en-GB" b="0" i="0" sz="1400" baseline="0" dirty="0" smtClean="0">
                <a:solidFill>
                  <a:srgbClr val="595959"/>
                </a:solidFill>
              </a:rPr>
              <a:t> = 2</a:t>
            </a:r>
            <a:r>
              <a:rPr lang="en-GB" b="0" i="1" sz="1400" baseline="0" dirty="0" smtClean="0">
                <a:solidFill>
                  <a:srgbClr val="595959"/>
                </a:solidFill>
              </a:rPr>
              <a:t>n</a:t>
            </a:r>
            <a:r>
              <a:rPr lang="en-GB" b="0" i="0" sz="1400" baseline="0" dirty="0" smtClean="0">
                <a:solidFill>
                  <a:srgbClr val="595959"/>
                </a:solidFill>
              </a:rPr>
              <a:t> + 1 are weaker but there is no evidence of diffuse scattering ...</a:t>
            </a:r>
            <a:endParaRPr lang="en-GB" sz="1400" dirty="0"/>
          </a:p>
        </p:txBody>
      </p:sp>
      <p:sp>
        <p:nvSpPr>
          <p:cNvPr id="3" name="Journal Reference 9"/>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9"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9" descr="IUCrfigure.png"/>
          <p:cNvPicPr>
            <a:picLocks noChangeAspect="1"/>
          </p:cNvPicPr>
          <p:nvPr/>
        </p:nvPicPr>
        <p:blipFill>
          <a:blip r:embed="rId5" cstate="print"/>
          <a:stretch>
            <a:fillRect/>
          </a:stretch>
        </p:blipFill>
        <p:spPr>
          <a:xfrm>
            <a:off x="2158391" y="1052736"/>
            <a:ext cx="4827217" cy="48245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0"/>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10. Rietveld plot. Experimental data are shown in blue, simulated data in red and the difference curve in grey. The blue vertical tick marks denote the reflection positions.</a:t>
            </a:r>
            <a:endParaRPr lang="en-GB" sz="1400" dirty="0"/>
          </a:p>
        </p:txBody>
      </p:sp>
      <p:sp>
        <p:nvSpPr>
          <p:cNvPr id="3" name="Journal Reference 10"/>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0"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0" descr="IUCrfigure.png"/>
          <p:cNvPicPr>
            <a:picLocks noChangeAspect="1"/>
          </p:cNvPicPr>
          <p:nvPr/>
        </p:nvPicPr>
        <p:blipFill>
          <a:blip r:embed="rId5" cstate="print"/>
          <a:stretch>
            <a:fillRect/>
          </a:stretch>
        </p:blipFill>
        <p:spPr>
          <a:xfrm>
            <a:off x="667250" y="1052736"/>
            <a:ext cx="7809500" cy="48245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1"/>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11. Superposition of the structures from EDT (coloured) and Rietveld refinement (black). Colour codes: Si yellow, O turquoise, Ca and Na green, K brown, and F purple.</a:t>
            </a:r>
            <a:endParaRPr lang="en-GB" sz="1400" dirty="0"/>
          </a:p>
        </p:txBody>
      </p:sp>
      <p:sp>
        <p:nvSpPr>
          <p:cNvPr id="3" name="Journal Reference 11"/>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1"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1" descr="IUCrfigure.png"/>
          <p:cNvPicPr>
            <a:picLocks noChangeAspect="1"/>
          </p:cNvPicPr>
          <p:nvPr/>
        </p:nvPicPr>
        <p:blipFill>
          <a:blip r:embed="rId5" cstate="print"/>
          <a:stretch>
            <a:fillRect/>
          </a:stretch>
        </p:blipFill>
        <p:spPr>
          <a:xfrm>
            <a:off x="860818" y="1052736"/>
            <a:ext cx="7422363" cy="48245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2"/>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12. A polyhedral representation of the denisovite structure as obtained from the </a:t>
            </a:r>
            <a:r>
              <a:rPr lang="en-GB" b="0" i="1" sz="1400" baseline="0" dirty="0" smtClean="0">
                <a:solidFill>
                  <a:srgbClr val="595959"/>
                </a:solidFill>
              </a:rPr>
              <a:t>ab initio</a:t>
            </a:r>
            <a:r>
              <a:rPr lang="en-GB" b="0" i="0" sz="1400" baseline="0" dirty="0" smtClean="0">
                <a:solidFill>
                  <a:srgbClr val="595959"/>
                </a:solidFill>
              </a:rPr>
              <a:t> structure solution, shown down the </a:t>
            </a:r>
            <a:r>
              <a:rPr lang="en-GB" b="0" i="1" sz="1400" baseline="0" dirty="0" smtClean="0">
                <a:solidFill>
                  <a:srgbClr val="595959"/>
                </a:solidFill>
              </a:rPr>
              <a:t>z</a:t>
            </a:r>
            <a:r>
              <a:rPr lang="en-GB" b="0" i="0" sz="1400" baseline="0" dirty="0" smtClean="0">
                <a:solidFill>
                  <a:srgbClr val="595959"/>
                </a:solidFill>
              </a:rPr>
              <a:t> axis. The unit cell and symmetry elements are shown.  ...</a:t>
            </a:r>
            <a:endParaRPr lang="en-GB" sz="1400" dirty="0"/>
          </a:p>
        </p:txBody>
      </p:sp>
      <p:sp>
        <p:nvSpPr>
          <p:cNvPr id="3" name="Journal Reference 12"/>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2"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2" descr="IUCrfigure.png"/>
          <p:cNvPicPr>
            <a:picLocks noChangeAspect="1"/>
          </p:cNvPicPr>
          <p:nvPr/>
        </p:nvPicPr>
        <p:blipFill>
          <a:blip r:embed="rId5" cstate="print"/>
          <a:stretch>
            <a:fillRect/>
          </a:stretch>
        </p:blipFill>
        <p:spPr>
          <a:xfrm>
            <a:off x="835268" y="1052736"/>
            <a:ext cx="7473463" cy="48245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3"/>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13. Denisovite, two strands of </a:t>
            </a:r>
            <a:r>
              <a:rPr lang="en-GB" b="1" i="0" sz="1400" baseline="0" dirty="0" smtClean="0">
                <a:solidFill>
                  <a:srgbClr val="595959"/>
                </a:solidFill>
              </a:rPr>
              <a:t>XC2</a:t>
            </a:r>
            <a:r>
              <a:rPr lang="en-GB" b="0" i="0" sz="1400" baseline="0" dirty="0" smtClean="0">
                <a:solidFill>
                  <a:srgbClr val="595959"/>
                </a:solidFill>
              </a:rPr>
              <a:t> (turquoise) and </a:t>
            </a:r>
            <a:r>
              <a:rPr lang="en-GB" b="1" i="0" sz="1400" baseline="0" dirty="0" smtClean="0">
                <a:solidFill>
                  <a:srgbClr val="595959"/>
                </a:solidFill>
              </a:rPr>
              <a:t>XC1</a:t>
            </a:r>
            <a:r>
              <a:rPr lang="en-GB" b="0" i="0" sz="1400" baseline="0" dirty="0" smtClean="0">
                <a:solidFill>
                  <a:srgbClr val="595959"/>
                </a:solidFill>
              </a:rPr>
              <a:t> (purple) on opposite sides of a </a:t>
            </a:r>
            <a:r>
              <a:rPr lang="en-GB" b="1" i="0" sz="1400" baseline="0" dirty="0" smtClean="0">
                <a:solidFill>
                  <a:srgbClr val="595959"/>
                </a:solidFill>
              </a:rPr>
              <a:t>VOW</a:t>
            </a:r>
            <a:r>
              <a:rPr lang="en-GB" b="0" i="0" sz="1400" baseline="0" dirty="0" smtClean="0">
                <a:solidFill>
                  <a:srgbClr val="595959"/>
                </a:solidFill>
              </a:rPr>
              <a:t>, showing that they are not displaced along </a:t>
            </a:r>
            <a:r>
              <a:rPr lang="en-GB" b="0" i="1" sz="1400" baseline="0" dirty="0" smtClean="0">
                <a:solidFill>
                  <a:srgbClr val="595959"/>
                </a:solidFill>
              </a:rPr>
              <a:t>z</a:t>
            </a:r>
            <a:r>
              <a:rPr lang="en-GB" b="0" i="0" sz="1400" baseline="0" dirty="0" smtClean="0">
                <a:solidFill>
                  <a:srgbClr val="595959"/>
                </a:solidFill>
              </a:rPr>
              <a:t> with respect to each other.</a:t>
            </a:r>
            <a:endParaRPr lang="en-GB" sz="1400" dirty="0"/>
          </a:p>
        </p:txBody>
      </p:sp>
      <p:sp>
        <p:nvSpPr>
          <p:cNvPr id="3" name="Journal Reference 13"/>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3"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3" descr="IUCrfigure.png"/>
          <p:cNvPicPr>
            <a:picLocks noChangeAspect="1"/>
          </p:cNvPicPr>
          <p:nvPr/>
        </p:nvPicPr>
        <p:blipFill>
          <a:blip r:embed="rId5" cstate="print"/>
          <a:stretch>
            <a:fillRect/>
          </a:stretch>
        </p:blipFill>
        <p:spPr>
          <a:xfrm>
            <a:off x="2872798" y="1052736"/>
            <a:ext cx="3398403" cy="48245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4"/>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14. Denisovite, two </a:t>
            </a:r>
            <a:r>
              <a:rPr lang="en-GB" b="1" i="0" sz="1400" baseline="0" dirty="0" smtClean="0">
                <a:solidFill>
                  <a:srgbClr val="595959"/>
                </a:solidFill>
              </a:rPr>
              <a:t>XC2</a:t>
            </a:r>
            <a:r>
              <a:rPr lang="en-GB" b="0" i="0" sz="1400" baseline="0" dirty="0" smtClean="0">
                <a:solidFill>
                  <a:srgbClr val="595959"/>
                </a:solidFill>
              </a:rPr>
              <a:t> on opposite sides of an </a:t>
            </a:r>
            <a:r>
              <a:rPr lang="en-GB" b="1" i="0" sz="1400" baseline="0" dirty="0" smtClean="0">
                <a:solidFill>
                  <a:srgbClr val="595959"/>
                </a:solidFill>
              </a:rPr>
              <a:t>HOW</a:t>
            </a:r>
            <a:r>
              <a:rPr lang="en-GB" b="0" i="0" sz="1400" baseline="0" dirty="0" smtClean="0">
                <a:solidFill>
                  <a:srgbClr val="595959"/>
                </a:solidFill>
              </a:rPr>
              <a:t>, showing their relative displacement by </a:t>
            </a:r>
            <a:r>
              <a:rPr lang="en-GB" b="0" i="1" sz="1400" baseline="0" dirty="0" smtClean="0">
                <a:solidFill>
                  <a:srgbClr val="595959"/>
                </a:solidFill>
              </a:rPr>
              <a:t>c</a:t>
            </a:r>
            <a:r>
              <a:rPr lang="en-GB" b="0" i="0" sz="1400" baseline="0" dirty="0" smtClean="0">
                <a:solidFill>
                  <a:srgbClr val="595959"/>
                </a:solidFill>
              </a:rPr>
              <a:t>/4.</a:t>
            </a:r>
            <a:endParaRPr lang="en-GB" sz="1400" dirty="0"/>
          </a:p>
        </p:txBody>
      </p:sp>
      <p:sp>
        <p:nvSpPr>
          <p:cNvPr id="3" name="Journal Reference 14"/>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4"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4" descr="IUCrfigure.png"/>
          <p:cNvPicPr>
            <a:picLocks noChangeAspect="1"/>
          </p:cNvPicPr>
          <p:nvPr/>
        </p:nvPicPr>
        <p:blipFill>
          <a:blip r:embed="rId5" cstate="print"/>
          <a:stretch>
            <a:fillRect/>
          </a:stretch>
        </p:blipFill>
        <p:spPr>
          <a:xfrm>
            <a:off x="1904873" y="1052736"/>
            <a:ext cx="5334253" cy="48245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5"/>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15. Denisovite, schematic view of a stacking fault.</a:t>
            </a:r>
            <a:endParaRPr lang="en-GB" sz="1400" dirty="0"/>
          </a:p>
        </p:txBody>
      </p:sp>
      <p:sp>
        <p:nvSpPr>
          <p:cNvPr id="3" name="Journal Reference 15"/>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5"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5" descr="IUCrfigure.png"/>
          <p:cNvPicPr>
            <a:picLocks noChangeAspect="1"/>
          </p:cNvPicPr>
          <p:nvPr/>
        </p:nvPicPr>
        <p:blipFill>
          <a:blip r:embed="rId5" cstate="print"/>
          <a:stretch>
            <a:fillRect/>
          </a:stretch>
        </p:blipFill>
        <p:spPr>
          <a:xfrm>
            <a:off x="467544" y="1754814"/>
            <a:ext cx="8208912" cy="34203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6"/>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16. HRTEM of denisovite, showing ordered </a:t>
            </a:r>
            <a:r>
              <a:rPr lang="en-GB" b="0" i="1" sz="1400" baseline="0" dirty="0" smtClean="0">
                <a:solidFill>
                  <a:srgbClr val="595959"/>
                </a:solidFill>
              </a:rPr>
              <a:t>P</a:t>
            </a:r>
            <a:r>
              <a:rPr lang="en-GB" b="0" i="0" sz="1400" baseline="0" dirty="0" smtClean="0">
                <a:solidFill>
                  <a:srgbClr val="595959"/>
                </a:solidFill>
              </a:rPr>
              <a:t>12/</a:t>
            </a:r>
            <a:r>
              <a:rPr lang="en-GB" b="0" i="1" sz="1400" baseline="0" dirty="0" smtClean="0">
                <a:solidFill>
                  <a:srgbClr val="595959"/>
                </a:solidFill>
              </a:rPr>
              <a:t>a</a:t>
            </a:r>
            <a:r>
              <a:rPr lang="en-GB" b="0" i="0" sz="1400" baseline="0" dirty="0" smtClean="0">
                <a:solidFill>
                  <a:srgbClr val="595959"/>
                </a:solidFill>
              </a:rPr>
              <a:t>1 areas, a stacking fault (SF) and a twin boundary (TB). A unit cell is indicated in white, and the yellow rhomboids are a guide to the  ...</a:t>
            </a:r>
            <a:endParaRPr lang="en-GB" sz="1400" dirty="0"/>
          </a:p>
        </p:txBody>
      </p:sp>
      <p:sp>
        <p:nvSpPr>
          <p:cNvPr id="3" name="Journal Reference 16"/>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6"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6" descr="IUCrfigure.png"/>
          <p:cNvPicPr>
            <a:picLocks noChangeAspect="1"/>
          </p:cNvPicPr>
          <p:nvPr/>
        </p:nvPicPr>
        <p:blipFill>
          <a:blip r:embed="rId5" cstate="print"/>
          <a:stretch>
            <a:fillRect/>
          </a:stretch>
        </p:blipFill>
        <p:spPr>
          <a:xfrm>
            <a:off x="467544" y="1323846"/>
            <a:ext cx="8208912" cy="42823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 17"/>
          <p:cNvSpPr>
            <a:spLocks noGrp="1"/>
          </p:cNvSpPr>
          <p:nvPr>
            <p:ph type="ctrTitle"/>
          </p:nvPr>
        </p:nvSpPr>
        <p:spPr>
          <a:xfrm>
            <a:off x="683568" y="332656"/>
            <a:ext cx="7772400" cy="576064"/>
          </a:xfrm>
        </p:spPr>
        <p:txBody>
          <a:bodyPr>
            <a:normAutofit/>
          </a:bodyPr>
          <a:lstStyle/>
          <a:p>
            <a:r>
              <a:rPr lang="en-GB" sz="1400" dirty="0" smtClean="0"/>
              <a:t/>
            </a:r>
            <a:r>
              <a:rPr lang="en-GB" b="0" sz="1400" dirty="0" smtClean="0">
                <a:solidFill>
                  <a:srgbClr val="595959"/>
                </a:solidFill>
              </a:rPr>
              <a:t>Figure 17. OD theory. (</a:t>
            </a:r>
            <a:r>
              <a:rPr lang="en-GB" b="0" i="1" sz="1400" baseline="0" dirty="0" smtClean="0">
                <a:solidFill>
                  <a:srgbClr val="595959"/>
                </a:solidFill>
              </a:rPr>
              <a:t>a</a:t>
            </a:r>
            <a:r>
              <a:rPr lang="en-GB" b="0" i="0" sz="1400" baseline="0" dirty="0" smtClean="0">
                <a:solidFill>
                  <a:srgbClr val="595959"/>
                </a:solidFill>
              </a:rPr>
              <a:t>) The symmetry elements of an isolated layer (first layer) are shown in black. The symmetry elements used to generate the second layer are shown in blue. The basis vectors  ...</a:t>
            </a:r>
            <a:endParaRPr lang="en-GB" sz="1400" dirty="0"/>
          </a:p>
        </p:txBody>
      </p:sp>
      <p:sp>
        <p:nvSpPr>
          <p:cNvPr id="3" name="Journal Reference 17"/>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17" descr="IUCrlogo.png"/>
          <p:cNvPicPr>
            <a:picLocks noChangeAspect="1"/>
          </p:cNvPicPr>
          <p:nvPr/>
        </p:nvPicPr>
        <p:blipFill>
          <a:blip r:embed="rId4" cstate="print"/>
          <a:stretch>
            <a:fillRect/>
          </a:stretch>
        </p:blipFill>
        <p:spPr>
          <a:xfrm>
            <a:off x="395536" y="6021289"/>
            <a:ext cx="1944216" cy="579920"/>
          </a:xfrm>
          <a:prstGeom prst="rect">
            <a:avLst/>
          </a:prstGeom>
        </p:spPr>
      </p:pic>
      <p:pic>
        <p:nvPicPr>
          <p:cNvPr id="5" name="Figure 17" descr="IUCrfigure.png"/>
          <p:cNvPicPr>
            <a:picLocks noChangeAspect="1"/>
          </p:cNvPicPr>
          <p:nvPr/>
        </p:nvPicPr>
        <p:blipFill>
          <a:blip r:embed="rId5" cstate="print"/>
          <a:stretch>
            <a:fillRect/>
          </a:stretch>
        </p:blipFill>
        <p:spPr>
          <a:xfrm>
            <a:off x="3026219" y="1052736"/>
            <a:ext cx="3091562" cy="4824536"/>
          </a:xfrm>
          <a:prstGeom prst="rect">
            <a:avLst/>
          </a:prstGeom>
        </p:spPr>
      </p:pic>
    </p:spTree>
  </p:cSld>
  <p:clrMapOvr>
    <a:masterClrMapping/>
  </p:clrMapOvr>
</p:sld>
</file>

<file path=ppt/slides/slideabstract.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stract"/>
          <p:cNvSpPr>
            <a:spLocks noGrp="1"/>
          </p:cNvSpPr>
          <p:nvPr>
            <p:ph type="ctrTitle"/>
          </p:nvPr>
        </p:nvSpPr>
        <p:spPr>
          <a:xfrm>
            <a:off x="683568" y="332656"/>
            <a:ext cx="7772400" cy="5310922"/>
          </a:xfrm>
        </p:spPr>
        <p:txBody>
          <a:bodyPr>
            <a:normAutofit/>
          </a:bodyPr>
          <a:lstStyle/>
          <a:p>
            <a:pPr algn="l"/>
            <a:r>
              <a:rPr lang="en-GB" sz="1400" b="1" dirty="0" smtClean="0">
                <a:solidFill>
                  <a:srgbClr val="595959"/>
                </a:solidFill>
              </a:rPr>
              <a:t/>
            </a:r>
            <a:r>
              <a:rPr lang="en-GB" b="1" sz="1600" dirty="0" smtClean="0">
                <a:solidFill>
                  <a:srgbClr val="666666"/>
                </a:solidFill>
              </a:rPr>
              <a:t>The structure of denisovite, a fibrous nanocrystalline polytypic disordered `very complex' silicate, studied by a synergistic multi-disciplinary approach employing methods of electron crystallography and X-ray powder diffraction</a:t>
            </a:r>
            <a:endParaRPr lang="en-GB" sz="1400" dirty="0"/>
          </a:p>
          <a:p>
            <a:pPr algn="l"/>
            <a:r>
              <a:rPr lang="en-GB" sz="1400" dirty="0" smtClean="0">
                <a:solidFill>
                  <a:srgbClr val="595959"/>
                </a:solidFill>
              </a:rPr>
              <a:t/>
            </a:r>
            <a:endParaRPr lang="en-GB" sz="1400" dirty="0"/>
          </a:p>
          <a:p>
            <a:pPr algn="l"/>
            <a:r>
              <a:rPr lang="en-GB" sz="1400" b="1" dirty="0" smtClean="0">
                <a:solidFill>
                  <a:srgbClr val="595959"/>
                </a:solidFill>
              </a:rPr>
              <a:t/>
            </a:r>
            <a:r>
              <a:rPr lang="en-GB" b="0" sz="1400" dirty="0" smtClean="0">
                <a:solidFill>
                  <a:srgbClr val="595959"/>
                </a:solidFill>
              </a:rPr>
              <a:t>Denisovite is a rare mineral occurring as fibres typically 200–500 nm in diameter, always characterized by pervasive disorder. Combining X-ray powder diffraction, high-angle annular dark-field scanning transmission electron microscopy imaging and electron diffraction tomography, it was possible to determine the denisovite structure and describe its disorder and polytypism by order–disorder theory. The denisovite structure ranks among the top 1% of the most complex mineral structures known to date.</a:t>
            </a:r>
            <a:endParaRPr lang="en-GB" sz="1400" dirty="0"/>
          </a:p>
          <a:p>
            <a:pPr algn="l"/>
            <a:r>
              <a:rPr lang="en-GB" sz="1400" dirty="0" smtClean="0">
                <a:solidFill>
                  <a:srgbClr val="595959"/>
                </a:solidFill>
              </a:rPr>
              <a:t/>
            </a:r>
            <a:endParaRPr lang="en-GB" sz="1400" dirty="0"/>
          </a:p>
          <a:p>
            <a:pPr algn="l"/>
            <a:r>
              <a:rPr lang="en-GB" sz="1400" b="1" dirty="0" smtClean="0">
                <a:solidFill>
                  <a:srgbClr val="666666"/>
                </a:solidFill>
              </a:rPr>
              <a:t>Keywords: </a:t>
            </a:r>
            <a:r>
              <a:rPr lang="en-GB" b="0" sz="1400" dirty="0" smtClean="0">
                <a:solidFill>
                  <a:srgbClr val="595959"/>
                </a:solidFill>
              </a:rPr>
              <a:t>denisovite; minerals; fibrous materials; nanocrystalline materials; electron crystallography; electron diffraction tomography; X-ray powder diffraction; modularity; disorder; polytypism; OD approach; complexity; framework-structured solids; inorganic materials; nanostructure; nanoscience</a:t>
            </a:r>
            <a:endParaRPr lang="en-GB" sz="1400" dirty="0"/>
          </a:p>
        </p:txBody>
      </p:sp>
      <p:sp>
        <p:nvSpPr>
          <p:cNvPr id="3" name="Journal Reference Abstract"/>
          <p:cNvSpPr>
            <a:spLocks noGrp="1"/>
          </p:cNvSpPr>
          <p:nvPr>
            <p:ph type="subTitle" idx="1"/>
          </p:nvPr>
        </p:nvSpPr>
        <p:spPr>
          <a:xfrm>
            <a:off x="2483768" y="6093296"/>
            <a:ext cx="6264696" cy="625624"/>
          </a:xfrm>
        </p:spPr>
        <p:txBody>
          <a:bodyPr>
            <a:normAutofit/>
          </a:bodyPr>
          <a:lstStyle/>
          <a:p>
            <a:pPr algn="r"/>
            <a:r>
              <a:rPr lang="en-GB" sz="1400" dirty="0" smtClean="0"/>
              <a:t> </a:t>
            </a:r>
            <a:r>
              <a:rPr lang="en-GB" sz="1400" b="1" dirty="0" smtClean="0">
                <a:solidFill>
                  <a:srgbClr val="990000"/>
                </a:solidFill>
              </a:rPr>
              <a:t>Rozhdestvenskaya </a:t>
            </a:r>
            <a:r>
              <a:rPr lang="en-GB" sz="1400" b="1" i="1" dirty="0" smtClean="0">
                <a:solidFill>
                  <a:srgbClr val="990000"/>
                </a:solidFill>
              </a:rPr>
              <a:t>et al.</a:t>
            </a:r>
          </a:p>
          <a:p>
            <a:pPr algn="r"/>
            <a:r>
              <a:rPr lang="en-GB" sz="1200" dirty="0" smtClean="0">
                <a:solidFill>
                  <a:srgbClr val="FF0000"/>
                </a:solidFill>
              </a:rPr>
              <a:t> </a:t>
            </a:r>
            <a:r>
              <a:rPr lang="en-GB" sz="1200" dirty="0" smtClean="0">
                <a:solidFill>
                  <a:srgbClr val="FF0000"/>
                </a:solidFill>
              </a:rPr>
              <a:t/>
            </a:r>
            <a:r>
              <a:rPr lang="en-GB" sz="1200" b="1" dirty="0" smtClean="0">
                <a:solidFill>
                  <a:srgbClr val="990000"/>
                </a:solidFill>
              </a:rPr>
              <a:t>Volume 4</a:t>
            </a:r>
            <a:r>
              <a:rPr lang="en-GB" sz="1200" dirty="0" smtClean="0">
                <a:solidFill>
                  <a:srgbClr val="595959"/>
                </a:solidFill>
              </a:rPr>
              <a:t> | </a:t>
            </a:r>
            <a:r>
              <a:rPr lang="en-GB" sz="1200" b="1" dirty="0" smtClean="0">
                <a:solidFill>
                  <a:srgbClr val="990000"/>
                </a:solidFill>
              </a:rPr>
              <a:t>Part 3</a:t>
            </a:r>
            <a:r>
              <a:rPr lang="en-GB" sz="1200" dirty="0" smtClean="0">
                <a:solidFill>
                  <a:srgbClr val="595959"/>
                </a:solidFill>
              </a:rPr>
              <a:t> | </a:t>
            </a:r>
            <a:r>
              <a:rPr lang="en-GB" sz="1200" dirty="0" smtClean="0">
                <a:solidFill>
                  <a:srgbClr val="990000"/>
                </a:solidFill>
              </a:rPr>
              <a:t>May 2017</a:t>
            </a:r>
            <a:r>
              <a:rPr lang="en-GB" sz="1200" dirty="0" smtClean="0">
                <a:solidFill>
                  <a:srgbClr val="595959"/>
                </a:solidFill>
              </a:rPr>
              <a:t> | </a:t>
            </a:r>
            <a:r>
              <a:rPr lang="en-GB" sz="1200" dirty="0" smtClean="0">
                <a:solidFill>
                  <a:srgbClr val="990000"/>
                </a:solidFill>
              </a:rPr>
              <a:t>Pages 223–242</a:t>
            </a:r>
            <a:r>
              <a:rPr lang="en-GB" sz="1200" dirty="0" smtClean="0">
                <a:solidFill>
                  <a:srgbClr val="595959"/>
                </a:solidFill>
              </a:rPr>
              <a:t> | </a:t>
            </a:r>
            <a:r>
              <a:rPr lang="en-GB" sz="1200" dirty="0" smtClean="0">
                <a:solidFill>
                  <a:srgbClr val="990000"/>
                </a:solidFill>
              </a:rPr>
              <a:t>10.1107/S2052252517002585</a:t>
            </a:r>
            <a:endParaRPr lang="en-GB" sz="1200" dirty="0">
              <a:solidFill>
                <a:srgbClr val="FF0000"/>
              </a:solidFill>
            </a:endParaRPr>
          </a:p>
        </p:txBody>
      </p:sp>
      <p:pic>
        <p:nvPicPr>
          <p:cNvPr id="4" name="Journal Logo Abstract" descr="IUCrlogo.png"/>
          <p:cNvPicPr>
            <a:picLocks noChangeAspect="1"/>
          </p:cNvPicPr>
          <p:nvPr/>
        </p:nvPicPr>
        <p:blipFill>
          <a:blip r:embed="rId3" cstate="print"/>
          <a:stretch>
            <a:fillRect/>
          </a:stretch>
        </p:blipFill>
        <p:spPr>
          <a:xfrm>
            <a:off x="395536" y="6021289"/>
            <a:ext cx="1944216" cy="579920"/>
          </a:xfrm>
          <a:prstGeom prst="rect">
            <a:avLst/>
          </a:prstGeom>
        </p:spPr>
      </p:pic>
    </p:spTree>
  </p:cSld>
  <p:clrMapOvr>
    <a:masterClrMapping/>
  </p:clrMapOvr>
</p:sld>
</file>

<file path=ppt/slides/slidecover.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ticle Title"/>
          <p:cNvSpPr>
            <a:spLocks noGrp="1"/>
          </p:cNvSpPr>
          <p:nvPr>
            <p:ph type="ctrTitle"/>
          </p:nvPr>
        </p:nvSpPr>
        <p:spPr>
          <a:xfrm>
            <a:off x="714348" y="2857496"/>
            <a:ext cx="7843838" cy="3571900"/>
          </a:xfrm>
        </p:spPr>
        <p:txBody>
          <a:bodyPr anchor="t">
            <a:noAutofit/>
          </a:bodyPr>
          <a:lstStyle/>
          <a:p>
            <a:pPr algn="l"/>
            <a:r>
              <a:rPr lang="en-GB" sz="2000" b="1" dirty="0" smtClean="0">
                <a:solidFill>
                  <a:srgbClr val="666666"/>
                </a:solidFill>
              </a:rPr>
              <a:t/>
            </a:r>
            <a:r>
              <a:rPr lang="en-GB" b="1" sz="2000" dirty="0" smtClean="0">
                <a:solidFill>
                  <a:srgbClr val="666666"/>
                </a:solidFill>
              </a:rPr>
              <a:t>The structure of denisovite, a fibrous nanocrystalline polytypic disordered `very complex' silicate, studied by a synergistic multi-disciplinary approach employing methods of electron crystallography and X-ray powder diffraction</a:t>
            </a:r>
            <a:endParaRPr lang="en-GB" sz="2000" dirty="0"/>
          </a:p>
          <a:p>
            <a:pPr algn="l"/>
            <a:r>
              <a:rPr lang="en-GB" sz="1400" dirty="0" smtClean="0">
                <a:solidFill>
                  <a:srgbClr val="595959"/>
                </a:solidFill>
              </a:rPr>
              <a:t/>
            </a:r>
            <a:endParaRPr lang="en-GB" sz="1400" dirty="0"/>
          </a:p>
          <a:p>
            <a:pPr algn="l"/>
            <a:r>
              <a:rPr lang="en-GB" sz="1600" b="1" dirty="0" smtClean="0">
                <a:solidFill>
                  <a:srgbClr val="595959"/>
                </a:solidFill>
              </a:rPr>
              <a:t/>
            </a:r>
            <a:r>
              <a:rPr lang="en-GB" sz="1600" b="1" dirty="0" smtClean="0">
                <a:solidFill>
                  <a:srgbClr val="990000"/>
                </a:solidFill>
              </a:rPr>
              <a:t>I. V. Rozhdestvenskaya, E. Mugnaioli, M. Schowalter, M. U. Schmidt, M. Czank, W. Depmeier and A. Rosenauer</a:t>
            </a:r>
            <a:endParaRPr lang="en-GB" sz="1400" dirty="0"/>
          </a:p>
        </p:txBody>
      </p:sp>
      <p:sp>
        <p:nvSpPr>
          <p:cNvPr id="3" name="Journal Reference"/>
          <p:cNvSpPr>
            <a:spLocks noGrp="1"/>
          </p:cNvSpPr>
          <p:nvPr>
            <p:ph type="subTitle" idx="1"/>
          </p:nvPr>
        </p:nvSpPr>
        <p:spPr>
          <a:xfrm>
            <a:off x="714348" y="2071678"/>
            <a:ext cx="7858180" cy="625624"/>
          </a:xfrm>
        </p:spPr>
        <p:txBody>
          <a:bodyPr>
            <a:normAutofit/>
          </a:bodyPr>
          <a:lstStyle/>
          <a:p>
            <a:pPr algn="l"/>
            <a:r>
              <a:rPr lang="en-GB" sz="1600" b="1" dirty="0" smtClean="0">
                <a:solidFill>
                  <a:srgbClr val="990000"/>
                </a:solidFill>
              </a:rPr>
              <a:t/>
            </a:r>
            <a:r>
              <a:rPr lang="en-GB" sz="1600" b="1" dirty="0" smtClean="0">
                <a:solidFill>
                  <a:srgbClr val="990000"/>
                </a:solidFill>
              </a:rPr>
              <a:t>Volume 4</a:t>
            </a:r>
            <a:r>
              <a:rPr lang="en-GB" sz="1600" dirty="0" smtClean="0">
                <a:solidFill>
                  <a:srgbClr val="595959"/>
                </a:solidFill>
              </a:rPr>
              <a:t> | </a:t>
            </a:r>
            <a:r>
              <a:rPr lang="en-GB" sz="1600" b="1" dirty="0" smtClean="0">
                <a:solidFill>
                  <a:srgbClr val="990000"/>
                </a:solidFill>
              </a:rPr>
              <a:t>Part 3</a:t>
            </a:r>
            <a:r>
              <a:rPr lang="en-GB" sz="1600" dirty="0" smtClean="0">
                <a:solidFill>
                  <a:srgbClr val="595959"/>
                </a:solidFill>
              </a:rPr>
              <a:t> | </a:t>
            </a:r>
            <a:r>
              <a:rPr lang="en-GB" sz="1600" dirty="0" smtClean="0">
                <a:solidFill>
                  <a:srgbClr val="990000"/>
                </a:solidFill>
              </a:rPr>
              <a:t>May 2017</a:t>
            </a:r>
            <a:r>
              <a:rPr lang="en-GB" sz="1600" dirty="0" smtClean="0">
                <a:solidFill>
                  <a:srgbClr val="595959"/>
                </a:solidFill>
              </a:rPr>
              <a:t> | </a:t>
            </a:r>
            <a:r>
              <a:rPr lang="en-GB" sz="1600" dirty="0" smtClean="0">
                <a:solidFill>
                  <a:srgbClr val="990000"/>
                </a:solidFill>
              </a:rPr>
              <a:t>Pages 223–242</a:t>
            </a:r>
            <a:r>
              <a:rPr lang="en-GB" sz="1600" dirty="0" smtClean="0">
                <a:solidFill>
                  <a:srgbClr val="595959"/>
                </a:solidFill>
              </a:rPr>
              <a:t> | </a:t>
            </a:r>
            <a:r>
              <a:rPr lang="en-GB" sz="1600" dirty="0" smtClean="0">
                <a:solidFill>
                  <a:srgbClr val="990000"/>
                </a:solidFill>
              </a:rPr>
              <a:t>10.1107/S2052252517002585</a:t>
            </a:r>
            <a:endParaRPr lang="en-GB" sz="1600" dirty="0">
              <a:solidFill>
                <a:srgbClr val="FF0000"/>
              </a:solidFill>
            </a:endParaRPr>
          </a:p>
        </p:txBody>
      </p:sp>
      <p:pic>
        <p:nvPicPr>
          <p:cNvPr id="4" name="Journal Logo" descr="IUCrlogo.png"/>
          <p:cNvPicPr>
            <a:picLocks noChangeAspect="1"/>
          </p:cNvPicPr>
          <p:nvPr/>
        </p:nvPicPr>
        <p:blipFill>
          <a:blip r:embed="rId3" cstate="print"/>
          <a:stretch>
            <a:fillRect/>
          </a:stretch>
        </p:blipFill>
        <p:spPr>
          <a:xfrm>
            <a:off x="785786" y="714356"/>
            <a:ext cx="3832002" cy="114300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9</Words>
  <Application>Microsoft Office PowerPoint</Application>
  <PresentationFormat>On-screen Show (4:3)</PresentationFormat>
  <Paragraphs>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Figure title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 title</dc:title>
  <dc:creator>simon</dc:creator>
  <cp:lastModifiedBy>simon</cp:lastModifiedBy>
  <cp:revision>6</cp:revision>
  <dcterms:created xsi:type="dcterms:W3CDTF">2014-12-05T16:09:44Z</dcterms:created>
  <dcterms:modified xsi:type="dcterms:W3CDTF">2014-12-09T11:44:25Z</dcterms:modified>
</cp:coreProperties>
</file>