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06" userDrawn="1">
          <p15:clr>
            <a:srgbClr val="A4A3A4"/>
          </p15:clr>
        </p15:guide>
        <p15:guide id="2" pos="35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84"/>
    <p:restoredTop sz="94694"/>
  </p:normalViewPr>
  <p:slideViewPr>
    <p:cSldViewPr snapToGrid="0" snapToObjects="1" showGuides="1">
      <p:cViewPr varScale="1">
        <p:scale>
          <a:sx n="102" d="100"/>
          <a:sy n="102" d="100"/>
        </p:scale>
        <p:origin x="192" y="648"/>
      </p:cViewPr>
      <p:guideLst>
        <p:guide orient="horz" pos="3906"/>
        <p:guide pos="35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estplatte:Users:Julie:Dropbox:Jana%20Lippmann:Versuch%2002%20-%20MTT%20Combi:MTT%20Huh7%20Jan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Dokumente\Labor\MTT\02%20Combi\MTT%20Huh7%20Jan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Dokumente\Labor\MTT\02%20Combi\MTT%20HepG2%20Jan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Dokumente\Labor\MTT\02%20Combi\MTT%20HepG2%20Jan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Dokumente\Labor\MTT\02%20Combi\MTT%20HepG2%20Jan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estplatte:Users:Julie:Dropbox:Jana%20Lippmann:Versuch%2006%20-%20MitoSOX:Huh7%20MitoSOX%20neu%20gegatet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estplatte:Users:Julie:Dropbox:Jana%20Lippmann:Versuch%2006%20-%20MitoSOX:Huh7%20MitoSOX%20neu%20gegatet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estplatte:Users:Julie:Dropbox:Jana%20Lippmann:Versuch%2006%20-%20MitoSOX:HepG2%20MitoSOX%20neu%20gegatet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estplatte:Users:Julie:Dropbox:Jana%20Lippmann:Versuch%2006%20-%20MitoSOX:HepG2%20MitoSOX%20neu%20gegat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74361534791599"/>
          <c:y val="7.0389444444444435E-2"/>
          <c:w val="0.81585516536744296"/>
          <c:h val="0.77489833333333336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noFill/>
            <a:ln w="9525"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648-5549-86E8-9AAFBFF8CD60}"/>
              </c:ext>
            </c:extLst>
          </c:dPt>
          <c:errBars>
            <c:errBarType val="plus"/>
            <c:errValType val="cust"/>
            <c:noEndCap val="0"/>
            <c:plus>
              <c:numRef>
                <c:f>'Auranofin+RSL3'!$A$18:$E$18</c:f>
                <c:numCache>
                  <c:formatCode>General</c:formatCode>
                  <c:ptCount val="5"/>
                  <c:pt idx="0">
                    <c:v>19.623937068269029</c:v>
                  </c:pt>
                  <c:pt idx="1">
                    <c:v>11.00372926799354</c:v>
                  </c:pt>
                  <c:pt idx="2">
                    <c:v>15.897231932948969</c:v>
                  </c:pt>
                  <c:pt idx="3">
                    <c:v>21.361327980650231</c:v>
                  </c:pt>
                  <c:pt idx="4">
                    <c:v>13.481166640081501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'Auranofin+RSL3'!$A$3:$E$3</c:f>
              <c:strCache>
                <c:ptCount val="5"/>
                <c:pt idx="0">
                  <c:v>Control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</c:strCache>
            </c:strRef>
          </c:cat>
          <c:val>
            <c:numRef>
              <c:f>'Auranofin+RSL3'!$A$17:$E$17</c:f>
              <c:numCache>
                <c:formatCode>0,000</c:formatCode>
                <c:ptCount val="5"/>
                <c:pt idx="0">
                  <c:v>100</c:v>
                </c:pt>
                <c:pt idx="1">
                  <c:v>97.366631770940131</c:v>
                </c:pt>
                <c:pt idx="2">
                  <c:v>97.190714139244676</c:v>
                </c:pt>
                <c:pt idx="3">
                  <c:v>96.735270945530303</c:v>
                </c:pt>
                <c:pt idx="4">
                  <c:v>88.442319522540146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48-5549-86E8-9AAFBFF8CD60}"/>
            </c:ext>
          </c:extLst>
        </c:ser>
        <c:ser>
          <c:idx val="1"/>
          <c:order val="1"/>
          <c:tx>
            <c:v>60 nM RSL3</c:v>
          </c:tx>
          <c:spPr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'Auranofin+RSL3'!$A$38:$E$38</c:f>
                <c:numCache>
                  <c:formatCode>General</c:formatCode>
                  <c:ptCount val="5"/>
                  <c:pt idx="0">
                    <c:v>39.344105692898538</c:v>
                  </c:pt>
                  <c:pt idx="1">
                    <c:v>13.904955002652811</c:v>
                  </c:pt>
                  <c:pt idx="2">
                    <c:v>17.02489339557787</c:v>
                  </c:pt>
                  <c:pt idx="3">
                    <c:v>18.341702102838259</c:v>
                  </c:pt>
                  <c:pt idx="4">
                    <c:v>20.24013492129318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'Auranofin+RSL3'!$A$37:$E$37</c:f>
              <c:numCache>
                <c:formatCode>0,000</c:formatCode>
                <c:ptCount val="5"/>
                <c:pt idx="0">
                  <c:v>96.438477395123599</c:v>
                </c:pt>
                <c:pt idx="1">
                  <c:v>91.36924355418374</c:v>
                </c:pt>
                <c:pt idx="2">
                  <c:v>95.017106100996173</c:v>
                </c:pt>
                <c:pt idx="3">
                  <c:v>90.994744056034648</c:v>
                </c:pt>
                <c:pt idx="4">
                  <c:v>80.844404632137923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48-5549-86E8-9AAFBFF8CD60}"/>
            </c:ext>
          </c:extLst>
        </c:ser>
        <c:ser>
          <c:idx val="2"/>
          <c:order val="2"/>
          <c:tx>
            <c:v>80 nM RSL3</c:v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'Auranofin+RSL3'!$G$38:$K$38</c:f>
                <c:numCache>
                  <c:formatCode>General</c:formatCode>
                  <c:ptCount val="5"/>
                  <c:pt idx="0">
                    <c:v>14.956467760690369</c:v>
                  </c:pt>
                  <c:pt idx="1">
                    <c:v>17.62425937800376</c:v>
                  </c:pt>
                  <c:pt idx="2">
                    <c:v>18.25464468131862</c:v>
                  </c:pt>
                  <c:pt idx="3">
                    <c:v>23.322857320055881</c:v>
                  </c:pt>
                  <c:pt idx="4">
                    <c:v>18.82524823539028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'Auranofin+RSL3'!$G$37:$K$37</c:f>
              <c:numCache>
                <c:formatCode>0,000</c:formatCode>
                <c:ptCount val="5"/>
                <c:pt idx="0">
                  <c:v>97.668821567717515</c:v>
                </c:pt>
                <c:pt idx="1">
                  <c:v>93.897924603645805</c:v>
                </c:pt>
                <c:pt idx="2">
                  <c:v>86.08955610477355</c:v>
                </c:pt>
                <c:pt idx="3">
                  <c:v>86.185609290177766</c:v>
                </c:pt>
                <c:pt idx="4">
                  <c:v>74.272855801503894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48-5549-86E8-9AAFBFF8CD60}"/>
            </c:ext>
          </c:extLst>
        </c:ser>
        <c:ser>
          <c:idx val="3"/>
          <c:order val="3"/>
          <c:tx>
            <c:v>100 nM RSL3</c:v>
          </c:tx>
          <c:spPr>
            <a:solidFill>
              <a:schemeClr val="tx1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'Auranofin+RSL3'!$N$38:$R$38</c:f>
                <c:numCache>
                  <c:formatCode>General</c:formatCode>
                  <c:ptCount val="5"/>
                  <c:pt idx="0">
                    <c:v>16.503835402868301</c:v>
                  </c:pt>
                  <c:pt idx="1">
                    <c:v>16.836265094945041</c:v>
                  </c:pt>
                  <c:pt idx="2">
                    <c:v>20.360663294013531</c:v>
                  </c:pt>
                  <c:pt idx="3">
                    <c:v>24.230396936993689</c:v>
                  </c:pt>
                  <c:pt idx="4">
                    <c:v>22.45427013313444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'Auranofin+RSL3'!$N$37:$R$37</c:f>
              <c:numCache>
                <c:formatCode>0,000</c:formatCode>
                <c:ptCount val="5"/>
                <c:pt idx="0">
                  <c:v>97.760557756024483</c:v>
                </c:pt>
                <c:pt idx="1">
                  <c:v>87.570286108982245</c:v>
                </c:pt>
                <c:pt idx="2">
                  <c:v>83.445395382971611</c:v>
                </c:pt>
                <c:pt idx="3">
                  <c:v>86.813732367764331</c:v>
                </c:pt>
                <c:pt idx="4">
                  <c:v>71.085832694777508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48-5549-86E8-9AAFBFF8C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1559448"/>
        <c:axId val="2091111288"/>
      </c:barChart>
      <c:catAx>
        <c:axId val="2091559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sz="800"/>
                  <a:t>Auranofin [µM]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1111288"/>
        <c:crosses val="autoZero"/>
        <c:auto val="1"/>
        <c:lblAlgn val="ctr"/>
        <c:lblOffset val="100"/>
        <c:noMultiLvlLbl val="0"/>
      </c:catAx>
      <c:valAx>
        <c:axId val="2091111288"/>
        <c:scaling>
          <c:orientation val="minMax"/>
          <c:max val="1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Viability [%]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1559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74649305555555"/>
          <c:y val="0"/>
          <c:w val="0.8609052083333335"/>
          <c:h val="0.14552403068060954"/>
        </c:manualLayout>
      </c:layout>
      <c:overlay val="0"/>
      <c:txPr>
        <a:bodyPr/>
        <a:lstStyle/>
        <a:p>
          <a:pPr>
            <a:defRPr sz="7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75173611111114"/>
          <c:y val="7.714920993051004E-2"/>
          <c:w val="0.81921875"/>
          <c:h val="0.76358517812018756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noFill/>
            <a:ln w="9525"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FFFF"/>
              </a:solidFill>
              <a:ln w="9525"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3DF-DE43-A3D5-C930A8D21E46}"/>
              </c:ext>
            </c:extLst>
          </c:dPt>
          <c:errBars>
            <c:errBarType val="pl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'[1]RSL3+BSO'!$A$3:$E$3</c:f>
              <c:strCache>
                <c:ptCount val="5"/>
                <c:pt idx="0">
                  <c:v>Control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  <c:pt idx="4">
                  <c:v>100</c:v>
                </c:pt>
              </c:strCache>
            </c:strRef>
          </c:cat>
          <c:val>
            <c:numRef>
              <c:f>'RSL3+BSO'!$A$28:$E$28</c:f>
              <c:numCache>
                <c:formatCode>0,000</c:formatCode>
                <c:ptCount val="5"/>
                <c:pt idx="0">
                  <c:v>100</c:v>
                </c:pt>
                <c:pt idx="1">
                  <c:v>105.86529707477339</c:v>
                </c:pt>
                <c:pt idx="2">
                  <c:v>108.3254166171872</c:v>
                </c:pt>
                <c:pt idx="3">
                  <c:v>106.30170605232939</c:v>
                </c:pt>
                <c:pt idx="4">
                  <c:v>101.69615643431111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DF-DE43-A3D5-C930A8D21E46}"/>
            </c:ext>
          </c:extLst>
        </c:ser>
        <c:ser>
          <c:idx val="1"/>
          <c:order val="1"/>
          <c:tx>
            <c:strRef>
              <c:f>'RSL3+BSO'!$A$34</c:f>
              <c:strCache>
                <c:ptCount val="1"/>
                <c:pt idx="0">
                  <c:v>10 µM BSO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'RSL3+BSO'!$A$53:$E$53</c:f>
                <c:numCache>
                  <c:formatCode>General</c:formatCode>
                  <c:ptCount val="5"/>
                  <c:pt idx="0">
                    <c:v>10.09861174589529</c:v>
                  </c:pt>
                  <c:pt idx="1">
                    <c:v>8.6232677595342189</c:v>
                  </c:pt>
                  <c:pt idx="2">
                    <c:v>6.3995536849412797</c:v>
                  </c:pt>
                  <c:pt idx="3">
                    <c:v>8.5380254593102407</c:v>
                  </c:pt>
                  <c:pt idx="4">
                    <c:v>9.3822635697780505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'RSL3+BSO'!$A$52:$E$52</c:f>
              <c:numCache>
                <c:formatCode>0,000</c:formatCode>
                <c:ptCount val="5"/>
                <c:pt idx="0">
                  <c:v>95.668566678541751</c:v>
                </c:pt>
                <c:pt idx="1">
                  <c:v>103.83169061473301</c:v>
                </c:pt>
                <c:pt idx="2">
                  <c:v>105.91576614020509</c:v>
                </c:pt>
                <c:pt idx="3">
                  <c:v>92.045679452163242</c:v>
                </c:pt>
                <c:pt idx="4">
                  <c:v>95.01840636503978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DF-DE43-A3D5-C930A8D21E46}"/>
            </c:ext>
          </c:extLst>
        </c:ser>
        <c:ser>
          <c:idx val="2"/>
          <c:order val="2"/>
          <c:tx>
            <c:strRef>
              <c:f>'RSL3+BSO'!$G$34</c:f>
              <c:strCache>
                <c:ptCount val="1"/>
                <c:pt idx="0">
                  <c:v>20 µM BSO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'RSL3+BSO'!$G$53:$K$53</c:f>
                <c:numCache>
                  <c:formatCode>General</c:formatCode>
                  <c:ptCount val="5"/>
                  <c:pt idx="0">
                    <c:v>19.06803799440792</c:v>
                  </c:pt>
                  <c:pt idx="1">
                    <c:v>13.93989921998276</c:v>
                  </c:pt>
                  <c:pt idx="2">
                    <c:v>10.42554959222222</c:v>
                  </c:pt>
                  <c:pt idx="3">
                    <c:v>8.0967962058304508</c:v>
                  </c:pt>
                  <c:pt idx="4">
                    <c:v>15.996879406810869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'RSL3+BSO'!$G$52:$K$52</c:f>
              <c:numCache>
                <c:formatCode>0,000</c:formatCode>
                <c:ptCount val="5"/>
                <c:pt idx="0">
                  <c:v>95.7012231326446</c:v>
                </c:pt>
                <c:pt idx="1">
                  <c:v>97.778371531487778</c:v>
                </c:pt>
                <c:pt idx="2">
                  <c:v>98.808534220005555</c:v>
                </c:pt>
                <c:pt idx="3">
                  <c:v>92.207972133158506</c:v>
                </c:pt>
                <c:pt idx="4">
                  <c:v>86.712781538217911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DF-DE43-A3D5-C930A8D21E46}"/>
            </c:ext>
          </c:extLst>
        </c:ser>
        <c:ser>
          <c:idx val="3"/>
          <c:order val="3"/>
          <c:tx>
            <c:strRef>
              <c:f>'RSL3+BSO'!$N$34</c:f>
              <c:strCache>
                <c:ptCount val="1"/>
                <c:pt idx="0">
                  <c:v>40 µM BSO</c:v>
                </c:pt>
              </c:strCache>
            </c:strRef>
          </c:tx>
          <c:spPr>
            <a:solidFill>
              <a:schemeClr val="tx1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'RSL3+BSO'!$N$53:$R$53</c:f>
                <c:numCache>
                  <c:formatCode>General</c:formatCode>
                  <c:ptCount val="5"/>
                  <c:pt idx="0">
                    <c:v>20.24665449522363</c:v>
                  </c:pt>
                  <c:pt idx="1">
                    <c:v>12.455613441983701</c:v>
                  </c:pt>
                  <c:pt idx="2">
                    <c:v>13.114871362156331</c:v>
                  </c:pt>
                  <c:pt idx="3">
                    <c:v>9.6185611134590481</c:v>
                  </c:pt>
                  <c:pt idx="4">
                    <c:v>17.647846421979271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'RSL3+BSO'!$N$52:$R$52</c:f>
              <c:numCache>
                <c:formatCode>0,000</c:formatCode>
                <c:ptCount val="5"/>
                <c:pt idx="0">
                  <c:v>95.721014923009946</c:v>
                </c:pt>
                <c:pt idx="1">
                  <c:v>95.346950085104723</c:v>
                </c:pt>
                <c:pt idx="2">
                  <c:v>94.88975972766454</c:v>
                </c:pt>
                <c:pt idx="3">
                  <c:v>82.987966591457877</c:v>
                </c:pt>
                <c:pt idx="4">
                  <c:v>78.824763488105305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DF-DE43-A3D5-C930A8D21E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1802984"/>
        <c:axId val="2090935688"/>
      </c:barChart>
      <c:catAx>
        <c:axId val="20918029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sz="800"/>
                  <a:t>RSL3 [nM]</a:t>
                </a:r>
              </a:p>
            </c:rich>
          </c:tx>
          <c:layout>
            <c:manualLayout>
              <c:xMode val="edge"/>
              <c:yMode val="edge"/>
              <c:x val="0.45892951388888886"/>
              <c:y val="0.90690166666666672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0935688"/>
        <c:crosses val="autoZero"/>
        <c:auto val="1"/>
        <c:lblAlgn val="ctr"/>
        <c:lblOffset val="100"/>
        <c:noMultiLvlLbl val="0"/>
      </c:catAx>
      <c:valAx>
        <c:axId val="20909356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 dirty="0"/>
                  <a:t>Viability [%]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1802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810173611111113"/>
          <c:y val="5.4556557039461266E-2"/>
          <c:w val="0.83866909722222205"/>
          <c:h val="7.5236126106722215E-2"/>
        </c:manualLayout>
      </c:layout>
      <c:overlay val="0"/>
      <c:txPr>
        <a:bodyPr/>
        <a:lstStyle/>
        <a:p>
          <a:pPr>
            <a:defRPr sz="7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30555555553"/>
          <c:y val="5.4775556195835767E-2"/>
          <c:w val="0.81302777777777779"/>
          <c:h val="0.79138920694630266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noFill/>
            <a:ln w="9525"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FFFF"/>
              </a:solidFill>
              <a:ln w="9525"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920-3545-8203-8CEAC76014E7}"/>
              </c:ext>
            </c:extLst>
          </c:dPt>
          <c:errBars>
            <c:errBarType val="plus"/>
            <c:errValType val="cust"/>
            <c:noEndCap val="0"/>
            <c:plus>
              <c:numRef>
                <c:f>'Erastin+RSL3 (2)'!$A$20:$E$20</c:f>
                <c:numCache>
                  <c:formatCode>General</c:formatCode>
                  <c:ptCount val="5"/>
                  <c:pt idx="0">
                    <c:v>9.318723805658351</c:v>
                  </c:pt>
                  <c:pt idx="1">
                    <c:v>9.0020639449321429</c:v>
                  </c:pt>
                  <c:pt idx="2">
                    <c:v>7.2224625070215476</c:v>
                  </c:pt>
                  <c:pt idx="3">
                    <c:v>10.201117382876729</c:v>
                  </c:pt>
                  <c:pt idx="4">
                    <c:v>13.312108129654121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'Erastin+RSL3 (2)'!$A$3:$E$3</c:f>
              <c:strCache>
                <c:ptCount val="5"/>
                <c:pt idx="0">
                  <c:v>Control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strCache>
            </c:strRef>
          </c:cat>
          <c:val>
            <c:numRef>
              <c:f>'Erastin+RSL3 (2)'!$A$19:$E$19</c:f>
              <c:numCache>
                <c:formatCode>0.000</c:formatCode>
                <c:ptCount val="5"/>
                <c:pt idx="0">
                  <c:v>100</c:v>
                </c:pt>
                <c:pt idx="1">
                  <c:v>99.260719566288799</c:v>
                </c:pt>
                <c:pt idx="2">
                  <c:v>99.562820583027573</c:v>
                </c:pt>
                <c:pt idx="3">
                  <c:v>91.085738276472114</c:v>
                </c:pt>
                <c:pt idx="4">
                  <c:v>70.953580490298066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20-3545-8203-8CEAC76014E7}"/>
            </c:ext>
          </c:extLst>
        </c:ser>
        <c:ser>
          <c:idx val="1"/>
          <c:order val="1"/>
          <c:tx>
            <c:strRef>
              <c:f>'Erastin+RSL3 (2)'!$A$25</c:f>
              <c:strCache>
                <c:ptCount val="1"/>
                <c:pt idx="0">
                  <c:v>20 nM RSL3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'Erastin+RSL3 (2)'!$A$42:$E$42</c:f>
                <c:numCache>
                  <c:formatCode>General</c:formatCode>
                  <c:ptCount val="5"/>
                  <c:pt idx="0">
                    <c:v>9.0358041756562368</c:v>
                  </c:pt>
                  <c:pt idx="1">
                    <c:v>12.251656014887979</c:v>
                  </c:pt>
                  <c:pt idx="2">
                    <c:v>9.59544959070241</c:v>
                  </c:pt>
                  <c:pt idx="3">
                    <c:v>11.7938788007616</c:v>
                  </c:pt>
                  <c:pt idx="4">
                    <c:v>20.901044795227151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'Erastin+RSL3 (2)'!$A$3:$E$3</c:f>
              <c:strCache>
                <c:ptCount val="5"/>
                <c:pt idx="0">
                  <c:v>Control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strCache>
            </c:strRef>
          </c:cat>
          <c:val>
            <c:numRef>
              <c:f>'Erastin+RSL3 (2)'!$A$41:$E$41</c:f>
              <c:numCache>
                <c:formatCode>0.000</c:formatCode>
                <c:ptCount val="5"/>
                <c:pt idx="0">
                  <c:v>100.8615811474362</c:v>
                </c:pt>
                <c:pt idx="1">
                  <c:v>99.503495609951969</c:v>
                </c:pt>
                <c:pt idx="2">
                  <c:v>104.6328240512568</c:v>
                </c:pt>
                <c:pt idx="3">
                  <c:v>91.366847379661195</c:v>
                </c:pt>
                <c:pt idx="4">
                  <c:v>81.601044119525753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20-3545-8203-8CEAC76014E7}"/>
            </c:ext>
          </c:extLst>
        </c:ser>
        <c:ser>
          <c:idx val="2"/>
          <c:order val="2"/>
          <c:tx>
            <c:strRef>
              <c:f>'Erastin+RSL3 (2)'!$G$25</c:f>
              <c:strCache>
                <c:ptCount val="1"/>
                <c:pt idx="0">
                  <c:v>40 nM RSL3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'Erastin+RSL3 (2)'!$G$42:$K$42</c:f>
                <c:numCache>
                  <c:formatCode>General</c:formatCode>
                  <c:ptCount val="5"/>
                  <c:pt idx="0">
                    <c:v>10.748206225063081</c:v>
                  </c:pt>
                  <c:pt idx="1">
                    <c:v>9.3050320547809893</c:v>
                  </c:pt>
                  <c:pt idx="2">
                    <c:v>12.83691309031037</c:v>
                  </c:pt>
                  <c:pt idx="3">
                    <c:v>22.266430297330469</c:v>
                  </c:pt>
                  <c:pt idx="4">
                    <c:v>20.683675874705159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'Erastin+RSL3 (2)'!$A$3:$E$3</c:f>
              <c:strCache>
                <c:ptCount val="5"/>
                <c:pt idx="0">
                  <c:v>Control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strCache>
            </c:strRef>
          </c:cat>
          <c:val>
            <c:numRef>
              <c:f>'Erastin+RSL3 (2)'!$G$41:$K$41</c:f>
              <c:numCache>
                <c:formatCode>0.000</c:formatCode>
                <c:ptCount val="5"/>
                <c:pt idx="0">
                  <c:v>103.95925743387551</c:v>
                </c:pt>
                <c:pt idx="1">
                  <c:v>92.138072029643823</c:v>
                </c:pt>
                <c:pt idx="2">
                  <c:v>91.775733347936125</c:v>
                </c:pt>
                <c:pt idx="3">
                  <c:v>71.886351605424622</c:v>
                </c:pt>
                <c:pt idx="4">
                  <c:v>52.471569647518344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20-3545-8203-8CEAC76014E7}"/>
            </c:ext>
          </c:extLst>
        </c:ser>
        <c:ser>
          <c:idx val="3"/>
          <c:order val="3"/>
          <c:tx>
            <c:strRef>
              <c:f>'Erastin+RSL3 (2)'!$N$25</c:f>
              <c:strCache>
                <c:ptCount val="1"/>
                <c:pt idx="0">
                  <c:v>60 nM RSL3</c:v>
                </c:pt>
              </c:strCache>
            </c:strRef>
          </c:tx>
          <c:spPr>
            <a:solidFill>
              <a:schemeClr val="tx1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'Erastin+RSL3 (2)'!$N$42:$R$42</c:f>
                <c:numCache>
                  <c:formatCode>General</c:formatCode>
                  <c:ptCount val="5"/>
                  <c:pt idx="0">
                    <c:v>10.621112650112719</c:v>
                  </c:pt>
                  <c:pt idx="1">
                    <c:v>15.40023650249617</c:v>
                  </c:pt>
                  <c:pt idx="2">
                    <c:v>14.394532603682039</c:v>
                  </c:pt>
                  <c:pt idx="3">
                    <c:v>28.49752557882022</c:v>
                  </c:pt>
                  <c:pt idx="4">
                    <c:v>21.22756346472941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'Erastin+RSL3 (2)'!$A$3:$E$3</c:f>
              <c:strCache>
                <c:ptCount val="5"/>
                <c:pt idx="0">
                  <c:v>Control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strCache>
            </c:strRef>
          </c:cat>
          <c:val>
            <c:numRef>
              <c:f>'Erastin+RSL3 (2)'!$N$41:$R$41</c:f>
              <c:numCache>
                <c:formatCode>0.000</c:formatCode>
                <c:ptCount val="5"/>
                <c:pt idx="0">
                  <c:v>100.52662322253251</c:v>
                </c:pt>
                <c:pt idx="1">
                  <c:v>90.542686599857603</c:v>
                </c:pt>
                <c:pt idx="2">
                  <c:v>86.981362831535279</c:v>
                </c:pt>
                <c:pt idx="3">
                  <c:v>65.241954620959106</c:v>
                </c:pt>
                <c:pt idx="4">
                  <c:v>41.086650968366037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20-3545-8203-8CEAC7601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2992168"/>
        <c:axId val="2122921080"/>
      </c:barChart>
      <c:catAx>
        <c:axId val="21229921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sz="800"/>
                  <a:t>Erastin [µM]</a:t>
                </a:r>
              </a:p>
            </c:rich>
          </c:tx>
          <c:layout>
            <c:manualLayout>
              <c:xMode val="edge"/>
              <c:yMode val="edge"/>
              <c:x val="0.43999965277777781"/>
              <c:y val="0.9139572222222222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122921080"/>
        <c:crosses val="autoZero"/>
        <c:auto val="1"/>
        <c:lblAlgn val="ctr"/>
        <c:lblOffset val="100"/>
        <c:noMultiLvlLbl val="0"/>
      </c:catAx>
      <c:valAx>
        <c:axId val="21229210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Viability [%]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122992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325173611111111"/>
          <c:y val="2.0404469060719629E-2"/>
          <c:w val="0.84792881944444443"/>
          <c:h val="0.10978833333333333"/>
        </c:manualLayout>
      </c:layout>
      <c:overlay val="0"/>
      <c:txPr>
        <a:bodyPr/>
        <a:lstStyle/>
        <a:p>
          <a:pPr>
            <a:defRPr sz="7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61299953254999"/>
          <c:y val="6.3419444444444445E-2"/>
          <c:w val="0.83335722034556103"/>
          <c:h val="0.79805357636547947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noFill/>
            <a:ln w="9525"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FFFF"/>
              </a:solidFill>
              <a:ln w="9525"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540-4E45-BF14-846045DC248D}"/>
              </c:ext>
            </c:extLst>
          </c:dPt>
          <c:errBars>
            <c:errBarType val="plus"/>
            <c:errValType val="cust"/>
            <c:noEndCap val="0"/>
            <c:plus>
              <c:numRef>
                <c:f>'Auranofin+Erastin'!$A$18:$E$18</c:f>
                <c:numCache>
                  <c:formatCode>General</c:formatCode>
                  <c:ptCount val="5"/>
                  <c:pt idx="0">
                    <c:v>23.194480240792089</c:v>
                  </c:pt>
                  <c:pt idx="1">
                    <c:v>22.01165838053663</c:v>
                  </c:pt>
                  <c:pt idx="2">
                    <c:v>19.57952278251253</c:v>
                  </c:pt>
                  <c:pt idx="3">
                    <c:v>21.82110940148646</c:v>
                  </c:pt>
                  <c:pt idx="4">
                    <c:v>19.05727884470998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'Auranofin+Erastin'!$A$3:$E$3</c:f>
              <c:strCache>
                <c:ptCount val="5"/>
                <c:pt idx="0">
                  <c:v>Control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</c:strCache>
            </c:strRef>
          </c:cat>
          <c:val>
            <c:numRef>
              <c:f>'Auranofin+Erastin'!$A$17:$E$17</c:f>
              <c:numCache>
                <c:formatCode>0,000</c:formatCode>
                <c:ptCount val="5"/>
                <c:pt idx="0">
                  <c:v>100</c:v>
                </c:pt>
                <c:pt idx="1">
                  <c:v>96.502410334605244</c:v>
                </c:pt>
                <c:pt idx="2">
                  <c:v>96.803583774517705</c:v>
                </c:pt>
                <c:pt idx="3">
                  <c:v>95.933211474897604</c:v>
                </c:pt>
                <c:pt idx="4">
                  <c:v>89.363273887883949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40-4E45-BF14-846045DC248D}"/>
            </c:ext>
          </c:extLst>
        </c:ser>
        <c:ser>
          <c:idx val="1"/>
          <c:order val="1"/>
          <c:tx>
            <c:v>1 µM Erastin</c:v>
          </c:tx>
          <c:spPr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'Auranofin+Erastin'!$A$37:$E$37</c:f>
                <c:numCache>
                  <c:formatCode>General</c:formatCode>
                  <c:ptCount val="5"/>
                  <c:pt idx="0">
                    <c:v>25.253304090592881</c:v>
                  </c:pt>
                  <c:pt idx="1">
                    <c:v>18.020841769830231</c:v>
                  </c:pt>
                  <c:pt idx="2">
                    <c:v>22.64178828266143</c:v>
                  </c:pt>
                  <c:pt idx="3">
                    <c:v>20.414527706386991</c:v>
                  </c:pt>
                  <c:pt idx="4">
                    <c:v>20.929997243711181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'Auranofin+Erastin'!$A$36:$E$36</c:f>
              <c:numCache>
                <c:formatCode>0,000</c:formatCode>
                <c:ptCount val="5"/>
                <c:pt idx="0">
                  <c:v>90.722342712643723</c:v>
                </c:pt>
                <c:pt idx="1">
                  <c:v>93.109947247293576</c:v>
                </c:pt>
                <c:pt idx="2">
                  <c:v>89.4153636337807</c:v>
                </c:pt>
                <c:pt idx="3">
                  <c:v>87.527820659740399</c:v>
                </c:pt>
                <c:pt idx="4">
                  <c:v>79.719094206673205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40-4E45-BF14-846045DC248D}"/>
            </c:ext>
          </c:extLst>
        </c:ser>
        <c:ser>
          <c:idx val="2"/>
          <c:order val="2"/>
          <c:tx>
            <c:v>1.5 µM Erastin</c:v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'Auranofin+Erastin'!$G$37:$K$37</c:f>
                <c:numCache>
                  <c:formatCode>General</c:formatCode>
                  <c:ptCount val="5"/>
                  <c:pt idx="0">
                    <c:v>15.69702685441314</c:v>
                  </c:pt>
                  <c:pt idx="1">
                    <c:v>16.890120597781451</c:v>
                  </c:pt>
                  <c:pt idx="2">
                    <c:v>13.55036806348792</c:v>
                  </c:pt>
                  <c:pt idx="3">
                    <c:v>13.0337275376845</c:v>
                  </c:pt>
                  <c:pt idx="4">
                    <c:v>14.97223405962702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'Auranofin+Erastin'!$G$36:$K$36</c:f>
              <c:numCache>
                <c:formatCode>0,000</c:formatCode>
                <c:ptCount val="5"/>
                <c:pt idx="0">
                  <c:v>87.861195033479376</c:v>
                </c:pt>
                <c:pt idx="1">
                  <c:v>93.794690634263901</c:v>
                </c:pt>
                <c:pt idx="2">
                  <c:v>88.519420004356633</c:v>
                </c:pt>
                <c:pt idx="3">
                  <c:v>88.806387149932945</c:v>
                </c:pt>
                <c:pt idx="4">
                  <c:v>81.469309668804101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40-4E45-BF14-846045DC248D}"/>
            </c:ext>
          </c:extLst>
        </c:ser>
        <c:ser>
          <c:idx val="3"/>
          <c:order val="3"/>
          <c:tx>
            <c:v>2 µM Erastin</c:v>
          </c:tx>
          <c:spPr>
            <a:solidFill>
              <a:schemeClr val="tx1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'Auranofin+Erastin'!$N$37:$R$37</c:f>
                <c:numCache>
                  <c:formatCode>General</c:formatCode>
                  <c:ptCount val="5"/>
                  <c:pt idx="0">
                    <c:v>16.88401849343623</c:v>
                  </c:pt>
                  <c:pt idx="1">
                    <c:v>15.661787419157751</c:v>
                  </c:pt>
                  <c:pt idx="2">
                    <c:v>16.32831702946309</c:v>
                  </c:pt>
                  <c:pt idx="3">
                    <c:v>16.4722490055454</c:v>
                  </c:pt>
                  <c:pt idx="4">
                    <c:v>13.042173759135361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'Auranofin+Erastin'!$N$36:$R$36</c:f>
              <c:numCache>
                <c:formatCode>0,000</c:formatCode>
                <c:ptCount val="5"/>
                <c:pt idx="0">
                  <c:v>97.551781942852486</c:v>
                </c:pt>
                <c:pt idx="1">
                  <c:v>93.879928400276555</c:v>
                </c:pt>
                <c:pt idx="2">
                  <c:v>86.204741113962555</c:v>
                </c:pt>
                <c:pt idx="3">
                  <c:v>83.640978529553266</c:v>
                </c:pt>
                <c:pt idx="4">
                  <c:v>79.289117031452676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540-4E45-BF14-846045DC2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6726664"/>
        <c:axId val="2122720552"/>
      </c:barChart>
      <c:catAx>
        <c:axId val="2096726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sz="800"/>
                  <a:t>Auranofin [µM]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122720552"/>
        <c:crosses val="autoZero"/>
        <c:auto val="1"/>
        <c:lblAlgn val="ctr"/>
        <c:lblOffset val="100"/>
        <c:noMultiLvlLbl val="0"/>
      </c:catAx>
      <c:valAx>
        <c:axId val="21227205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Viability [%]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6726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746458333333333"/>
          <c:y val="3.5339253927526887E-3"/>
          <c:w val="0.81380555555555556"/>
          <c:h val="0.12429416072909645"/>
        </c:manualLayout>
      </c:layout>
      <c:overlay val="0"/>
      <c:txPr>
        <a:bodyPr/>
        <a:lstStyle/>
        <a:p>
          <a:pPr>
            <a:defRPr sz="7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0236111111111"/>
          <c:y val="3.9539444444444447E-2"/>
          <c:w val="0.80780798611111115"/>
          <c:h val="0.80156833333333333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noFill/>
            <a:ln w="9525"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FFFF"/>
              </a:solidFill>
              <a:ln w="9525"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DFC-194D-B828-BE6E1F6E42FE}"/>
              </c:ext>
            </c:extLst>
          </c:dPt>
          <c:errBars>
            <c:errBarType val="plus"/>
            <c:errValType val="cust"/>
            <c:noEndCap val="0"/>
            <c:plus>
              <c:numRef>
                <c:f>'Auranofin+RSL3'!$A$20:$E$20</c:f>
                <c:numCache>
                  <c:formatCode>General</c:formatCode>
                  <c:ptCount val="5"/>
                  <c:pt idx="0">
                    <c:v>9.1667478367777306</c:v>
                  </c:pt>
                  <c:pt idx="1">
                    <c:v>8.6725050597637399</c:v>
                  </c:pt>
                  <c:pt idx="2">
                    <c:v>10.92404375582902</c:v>
                  </c:pt>
                  <c:pt idx="3">
                    <c:v>13.470560766862199</c:v>
                  </c:pt>
                  <c:pt idx="4">
                    <c:v>9.9129399138500993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'Auranofin+RSL3'!$A$3:$E$3</c:f>
              <c:strCache>
                <c:ptCount val="5"/>
                <c:pt idx="0">
                  <c:v>Control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strCache>
            </c:strRef>
          </c:cat>
          <c:val>
            <c:numRef>
              <c:f>'Auranofin+RSL3'!$A$19:$E$19</c:f>
              <c:numCache>
                <c:formatCode>0,000</c:formatCode>
                <c:ptCount val="5"/>
                <c:pt idx="0">
                  <c:v>100</c:v>
                </c:pt>
                <c:pt idx="1">
                  <c:v>98.553586719225976</c:v>
                </c:pt>
                <c:pt idx="2">
                  <c:v>96.329581658708179</c:v>
                </c:pt>
                <c:pt idx="3">
                  <c:v>90.232274687381903</c:v>
                </c:pt>
                <c:pt idx="4">
                  <c:v>84.024654596508555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FC-194D-B828-BE6E1F6E42FE}"/>
            </c:ext>
          </c:extLst>
        </c:ser>
        <c:ser>
          <c:idx val="1"/>
          <c:order val="1"/>
          <c:tx>
            <c:strRef>
              <c:f>'Auranofin+RSL3'!$A$25</c:f>
              <c:strCache>
                <c:ptCount val="1"/>
                <c:pt idx="0">
                  <c:v>100 nM RSL3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'Auranofin+RSL3'!$A$42:$E$42</c:f>
                <c:numCache>
                  <c:formatCode>General</c:formatCode>
                  <c:ptCount val="5"/>
                  <c:pt idx="0">
                    <c:v>6.8557898829828963</c:v>
                  </c:pt>
                  <c:pt idx="1">
                    <c:v>17.05196938021172</c:v>
                  </c:pt>
                  <c:pt idx="2">
                    <c:v>13.5182226851578</c:v>
                  </c:pt>
                  <c:pt idx="3">
                    <c:v>18.783168976432371</c:v>
                  </c:pt>
                  <c:pt idx="4">
                    <c:v>17.533010584290881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'Auranofin+RSL3'!$A$41:$E$41</c:f>
              <c:numCache>
                <c:formatCode>0,000</c:formatCode>
                <c:ptCount val="5"/>
                <c:pt idx="0">
                  <c:v>102.76399935200681</c:v>
                </c:pt>
                <c:pt idx="1">
                  <c:v>92.090626470520206</c:v>
                </c:pt>
                <c:pt idx="2">
                  <c:v>91.515918260292693</c:v>
                </c:pt>
                <c:pt idx="3">
                  <c:v>90.176732417399279</c:v>
                </c:pt>
                <c:pt idx="4">
                  <c:v>87.057108253426435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FC-194D-B828-BE6E1F6E42FE}"/>
            </c:ext>
          </c:extLst>
        </c:ser>
        <c:ser>
          <c:idx val="2"/>
          <c:order val="2"/>
          <c:tx>
            <c:strRef>
              <c:f>'Auranofin+RSL3'!$G$25</c:f>
              <c:strCache>
                <c:ptCount val="1"/>
                <c:pt idx="0">
                  <c:v>150 nM RSL3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'Auranofin+RSL3'!$G$42:$K$42</c:f>
                <c:numCache>
                  <c:formatCode>General</c:formatCode>
                  <c:ptCount val="5"/>
                  <c:pt idx="0">
                    <c:v>8.7086201235959084</c:v>
                  </c:pt>
                  <c:pt idx="1">
                    <c:v>14.832987260745011</c:v>
                  </c:pt>
                  <c:pt idx="2">
                    <c:v>8.9603664954866868</c:v>
                  </c:pt>
                  <c:pt idx="3">
                    <c:v>14.800937880314001</c:v>
                  </c:pt>
                  <c:pt idx="4">
                    <c:v>14.406234870690019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'Auranofin+RSL3'!$G$41:$K$41</c:f>
              <c:numCache>
                <c:formatCode>0,000</c:formatCode>
                <c:ptCount val="5"/>
                <c:pt idx="0">
                  <c:v>96.939775208090651</c:v>
                </c:pt>
                <c:pt idx="1">
                  <c:v>93.66355269958575</c:v>
                </c:pt>
                <c:pt idx="2">
                  <c:v>91.459604569894566</c:v>
                </c:pt>
                <c:pt idx="3">
                  <c:v>86.46928589612051</c:v>
                </c:pt>
                <c:pt idx="4">
                  <c:v>83.088921631399899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FC-194D-B828-BE6E1F6E42FE}"/>
            </c:ext>
          </c:extLst>
        </c:ser>
        <c:ser>
          <c:idx val="3"/>
          <c:order val="3"/>
          <c:tx>
            <c:strRef>
              <c:f>'Auranofin+RSL3'!$N$25</c:f>
              <c:strCache>
                <c:ptCount val="1"/>
                <c:pt idx="0">
                  <c:v>200 nM RSL3</c:v>
                </c:pt>
              </c:strCache>
            </c:strRef>
          </c:tx>
          <c:spPr>
            <a:solidFill>
              <a:schemeClr val="tx1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'Auranofin+RSL3'!$N$42:$R$42</c:f>
                <c:numCache>
                  <c:formatCode>General</c:formatCode>
                  <c:ptCount val="5"/>
                  <c:pt idx="0">
                    <c:v>7.2579400319209366</c:v>
                  </c:pt>
                  <c:pt idx="1">
                    <c:v>16.371296723427601</c:v>
                  </c:pt>
                  <c:pt idx="2">
                    <c:v>11.46810288334842</c:v>
                  </c:pt>
                  <c:pt idx="3">
                    <c:v>14.678925105108259</c:v>
                  </c:pt>
                  <c:pt idx="4">
                    <c:v>17.111950963218259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'Auranofin+RSL3'!$N$41:$R$41</c:f>
              <c:numCache>
                <c:formatCode>0,000</c:formatCode>
                <c:ptCount val="5"/>
                <c:pt idx="0">
                  <c:v>103.0000539994292</c:v>
                </c:pt>
                <c:pt idx="1">
                  <c:v>90.476814959384711</c:v>
                </c:pt>
                <c:pt idx="2">
                  <c:v>90.905724710910221</c:v>
                </c:pt>
                <c:pt idx="3">
                  <c:v>86.784025426016925</c:v>
                </c:pt>
                <c:pt idx="4">
                  <c:v>80.299465405651432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FC-194D-B828-BE6E1F6E4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2867384"/>
        <c:axId val="2096728280"/>
      </c:barChart>
      <c:catAx>
        <c:axId val="21228673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sz="800"/>
                  <a:t>Auranofin [µM]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6728280"/>
        <c:crosses val="autoZero"/>
        <c:auto val="1"/>
        <c:lblAlgn val="ctr"/>
        <c:lblOffset val="100"/>
        <c:noMultiLvlLbl val="0"/>
      </c:catAx>
      <c:valAx>
        <c:axId val="2096728280"/>
        <c:scaling>
          <c:orientation val="minMax"/>
          <c:max val="1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Viability [%]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12286738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4889722222222221"/>
          <c:y val="0"/>
          <c:w val="0.84647083333333328"/>
          <c:h val="8.3868333333333336E-2"/>
        </c:manualLayout>
      </c:layout>
      <c:overlay val="0"/>
      <c:txPr>
        <a:bodyPr/>
        <a:lstStyle/>
        <a:p>
          <a:pPr>
            <a:defRPr sz="7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88993055555554"/>
          <c:y val="2.7569444444444445E-2"/>
          <c:w val="0.80507986111111107"/>
          <c:h val="0.80317444444444452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noFill/>
            <a:ln w="9525"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FFFF"/>
              </a:solidFill>
              <a:ln w="9525"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D44-224F-B8CB-3A529BB6E169}"/>
              </c:ext>
            </c:extLst>
          </c:dPt>
          <c:errBars>
            <c:errBarType val="plus"/>
            <c:errValType val="cust"/>
            <c:noEndCap val="0"/>
            <c:plus>
              <c:numRef>
                <c:f>'Erastin+RSL3'!$A$20:$E$20</c:f>
                <c:numCache>
                  <c:formatCode>General</c:formatCode>
                  <c:ptCount val="5"/>
                  <c:pt idx="0">
                    <c:v>9.5145203979346551</c:v>
                  </c:pt>
                  <c:pt idx="1">
                    <c:v>9.6226681602579411</c:v>
                  </c:pt>
                  <c:pt idx="2">
                    <c:v>10.611374653302811</c:v>
                  </c:pt>
                  <c:pt idx="3">
                    <c:v>9.3179424802635182</c:v>
                  </c:pt>
                  <c:pt idx="4">
                    <c:v>11.44529199317998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'Erastin+RSL3'!$A$3:$E$3</c:f>
              <c:strCache>
                <c:ptCount val="5"/>
                <c:pt idx="0">
                  <c:v>Control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strCache>
            </c:strRef>
          </c:cat>
          <c:val>
            <c:numRef>
              <c:f>'Erastin+RSL3'!$A$19:$E$19</c:f>
              <c:numCache>
                <c:formatCode>0,000</c:formatCode>
                <c:ptCount val="5"/>
                <c:pt idx="0">
                  <c:v>100</c:v>
                </c:pt>
                <c:pt idx="1">
                  <c:v>99.433785653989048</c:v>
                </c:pt>
                <c:pt idx="2">
                  <c:v>98.029160613073444</c:v>
                </c:pt>
                <c:pt idx="3">
                  <c:v>96.700911340940323</c:v>
                </c:pt>
                <c:pt idx="4">
                  <c:v>95.69768977655778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44-224F-B8CB-3A529BB6E169}"/>
            </c:ext>
          </c:extLst>
        </c:ser>
        <c:ser>
          <c:idx val="1"/>
          <c:order val="1"/>
          <c:tx>
            <c:strRef>
              <c:f>'Erastin+RSL3'!$A$25</c:f>
              <c:strCache>
                <c:ptCount val="1"/>
                <c:pt idx="0">
                  <c:v>60 nM RSL3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'Erastin+RSL3'!$A$42:$E$42</c:f>
                <c:numCache>
                  <c:formatCode>General</c:formatCode>
                  <c:ptCount val="5"/>
                  <c:pt idx="0">
                    <c:v>9.5511437031627189</c:v>
                  </c:pt>
                  <c:pt idx="1">
                    <c:v>7.3420876316664296</c:v>
                  </c:pt>
                  <c:pt idx="2">
                    <c:v>7.2409253687127366</c:v>
                  </c:pt>
                  <c:pt idx="3">
                    <c:v>9.2566473688840567</c:v>
                  </c:pt>
                  <c:pt idx="4">
                    <c:v>7.0235159066222339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'Erastin+RSL3'!$A$41:$E$41</c:f>
              <c:numCache>
                <c:formatCode>0,000</c:formatCode>
                <c:ptCount val="5"/>
                <c:pt idx="0">
                  <c:v>103.00219939243929</c:v>
                </c:pt>
                <c:pt idx="1">
                  <c:v>99.623289441193506</c:v>
                </c:pt>
                <c:pt idx="2">
                  <c:v>100.6196199587686</c:v>
                </c:pt>
                <c:pt idx="3">
                  <c:v>101.08189434876741</c:v>
                </c:pt>
                <c:pt idx="4">
                  <c:v>103.1342777895819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44-224F-B8CB-3A529BB6E169}"/>
            </c:ext>
          </c:extLst>
        </c:ser>
        <c:ser>
          <c:idx val="2"/>
          <c:order val="2"/>
          <c:tx>
            <c:strRef>
              <c:f>'Erastin+RSL3'!$G$25</c:f>
              <c:strCache>
                <c:ptCount val="1"/>
                <c:pt idx="0">
                  <c:v>80 nM RSL3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'Erastin+RSL3'!$G$42:$K$42</c:f>
                <c:numCache>
                  <c:formatCode>General</c:formatCode>
                  <c:ptCount val="5"/>
                  <c:pt idx="0">
                    <c:v>9.4832640489116322</c:v>
                  </c:pt>
                  <c:pt idx="1">
                    <c:v>9.7657693549272597</c:v>
                  </c:pt>
                  <c:pt idx="2">
                    <c:v>9.3737884292421256</c:v>
                  </c:pt>
                  <c:pt idx="3">
                    <c:v>10.506647571894</c:v>
                  </c:pt>
                  <c:pt idx="4">
                    <c:v>9.2509825325155948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'Erastin+RSL3'!$G$41:$K$41</c:f>
              <c:numCache>
                <c:formatCode>0,000</c:formatCode>
                <c:ptCount val="5"/>
                <c:pt idx="0">
                  <c:v>99.672101022745565</c:v>
                </c:pt>
                <c:pt idx="1">
                  <c:v>97.663360878378739</c:v>
                </c:pt>
                <c:pt idx="2">
                  <c:v>95.350266166682545</c:v>
                </c:pt>
                <c:pt idx="3">
                  <c:v>94.118491549853488</c:v>
                </c:pt>
                <c:pt idx="4">
                  <c:v>87.734510936665529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44-224F-B8CB-3A529BB6E169}"/>
            </c:ext>
          </c:extLst>
        </c:ser>
        <c:ser>
          <c:idx val="3"/>
          <c:order val="3"/>
          <c:tx>
            <c:strRef>
              <c:f>'Erastin+RSL3'!$N$25</c:f>
              <c:strCache>
                <c:ptCount val="1"/>
                <c:pt idx="0">
                  <c:v>100 nM RSL3</c:v>
                </c:pt>
              </c:strCache>
            </c:strRef>
          </c:tx>
          <c:spPr>
            <a:solidFill>
              <a:schemeClr val="tx1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'Erastin+RSL3'!$N$42:$R$42</c:f>
                <c:numCache>
                  <c:formatCode>General</c:formatCode>
                  <c:ptCount val="5"/>
                  <c:pt idx="0">
                    <c:v>10.55836612693501</c:v>
                  </c:pt>
                  <c:pt idx="1">
                    <c:v>9.6052320248895544</c:v>
                  </c:pt>
                  <c:pt idx="2">
                    <c:v>7.0295859848948314</c:v>
                  </c:pt>
                  <c:pt idx="3">
                    <c:v>8.0919022019890257</c:v>
                  </c:pt>
                  <c:pt idx="4">
                    <c:v>4.4608468943845834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'Erastin+RSL3'!$N$41:$R$41</c:f>
              <c:numCache>
                <c:formatCode>0,000</c:formatCode>
                <c:ptCount val="5"/>
                <c:pt idx="0">
                  <c:v>104.1122321823371</c:v>
                </c:pt>
                <c:pt idx="1">
                  <c:v>100.3324930084587</c:v>
                </c:pt>
                <c:pt idx="2">
                  <c:v>95.919926036097564</c:v>
                </c:pt>
                <c:pt idx="3">
                  <c:v>94.487162554051608</c:v>
                </c:pt>
                <c:pt idx="4">
                  <c:v>91.761753541711101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D44-224F-B8CB-3A529BB6E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1681880"/>
        <c:axId val="2091648440"/>
      </c:barChart>
      <c:catAx>
        <c:axId val="2091681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sz="800"/>
                  <a:t>Erastin [µM]</a:t>
                </a:r>
              </a:p>
            </c:rich>
          </c:tx>
          <c:layout>
            <c:manualLayout>
              <c:xMode val="edge"/>
              <c:yMode val="edge"/>
              <c:x val="0.45187604166666667"/>
              <c:y val="0.89279055555555553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1648440"/>
        <c:crosses val="autoZero"/>
        <c:auto val="1"/>
        <c:lblAlgn val="ctr"/>
        <c:lblOffset val="100"/>
        <c:noMultiLvlLbl val="0"/>
      </c:catAx>
      <c:valAx>
        <c:axId val="20916484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Viability [%]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1681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524097222222222"/>
          <c:y val="0"/>
          <c:w val="0.8401270833333333"/>
          <c:h val="6.7366111111111099E-2"/>
        </c:manualLayout>
      </c:layout>
      <c:overlay val="0"/>
      <c:txPr>
        <a:bodyPr/>
        <a:lstStyle/>
        <a:p>
          <a:pPr>
            <a:defRPr sz="7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61365296343001"/>
          <c:y val="4.6842777777777803E-2"/>
          <c:w val="0.82635630840026597"/>
          <c:h val="0.796150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noFill/>
            <a:ln w="9525"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FFFF"/>
              </a:solidFill>
              <a:ln w="9525"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2FF-6F44-95FB-5381B39444F0}"/>
              </c:ext>
            </c:extLst>
          </c:dPt>
          <c:errBars>
            <c:errBarType val="plus"/>
            <c:errValType val="cust"/>
            <c:noEndCap val="0"/>
            <c:plus>
              <c:numRef>
                <c:f>'RSL3+BSO'!$A$20:$E$20</c:f>
                <c:numCache>
                  <c:formatCode>General</c:formatCode>
                  <c:ptCount val="5"/>
                  <c:pt idx="0">
                    <c:v>11.06396282020483</c:v>
                  </c:pt>
                  <c:pt idx="1">
                    <c:v>11.944122682070811</c:v>
                  </c:pt>
                  <c:pt idx="2">
                    <c:v>8.100941548162675</c:v>
                  </c:pt>
                  <c:pt idx="3">
                    <c:v>9.9900513944166995</c:v>
                  </c:pt>
                  <c:pt idx="4">
                    <c:v>18.225250553538409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'RSL3+BSO'!$A$3:$E$3</c:f>
              <c:strCache>
                <c:ptCount val="5"/>
                <c:pt idx="0">
                  <c:v>Control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  <c:pt idx="4">
                  <c:v>100</c:v>
                </c:pt>
              </c:strCache>
            </c:strRef>
          </c:cat>
          <c:val>
            <c:numRef>
              <c:f>'RSL3+BSO'!$A$19:$E$19</c:f>
              <c:numCache>
                <c:formatCode>0,000</c:formatCode>
                <c:ptCount val="5"/>
                <c:pt idx="0">
                  <c:v>100</c:v>
                </c:pt>
                <c:pt idx="1">
                  <c:v>107.7424144928971</c:v>
                </c:pt>
                <c:pt idx="2">
                  <c:v>110.4509231302282</c:v>
                </c:pt>
                <c:pt idx="3">
                  <c:v>99.421868039400081</c:v>
                </c:pt>
                <c:pt idx="4">
                  <c:v>103.94594862149189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FF-6F44-95FB-5381B39444F0}"/>
            </c:ext>
          </c:extLst>
        </c:ser>
        <c:ser>
          <c:idx val="1"/>
          <c:order val="1"/>
          <c:tx>
            <c:strRef>
              <c:f>'RSL3+BSO'!$A$25</c:f>
              <c:strCache>
                <c:ptCount val="1"/>
                <c:pt idx="0">
                  <c:v>1.25 mM BSO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'RSL3+BSO'!$A$42:$E$42</c:f>
                <c:numCache>
                  <c:formatCode>General</c:formatCode>
                  <c:ptCount val="5"/>
                  <c:pt idx="0">
                    <c:v>5.0488946730035211</c:v>
                  </c:pt>
                  <c:pt idx="1">
                    <c:v>13.319412141542969</c:v>
                  </c:pt>
                  <c:pt idx="2">
                    <c:v>15.0033492400866</c:v>
                  </c:pt>
                  <c:pt idx="3">
                    <c:v>9.4577078663780707</c:v>
                  </c:pt>
                  <c:pt idx="4">
                    <c:v>7.1994979384611568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'RSL3+BSO'!$A$41:$E$41</c:f>
              <c:numCache>
                <c:formatCode>0,000</c:formatCode>
                <c:ptCount val="5"/>
                <c:pt idx="0">
                  <c:v>86.450527149433242</c:v>
                </c:pt>
                <c:pt idx="1">
                  <c:v>92.641686878186349</c:v>
                </c:pt>
                <c:pt idx="2">
                  <c:v>95.053209919319102</c:v>
                </c:pt>
                <c:pt idx="3">
                  <c:v>88.119586200069278</c:v>
                </c:pt>
                <c:pt idx="4">
                  <c:v>91.69628273028755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FF-6F44-95FB-5381B39444F0}"/>
            </c:ext>
          </c:extLst>
        </c:ser>
        <c:ser>
          <c:idx val="2"/>
          <c:order val="2"/>
          <c:tx>
            <c:strRef>
              <c:f>'RSL3+BSO'!$G$25</c:f>
              <c:strCache>
                <c:ptCount val="1"/>
                <c:pt idx="0">
                  <c:v>2.5 mM BSO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'RSL3+BSO'!$G$42:$K$42</c:f>
                <c:numCache>
                  <c:formatCode>General</c:formatCode>
                  <c:ptCount val="5"/>
                  <c:pt idx="0">
                    <c:v>17.164242708072909</c:v>
                  </c:pt>
                  <c:pt idx="1">
                    <c:v>13.781855144386689</c:v>
                  </c:pt>
                  <c:pt idx="2">
                    <c:v>15.1534588291231</c:v>
                  </c:pt>
                  <c:pt idx="3">
                    <c:v>10.07824329184202</c:v>
                  </c:pt>
                  <c:pt idx="4">
                    <c:v>5.1141866061086692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'RSL3+BSO'!$G$41:$K$41</c:f>
              <c:numCache>
                <c:formatCode>0,000</c:formatCode>
                <c:ptCount val="5"/>
                <c:pt idx="0">
                  <c:v>83.237142998564579</c:v>
                </c:pt>
                <c:pt idx="1">
                  <c:v>83.355937237043392</c:v>
                </c:pt>
                <c:pt idx="2">
                  <c:v>81.37999307033607</c:v>
                </c:pt>
                <c:pt idx="3">
                  <c:v>85.061624511211306</c:v>
                </c:pt>
                <c:pt idx="4">
                  <c:v>75.248230460822725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FF-6F44-95FB-5381B39444F0}"/>
            </c:ext>
          </c:extLst>
        </c:ser>
        <c:ser>
          <c:idx val="3"/>
          <c:order val="3"/>
          <c:tx>
            <c:strRef>
              <c:f>'RSL3+BSO'!$N$25</c:f>
              <c:strCache>
                <c:ptCount val="1"/>
                <c:pt idx="0">
                  <c:v>5 mM BSO</c:v>
                </c:pt>
              </c:strCache>
            </c:strRef>
          </c:tx>
          <c:spPr>
            <a:solidFill>
              <a:schemeClr val="tx1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'RSL3+BSO'!$N$42:$R$42</c:f>
                <c:numCache>
                  <c:formatCode>General</c:formatCode>
                  <c:ptCount val="5"/>
                  <c:pt idx="0">
                    <c:v>9.1994478745144708</c:v>
                  </c:pt>
                  <c:pt idx="1">
                    <c:v>7.7380171282360228</c:v>
                  </c:pt>
                  <c:pt idx="2">
                    <c:v>9.9788434214862303</c:v>
                  </c:pt>
                  <c:pt idx="3">
                    <c:v>11.37185760192186</c:v>
                  </c:pt>
                  <c:pt idx="4">
                    <c:v>10.486351444899711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'RSL3+BSO'!$N$41:$R$41</c:f>
              <c:numCache>
                <c:formatCode>0,000</c:formatCode>
                <c:ptCount val="5"/>
                <c:pt idx="0">
                  <c:v>74.530515270009403</c:v>
                </c:pt>
                <c:pt idx="1">
                  <c:v>77.475622432312036</c:v>
                </c:pt>
                <c:pt idx="2">
                  <c:v>78.115131416125706</c:v>
                </c:pt>
                <c:pt idx="3">
                  <c:v>72.963421274068224</c:v>
                </c:pt>
                <c:pt idx="4">
                  <c:v>66.568331435925145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FF-6F44-95FB-5381B3944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1744712"/>
        <c:axId val="2091750280"/>
      </c:barChart>
      <c:catAx>
        <c:axId val="20917447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sz="800"/>
                  <a:t>RSL3 [nM]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1750280"/>
        <c:crosses val="autoZero"/>
        <c:auto val="1"/>
        <c:lblAlgn val="ctr"/>
        <c:lblOffset val="100"/>
        <c:noMultiLvlLbl val="0"/>
      </c:catAx>
      <c:valAx>
        <c:axId val="20917502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Viability [%]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09174471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3746493055555556"/>
          <c:y val="8.666483825351531E-3"/>
          <c:w val="0.85790312499999999"/>
          <c:h val="7.6756111111111122E-2"/>
        </c:manualLayout>
      </c:layout>
      <c:overlay val="0"/>
      <c:txPr>
        <a:bodyPr/>
        <a:lstStyle/>
        <a:p>
          <a:pPr>
            <a:defRPr sz="7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61288739993299"/>
          <c:y val="4.4466666666666675E-2"/>
          <c:w val="0.83335708251623697"/>
          <c:h val="0.79852611111111116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noFill/>
            <a:ln w="9525"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FFFF"/>
              </a:solidFill>
              <a:ln w="9525"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140-3A41-9632-C9D9C69339AF}"/>
              </c:ext>
            </c:extLst>
          </c:dPt>
          <c:errBars>
            <c:errBarType val="plus"/>
            <c:errValType val="cust"/>
            <c:noEndCap val="0"/>
            <c:plus>
              <c:numRef>
                <c:f>'Auranofin+Erastin'!$A$20:$E$20</c:f>
                <c:numCache>
                  <c:formatCode>General</c:formatCode>
                  <c:ptCount val="5"/>
                  <c:pt idx="0">
                    <c:v>24.236824951077299</c:v>
                  </c:pt>
                  <c:pt idx="1">
                    <c:v>26.763524698672459</c:v>
                  </c:pt>
                  <c:pt idx="2">
                    <c:v>30.389868868505189</c:v>
                  </c:pt>
                  <c:pt idx="3">
                    <c:v>28.8309342469189</c:v>
                  </c:pt>
                  <c:pt idx="4">
                    <c:v>24.158004127769729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'Auranofin+Erastin'!$A$3:$E$3</c:f>
              <c:strCache>
                <c:ptCount val="5"/>
                <c:pt idx="0">
                  <c:v>Control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strCache>
            </c:strRef>
          </c:cat>
          <c:val>
            <c:numRef>
              <c:f>'Auranofin+Erastin'!$A$19:$E$19</c:f>
              <c:numCache>
                <c:formatCode>0,000</c:formatCode>
                <c:ptCount val="5"/>
                <c:pt idx="0">
                  <c:v>100</c:v>
                </c:pt>
                <c:pt idx="1">
                  <c:v>89.334358523725456</c:v>
                </c:pt>
                <c:pt idx="2">
                  <c:v>88.268892794376072</c:v>
                </c:pt>
                <c:pt idx="3">
                  <c:v>87.392904217925945</c:v>
                </c:pt>
                <c:pt idx="4">
                  <c:v>81.942003514938463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40-3A41-9632-C9D9C69339AF}"/>
            </c:ext>
          </c:extLst>
        </c:ser>
        <c:ser>
          <c:idx val="1"/>
          <c:order val="1"/>
          <c:tx>
            <c:v>1.5 µM Erastin</c:v>
          </c:tx>
          <c:spPr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'Auranofin+Erastin'!$A$42:$E$42</c:f>
                <c:numCache>
                  <c:formatCode>General</c:formatCode>
                  <c:ptCount val="5"/>
                  <c:pt idx="0">
                    <c:v>23.956363145390789</c:v>
                  </c:pt>
                  <c:pt idx="1">
                    <c:v>21.87459617155368</c:v>
                  </c:pt>
                  <c:pt idx="2">
                    <c:v>20.66756714806019</c:v>
                  </c:pt>
                  <c:pt idx="3">
                    <c:v>17.941733642763008</c:v>
                  </c:pt>
                  <c:pt idx="4">
                    <c:v>17.86719394775217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'Auranofin+Erastin'!$A$41:$E$41</c:f>
              <c:numCache>
                <c:formatCode>0,000</c:formatCode>
                <c:ptCount val="5"/>
                <c:pt idx="0">
                  <c:v>90.881297598125371</c:v>
                </c:pt>
                <c:pt idx="1">
                  <c:v>72.319859402460452</c:v>
                </c:pt>
                <c:pt idx="2">
                  <c:v>72.750988576449203</c:v>
                </c:pt>
                <c:pt idx="3">
                  <c:v>58.807483889864997</c:v>
                </c:pt>
                <c:pt idx="4">
                  <c:v>60.231766256590497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40-3A41-9632-C9D9C69339AF}"/>
            </c:ext>
          </c:extLst>
        </c:ser>
        <c:ser>
          <c:idx val="2"/>
          <c:order val="2"/>
          <c:tx>
            <c:v>2 µM Erastin</c:v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'Auranofin+Erastin'!$G$42:$K$42</c:f>
                <c:numCache>
                  <c:formatCode>General</c:formatCode>
                  <c:ptCount val="5"/>
                  <c:pt idx="0">
                    <c:v>15.12271146775551</c:v>
                  </c:pt>
                  <c:pt idx="1">
                    <c:v>19.269341126134531</c:v>
                  </c:pt>
                  <c:pt idx="2">
                    <c:v>13.028516662923559</c:v>
                  </c:pt>
                  <c:pt idx="3">
                    <c:v>14.614508533644351</c:v>
                  </c:pt>
                  <c:pt idx="4">
                    <c:v>5.1021624841480104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'Auranofin+Erastin'!$G$41:$K$41</c:f>
              <c:numCache>
                <c:formatCode>0,000</c:formatCode>
                <c:ptCount val="5"/>
                <c:pt idx="0">
                  <c:v>83.677504393672976</c:v>
                </c:pt>
                <c:pt idx="1">
                  <c:v>79.816564147627403</c:v>
                </c:pt>
                <c:pt idx="2">
                  <c:v>73.693797598124988</c:v>
                </c:pt>
                <c:pt idx="3">
                  <c:v>50.308472466315102</c:v>
                </c:pt>
                <c:pt idx="4">
                  <c:v>50.635251903925059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40-3A41-9632-C9D9C69339AF}"/>
            </c:ext>
          </c:extLst>
        </c:ser>
        <c:ser>
          <c:idx val="3"/>
          <c:order val="3"/>
          <c:tx>
            <c:v>2.5 µM Erastin</c:v>
          </c:tx>
          <c:spPr>
            <a:solidFill>
              <a:schemeClr val="tx1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'Auranofin+Erastin'!$N$42:$R$42</c:f>
                <c:numCache>
                  <c:formatCode>General</c:formatCode>
                  <c:ptCount val="5"/>
                  <c:pt idx="0">
                    <c:v>11.21638160652032</c:v>
                  </c:pt>
                  <c:pt idx="1">
                    <c:v>13.517559178576001</c:v>
                  </c:pt>
                  <c:pt idx="2">
                    <c:v>18.55745709526844</c:v>
                  </c:pt>
                  <c:pt idx="3">
                    <c:v>15.338294364506551</c:v>
                  </c:pt>
                  <c:pt idx="4">
                    <c:v>13.483997947465321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'Auranofin+Erastin'!$N$41:$R$41</c:f>
              <c:numCache>
                <c:formatCode>0,000</c:formatCode>
                <c:ptCount val="5"/>
                <c:pt idx="0">
                  <c:v>76.329086115992467</c:v>
                </c:pt>
                <c:pt idx="1">
                  <c:v>62.705038078500323</c:v>
                </c:pt>
                <c:pt idx="2">
                  <c:v>59.341132103104862</c:v>
                </c:pt>
                <c:pt idx="3">
                  <c:v>40.53621118922085</c:v>
                </c:pt>
                <c:pt idx="4">
                  <c:v>36.913261570005787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40-3A41-9632-C9D9C6933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2475912"/>
        <c:axId val="2122710808"/>
      </c:barChart>
      <c:catAx>
        <c:axId val="2122475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sz="800"/>
                  <a:t>Auranofin [µM]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122710808"/>
        <c:crosses val="autoZero"/>
        <c:auto val="1"/>
        <c:lblAlgn val="ctr"/>
        <c:lblOffset val="100"/>
        <c:noMultiLvlLbl val="0"/>
      </c:catAx>
      <c:valAx>
        <c:axId val="21227108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Viability [%]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de-DE"/>
          </a:p>
        </c:txPr>
        <c:crossAx val="2122475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218333333333326"/>
          <c:y val="3.5338446897531699E-3"/>
          <c:w val="0.86318437500000011"/>
          <c:h val="6.4855555555555541E-2"/>
        </c:manualLayout>
      </c:layout>
      <c:overlay val="0"/>
      <c:txPr>
        <a:bodyPr/>
        <a:lstStyle/>
        <a:p>
          <a:pPr>
            <a:defRPr sz="7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76618547681499"/>
          <c:y val="0.137075"/>
          <c:w val="0.79572134733158395"/>
          <c:h val="0.776246428571428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chemeClr val="bg2">
                <a:lumMod val="1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'A+B 6h'!$B$18:$C$18</c:f>
                <c:numCache>
                  <c:formatCode>General</c:formatCode>
                  <c:ptCount val="2"/>
                  <c:pt idx="0">
                    <c:v>0.72714898538606298</c:v>
                  </c:pt>
                  <c:pt idx="1">
                    <c:v>0.50723528014497998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'A+B 6h'!$B$17:$C$17</c:f>
              <c:numCache>
                <c:formatCode>0.000</c:formatCode>
                <c:ptCount val="2"/>
                <c:pt idx="0">
                  <c:v>1</c:v>
                </c:pt>
                <c:pt idx="1">
                  <c:v>2.1211001642036131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65-1647-A499-DB8BCFD2E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6622952"/>
        <c:axId val="2116618760"/>
      </c:barChart>
      <c:catAx>
        <c:axId val="2116622952"/>
        <c:scaling>
          <c:orientation val="minMax"/>
        </c:scaling>
        <c:delete val="0"/>
        <c:axPos val="b"/>
        <c:majorTickMark val="none"/>
        <c:minorTickMark val="none"/>
        <c:tickLblPos val="none"/>
        <c:crossAx val="2116618760"/>
        <c:crosses val="autoZero"/>
        <c:auto val="1"/>
        <c:lblAlgn val="ctr"/>
        <c:lblOffset val="100"/>
        <c:noMultiLvlLbl val="0"/>
      </c:catAx>
      <c:valAx>
        <c:axId val="2116618760"/>
        <c:scaling>
          <c:orientation val="minMax"/>
          <c:max val="4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de-DE" dirty="0"/>
                  <a:t>ROS </a:t>
                </a:r>
                <a:r>
                  <a:rPr lang="de-DE" dirty="0" err="1"/>
                  <a:t>levels</a:t>
                </a:r>
                <a:r>
                  <a:rPr lang="de-DE" dirty="0"/>
                  <a:t> [</a:t>
                </a:r>
                <a:r>
                  <a:rPr lang="de-DE" dirty="0" err="1"/>
                  <a:t>fold</a:t>
                </a:r>
                <a:r>
                  <a:rPr lang="de-DE" dirty="0"/>
                  <a:t> </a:t>
                </a:r>
                <a:r>
                  <a:rPr lang="de-DE" dirty="0" err="1"/>
                  <a:t>increase</a:t>
                </a:r>
                <a:r>
                  <a:rPr lang="de-DE" dirty="0"/>
                  <a:t>]</a:t>
                </a:r>
              </a:p>
              <a:p>
                <a:pPr algn="ctr" rtl="0">
                  <a:defRPr/>
                </a:pPr>
                <a:endParaRPr lang="de-DE" dirty="0"/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2116622952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9964682539683"/>
          <c:y val="0.14496983139706199"/>
          <c:w val="0.77052301587301597"/>
          <c:h val="0.76099913139240905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'E+B 24h'!$B$19:$C$19</c:f>
                <c:numCache>
                  <c:formatCode>General</c:formatCode>
                  <c:ptCount val="2"/>
                  <c:pt idx="0">
                    <c:v>0.13229213908047299</c:v>
                  </c:pt>
                  <c:pt idx="1">
                    <c:v>0.38719099196658702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'E+B 24h'!$B$18:$C$18</c:f>
              <c:numCache>
                <c:formatCode>0.000</c:formatCode>
                <c:ptCount val="2"/>
                <c:pt idx="0">
                  <c:v>1</c:v>
                </c:pt>
                <c:pt idx="1">
                  <c:v>1.4633977900552491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8F-CD41-920C-E77F227B5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6539064"/>
        <c:axId val="2116537096"/>
      </c:barChart>
      <c:catAx>
        <c:axId val="2116539064"/>
        <c:scaling>
          <c:orientation val="minMax"/>
        </c:scaling>
        <c:delete val="0"/>
        <c:axPos val="b"/>
        <c:majorTickMark val="none"/>
        <c:minorTickMark val="none"/>
        <c:tickLblPos val="none"/>
        <c:crossAx val="2116537096"/>
        <c:crosses val="autoZero"/>
        <c:auto val="1"/>
        <c:lblAlgn val="ctr"/>
        <c:lblOffset val="100"/>
        <c:noMultiLvlLbl val="0"/>
      </c:catAx>
      <c:valAx>
        <c:axId val="2116537096"/>
        <c:scaling>
          <c:orientation val="minMax"/>
          <c:max val="3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de-DE" dirty="0"/>
                  <a:t>ROS </a:t>
                </a:r>
                <a:r>
                  <a:rPr lang="de-DE" dirty="0" err="1"/>
                  <a:t>levels</a:t>
                </a:r>
                <a:r>
                  <a:rPr lang="de-DE" dirty="0"/>
                  <a:t> [</a:t>
                </a:r>
                <a:r>
                  <a:rPr lang="de-DE" dirty="0" err="1"/>
                  <a:t>fold</a:t>
                </a:r>
                <a:r>
                  <a:rPr lang="de-DE" dirty="0"/>
                  <a:t> </a:t>
                </a:r>
                <a:r>
                  <a:rPr lang="de-DE" dirty="0" err="1"/>
                  <a:t>increase</a:t>
                </a:r>
                <a:r>
                  <a:rPr lang="de-DE" dirty="0"/>
                  <a:t>]</a:t>
                </a:r>
              </a:p>
            </c:rich>
          </c:tx>
          <c:layout>
            <c:manualLayout>
              <c:xMode val="edge"/>
              <c:yMode val="edge"/>
              <c:x val="2.8375793650793599E-2"/>
              <c:y val="0.185202649253153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2116539064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92499999999999"/>
          <c:y val="0.12699563492063501"/>
          <c:w val="0.76548333333333296"/>
          <c:h val="0.77862817460317402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'E+B Toco - Fer1'!$B$20:$C$20</c:f>
                <c:numCache>
                  <c:formatCode>General</c:formatCode>
                  <c:ptCount val="2"/>
                  <c:pt idx="0">
                    <c:v>0.26278968339085601</c:v>
                  </c:pt>
                  <c:pt idx="1">
                    <c:v>0.39671907275995499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'E+B Toco - Fer1'!$B$19:$C$19</c:f>
              <c:numCache>
                <c:formatCode>0.000</c:formatCode>
                <c:ptCount val="2"/>
                <c:pt idx="0" formatCode="General">
                  <c:v>1</c:v>
                </c:pt>
                <c:pt idx="1">
                  <c:v>1.53890354734682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EA-8649-A8AA-4666B027F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0252328"/>
        <c:axId val="-2109813000"/>
      </c:barChart>
      <c:catAx>
        <c:axId val="-2110252328"/>
        <c:scaling>
          <c:orientation val="minMax"/>
        </c:scaling>
        <c:delete val="0"/>
        <c:axPos val="b"/>
        <c:majorTickMark val="none"/>
        <c:minorTickMark val="none"/>
        <c:tickLblPos val="none"/>
        <c:crossAx val="-2109813000"/>
        <c:crosses val="autoZero"/>
        <c:auto val="1"/>
        <c:lblAlgn val="ctr"/>
        <c:lblOffset val="100"/>
        <c:noMultiLvlLbl val="0"/>
      </c:catAx>
      <c:valAx>
        <c:axId val="-2109813000"/>
        <c:scaling>
          <c:orientation val="minMax"/>
          <c:max val="2.5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de-DE"/>
                  <a:t>ROS</a:t>
                </a:r>
                <a:r>
                  <a:rPr lang="de-DE" baseline="0"/>
                  <a:t> levels</a:t>
                </a:r>
                <a:r>
                  <a:rPr lang="de-DE" baseline="0" dirty="0"/>
                  <a:t> [</a:t>
                </a:r>
                <a:r>
                  <a:rPr lang="de-DE" baseline="0" dirty="0" err="1"/>
                  <a:t>fold</a:t>
                </a:r>
                <a:r>
                  <a:rPr lang="de-DE" baseline="0" dirty="0"/>
                  <a:t> </a:t>
                </a:r>
                <a:r>
                  <a:rPr lang="de-DE" baseline="0" dirty="0" err="1"/>
                  <a:t>increase</a:t>
                </a:r>
                <a:r>
                  <a:rPr lang="de-DE" baseline="0" dirty="0"/>
                  <a:t>]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1.1903571428571401E-2"/>
              <c:y val="0.173445634920635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crossAx val="-2110252328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12341269841301"/>
          <c:y val="9.9604917111879895E-2"/>
          <c:w val="0.75036428571428604"/>
          <c:h val="0.82113811537702397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'A+B Toco - Fer1'!$B$19:$C$19</c:f>
                <c:numCache>
                  <c:formatCode>General</c:formatCode>
                  <c:ptCount val="2"/>
                  <c:pt idx="0">
                    <c:v>8.1269773710047205E-2</c:v>
                  </c:pt>
                  <c:pt idx="1">
                    <c:v>9.5467355942337795E-2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'A+B Toco - Fer1'!$B$18:$C$18</c:f>
              <c:numCache>
                <c:formatCode>0.000</c:formatCode>
                <c:ptCount val="2"/>
                <c:pt idx="0">
                  <c:v>1</c:v>
                </c:pt>
                <c:pt idx="1">
                  <c:v>1.1811977879750559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C7-2D4A-936F-9DF6F9497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6462200"/>
        <c:axId val="2116247688"/>
      </c:barChart>
      <c:catAx>
        <c:axId val="2116462200"/>
        <c:scaling>
          <c:orientation val="minMax"/>
        </c:scaling>
        <c:delete val="0"/>
        <c:axPos val="b"/>
        <c:majorTickMark val="none"/>
        <c:minorTickMark val="none"/>
        <c:tickLblPos val="none"/>
        <c:crossAx val="2116247688"/>
        <c:crosses val="autoZero"/>
        <c:auto val="1"/>
        <c:lblAlgn val="ctr"/>
        <c:lblOffset val="100"/>
        <c:noMultiLvlLbl val="0"/>
      </c:catAx>
      <c:valAx>
        <c:axId val="2116247688"/>
        <c:scaling>
          <c:orientation val="minMax"/>
          <c:max val="2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de-DE" dirty="0"/>
                  <a:t>ROS </a:t>
                </a:r>
                <a:r>
                  <a:rPr lang="de-DE" dirty="0" err="1"/>
                  <a:t>levels</a:t>
                </a:r>
                <a:r>
                  <a:rPr lang="de-DE" dirty="0"/>
                  <a:t> [</a:t>
                </a:r>
                <a:r>
                  <a:rPr lang="de-DE" dirty="0" err="1"/>
                  <a:t>fold</a:t>
                </a:r>
                <a:r>
                  <a:rPr lang="de-DE" dirty="0"/>
                  <a:t> </a:t>
                </a:r>
                <a:r>
                  <a:rPr lang="de-DE" dirty="0" err="1"/>
                  <a:t>increase</a:t>
                </a:r>
                <a:r>
                  <a:rPr lang="de-DE" dirty="0"/>
                  <a:t>]</a:t>
                </a:r>
              </a:p>
            </c:rich>
          </c:tx>
          <c:layout>
            <c:manualLayout>
              <c:xMode val="edge"/>
              <c:yMode val="edge"/>
              <c:x val="2.5198412698412699E-2"/>
              <c:y val="0.13979768449713001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crossAx val="2116462200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900">
          <a:latin typeface="Arial"/>
          <a:cs typeface="Arial"/>
        </a:defRPr>
      </a:pPr>
      <a:endParaRPr lang="de-DE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0A884-2121-5C4A-8EE6-B830E3D8D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4FE6DB7-C0E5-CB4D-A51E-75C4F809F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57532B-52E1-6944-9A16-BA6DEDA87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05ABE0-1B65-734B-88B3-3D11E5B56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143B99-87CF-3D49-9970-C4ECA41BE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0658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4E7D0-1159-DE4C-957B-40C5E3DF1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E0E6CB-13D1-5246-8BBB-C95607AA7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C282D7-3726-FA45-87C7-9F3194D5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9369-41FA-8D4E-AA29-839DA1169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9D2F29-E4BC-7E4D-99FE-975DD8B5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208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E2E65D-9CDB-0E4C-BEBF-3E10C7388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7979A4-0833-7748-9C38-E197CB66A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28FA30-F8D8-C645-9470-7E6F7D5EB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BA61A2-A88D-4B4D-8FDB-B99D3654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8B2575-440D-324C-B975-603272574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452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888B8-C1E2-DC45-83D6-DCC73666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CA826F-EF37-5241-B43F-A568F3967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CC9FDEA-CB61-C343-84AA-3D3DF9306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195F4B-35E5-A642-AAB6-B404C65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25952F-2056-DE4B-BFCE-93DB5E3E6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CFC6E2-2863-5E46-8CE7-F7746D6F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48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15E6C-6DB7-7542-A13D-A6AB45EEB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F808D3-83F3-6943-BC6E-A9EF42629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0F8F825-46B9-8E48-B589-2DF80044A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E467634-EBE7-AB47-B550-62C8C30AA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E51C483-DECD-3548-9CE1-126C96C39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E4A245D-D9C7-8E48-913B-58DD04967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20A6C40-0DF0-C442-9798-54BDC42B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E1A9D82-0397-414A-B523-C618A325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369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F0D78C-DE8F-424A-969E-7770F072E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410D52D-7E8D-BF4C-B1C0-48E694815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945A12-D948-5D49-92C5-F4C655C86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A6FFAA-C936-E643-BC28-B8B30B5E5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848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0D38CB1-F185-864A-8A32-D3BB8106E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099254A-2BE7-B041-A642-C2B74897E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07FF43-1908-CC4D-87CB-9010D4BED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6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97F7B-50E0-0744-8103-9F3BCA525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C49901-BA50-F247-9EA5-7419D0529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0701B48-C293-104F-8391-4E3554E3F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136884B-A495-0F4B-AC5C-7984C879A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4C0376E-C774-354E-BA90-5E916180E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3D7F362-B5EB-A947-B66E-658FBFA72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1387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ADC2-3CBD-9741-9940-9DA124547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1EEF444-0D23-904B-86F9-03E967E52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96594D0-E92C-F743-B7EB-130708BF0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51EEA35-4AC3-244B-A85A-886A5166F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713D98-924C-AA4B-A759-14681D38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1BC8D7C-5674-5442-80FD-D915A1D49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80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DD4B05-412B-A641-B449-319D49B55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DFC278E-DB23-8747-8DD2-B6D4AF6DD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1C722-F9E1-3E47-A912-424BF583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805D48-2E30-DA4B-B25C-4B1BEDB1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B2BBE4-C261-914F-A358-F48805B5A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017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6897BA0-9444-0741-BA6E-D37AB32423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F2E1DA5-A7BE-3744-BB2C-9D5CE686B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11BED1-FDB1-1042-9D71-322CD3AFA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12F929-FA32-4849-A630-92348285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4D710B-8516-7C45-843D-BE1852C88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99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33DF44D-0335-4948-BDC4-AC799F0F7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D863EC-8D0F-8F47-9736-0391EF097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F4B975-0F44-D646-9A01-7FAB12C73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F64BD-7162-1E43-9DDC-CB911E00E5F2}" type="datetimeFigureOut">
              <a:rPr lang="de-DE" smtClean="0"/>
              <a:t>24.03.20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268277-DBB7-8E42-92C9-23C8FED97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692940-2E44-BF4D-998C-A3F88A0C8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087D9-B490-9449-8AA3-5D46401ACF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016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6D70891-4945-914D-A647-C86C04BE48AB}"/>
              </a:ext>
            </a:extLst>
          </p:cNvPr>
          <p:cNvSpPr txBox="1"/>
          <p:nvPr/>
        </p:nvSpPr>
        <p:spPr>
          <a:xfrm>
            <a:off x="0" y="10131"/>
            <a:ext cx="329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1:</a:t>
            </a:r>
          </a:p>
        </p:txBody>
      </p:sp>
      <p:graphicFrame>
        <p:nvGraphicFramePr>
          <p:cNvPr id="23" name="Diagramm 22">
            <a:extLst>
              <a:ext uri="{FF2B5EF4-FFF2-40B4-BE49-F238E27FC236}">
                <a16:creationId xmlns:a16="http://schemas.microsoft.com/office/drawing/2014/main" id="{41229560-2FF8-134F-93F3-C7ED4DEE7E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8488593"/>
              </p:ext>
            </p:extLst>
          </p:nvPr>
        </p:nvGraphicFramePr>
        <p:xfrm>
          <a:off x="165830" y="898009"/>
          <a:ext cx="2880000" cy="1867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C181E04-9A66-B84B-86B3-13C91DB2188C}"/>
              </a:ext>
            </a:extLst>
          </p:cNvPr>
          <p:cNvGrpSpPr/>
          <p:nvPr/>
        </p:nvGrpSpPr>
        <p:grpSpPr>
          <a:xfrm>
            <a:off x="136411" y="2861863"/>
            <a:ext cx="2880000" cy="2168227"/>
            <a:chOff x="136411" y="2861863"/>
            <a:chExt cx="2880000" cy="2168227"/>
          </a:xfrm>
        </p:grpSpPr>
        <p:graphicFrame>
          <p:nvGraphicFramePr>
            <p:cNvPr id="27" name="Diagramm 26">
              <a:extLst>
                <a:ext uri="{FF2B5EF4-FFF2-40B4-BE49-F238E27FC236}">
                  <a16:creationId xmlns:a16="http://schemas.microsoft.com/office/drawing/2014/main" id="{DC40733A-43A1-A642-9636-23AF9AA9203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21204278"/>
                </p:ext>
              </p:extLst>
            </p:nvPr>
          </p:nvGraphicFramePr>
          <p:xfrm>
            <a:off x="136411" y="2861863"/>
            <a:ext cx="2880000" cy="21682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4094A2C3-B50E-244E-9498-4BA6D4C65561}"/>
                </a:ext>
              </a:extLst>
            </p:cNvPr>
            <p:cNvGrpSpPr/>
            <p:nvPr/>
          </p:nvGrpSpPr>
          <p:grpSpPr>
            <a:xfrm>
              <a:off x="2392211" y="3195848"/>
              <a:ext cx="587992" cy="279075"/>
              <a:chOff x="2392211" y="3195848"/>
              <a:chExt cx="587992" cy="279075"/>
            </a:xfrm>
          </p:grpSpPr>
          <p:cxnSp>
            <p:nvCxnSpPr>
              <p:cNvPr id="47" name="Gerade Verbindung 46">
                <a:extLst>
                  <a:ext uri="{FF2B5EF4-FFF2-40B4-BE49-F238E27FC236}">
                    <a16:creationId xmlns:a16="http://schemas.microsoft.com/office/drawing/2014/main" id="{9E9307F9-3AC7-DF4B-9633-91E04126186A}"/>
                  </a:ext>
                </a:extLst>
              </p:cNvPr>
              <p:cNvCxnSpPr/>
              <p:nvPr/>
            </p:nvCxnSpPr>
            <p:spPr>
              <a:xfrm>
                <a:off x="2557000" y="3358206"/>
                <a:ext cx="252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Gerade Verbindung 47">
                <a:extLst>
                  <a:ext uri="{FF2B5EF4-FFF2-40B4-BE49-F238E27FC236}">
                    <a16:creationId xmlns:a16="http://schemas.microsoft.com/office/drawing/2014/main" id="{FB494666-2C01-1B4B-988E-D584F1F2A9C0}"/>
                  </a:ext>
                </a:extLst>
              </p:cNvPr>
              <p:cNvCxnSpPr/>
              <p:nvPr/>
            </p:nvCxnSpPr>
            <p:spPr>
              <a:xfrm flipH="1">
                <a:off x="2549857" y="3358204"/>
                <a:ext cx="0" cy="7253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Gerade Verbindung 48">
                <a:extLst>
                  <a:ext uri="{FF2B5EF4-FFF2-40B4-BE49-F238E27FC236}">
                    <a16:creationId xmlns:a16="http://schemas.microsoft.com/office/drawing/2014/main" id="{C0864E74-81E3-3B4B-A76C-12B1BCD01BE1}"/>
                  </a:ext>
                </a:extLst>
              </p:cNvPr>
              <p:cNvCxnSpPr/>
              <p:nvPr/>
            </p:nvCxnSpPr>
            <p:spPr>
              <a:xfrm flipH="1">
                <a:off x="2812998" y="3358590"/>
                <a:ext cx="0" cy="7253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461BB373-7D18-174C-BBCE-A2F0E8972F1C}"/>
                  </a:ext>
                </a:extLst>
              </p:cNvPr>
              <p:cNvSpPr txBox="1"/>
              <p:nvPr/>
            </p:nvSpPr>
            <p:spPr>
              <a:xfrm>
                <a:off x="2392211" y="3195848"/>
                <a:ext cx="587992" cy="279075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</a:t>
                </a:r>
              </a:p>
            </p:txBody>
          </p:sp>
        </p:grp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7358FA4-6F9A-014C-9007-A2EDC66D6494}"/>
              </a:ext>
            </a:extLst>
          </p:cNvPr>
          <p:cNvGrpSpPr/>
          <p:nvPr/>
        </p:nvGrpSpPr>
        <p:grpSpPr>
          <a:xfrm>
            <a:off x="4786186" y="1127022"/>
            <a:ext cx="587992" cy="315579"/>
            <a:chOff x="5034996" y="2709464"/>
            <a:chExt cx="587992" cy="315579"/>
          </a:xfrm>
        </p:grpSpPr>
        <p:cxnSp>
          <p:nvCxnSpPr>
            <p:cNvPr id="30" name="Gerade Verbindung 29">
              <a:extLst>
                <a:ext uri="{FF2B5EF4-FFF2-40B4-BE49-F238E27FC236}">
                  <a16:creationId xmlns:a16="http://schemas.microsoft.com/office/drawing/2014/main" id="{CDAA25DC-9513-4B4D-90DD-A9F998ADA84E}"/>
                </a:ext>
              </a:extLst>
            </p:cNvPr>
            <p:cNvCxnSpPr/>
            <p:nvPr/>
          </p:nvCxnSpPr>
          <p:spPr>
            <a:xfrm>
              <a:off x="5220992" y="2878465"/>
              <a:ext cx="21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>
              <a:extLst>
                <a:ext uri="{FF2B5EF4-FFF2-40B4-BE49-F238E27FC236}">
                  <a16:creationId xmlns:a16="http://schemas.microsoft.com/office/drawing/2014/main" id="{1078540F-89F1-8141-88C8-92E79CF54085}"/>
                </a:ext>
              </a:extLst>
            </p:cNvPr>
            <p:cNvCxnSpPr/>
            <p:nvPr/>
          </p:nvCxnSpPr>
          <p:spPr>
            <a:xfrm flipH="1">
              <a:off x="5224124" y="2878463"/>
              <a:ext cx="0" cy="108000"/>
            </a:xfrm>
            <a:prstGeom prst="line">
              <a:avLst/>
            </a:pr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>
              <a:extLst>
                <a:ext uri="{FF2B5EF4-FFF2-40B4-BE49-F238E27FC236}">
                  <a16:creationId xmlns:a16="http://schemas.microsoft.com/office/drawing/2014/main" id="{BC915ADF-5B93-4346-B003-4BE0827E36AC}"/>
                </a:ext>
              </a:extLst>
            </p:cNvPr>
            <p:cNvCxnSpPr/>
            <p:nvPr/>
          </p:nvCxnSpPr>
          <p:spPr>
            <a:xfrm flipH="1">
              <a:off x="5443069" y="2878462"/>
              <a:ext cx="0" cy="144000"/>
            </a:xfrm>
            <a:prstGeom prst="line">
              <a:avLst/>
            </a:pr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>
              <a:extLst>
                <a:ext uri="{FF2B5EF4-FFF2-40B4-BE49-F238E27FC236}">
                  <a16:creationId xmlns:a16="http://schemas.microsoft.com/office/drawing/2014/main" id="{B798EF98-F9BF-DC44-A827-A59ADB67A971}"/>
                </a:ext>
              </a:extLst>
            </p:cNvPr>
            <p:cNvCxnSpPr/>
            <p:nvPr/>
          </p:nvCxnSpPr>
          <p:spPr>
            <a:xfrm>
              <a:off x="5372034" y="3025043"/>
              <a:ext cx="143996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634CDCC0-C1FC-C243-9238-76523C49F5C3}"/>
                </a:ext>
              </a:extLst>
            </p:cNvPr>
            <p:cNvSpPr txBox="1"/>
            <p:nvPr/>
          </p:nvSpPr>
          <p:spPr>
            <a:xfrm>
              <a:off x="5034996" y="2709464"/>
              <a:ext cx="587992" cy="276999"/>
            </a:xfrm>
            <a:prstGeom prst="rect">
              <a:avLst/>
            </a:prstGeom>
            <a:noFill/>
            <a:ln w="63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latin typeface="Arial"/>
                  <a:cs typeface="Arial"/>
                </a:rPr>
                <a:t>*</a:t>
              </a:r>
            </a:p>
          </p:txBody>
        </p:sp>
      </p:grpSp>
      <p:graphicFrame>
        <p:nvGraphicFramePr>
          <p:cNvPr id="28" name="Diagramm 27">
            <a:extLst>
              <a:ext uri="{FF2B5EF4-FFF2-40B4-BE49-F238E27FC236}">
                <a16:creationId xmlns:a16="http://schemas.microsoft.com/office/drawing/2014/main" id="{2D3C9E97-C6C6-7A41-A695-8C0476C078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8522729"/>
              </p:ext>
            </p:extLst>
          </p:nvPr>
        </p:nvGraphicFramePr>
        <p:xfrm>
          <a:off x="3026786" y="912177"/>
          <a:ext cx="2880000" cy="1867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Textfeld 39">
            <a:extLst>
              <a:ext uri="{FF2B5EF4-FFF2-40B4-BE49-F238E27FC236}">
                <a16:creationId xmlns:a16="http://schemas.microsoft.com/office/drawing/2014/main" id="{1E8491E7-A435-214F-8D16-89CB5419D077}"/>
              </a:ext>
            </a:extLst>
          </p:cNvPr>
          <p:cNvSpPr txBox="1"/>
          <p:nvPr/>
        </p:nvSpPr>
        <p:spPr>
          <a:xfrm>
            <a:off x="5452013" y="1547152"/>
            <a:ext cx="587992" cy="276999"/>
          </a:xfrm>
          <a:prstGeom prst="rect">
            <a:avLst/>
          </a:prstGeom>
          <a:noFill/>
          <a:ln w="635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Arial"/>
                <a:cs typeface="Arial"/>
              </a:rPr>
              <a:t>**</a:t>
            </a:r>
          </a:p>
        </p:txBody>
      </p:sp>
      <p:cxnSp>
        <p:nvCxnSpPr>
          <p:cNvPr id="62" name="Gerade Verbindung 61">
            <a:extLst>
              <a:ext uri="{FF2B5EF4-FFF2-40B4-BE49-F238E27FC236}">
                <a16:creationId xmlns:a16="http://schemas.microsoft.com/office/drawing/2014/main" id="{F0392587-2A45-124B-BE19-757C01240076}"/>
              </a:ext>
            </a:extLst>
          </p:cNvPr>
          <p:cNvCxnSpPr/>
          <p:nvPr/>
        </p:nvCxnSpPr>
        <p:spPr>
          <a:xfrm>
            <a:off x="5432299" y="1406817"/>
            <a:ext cx="216000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62">
            <a:extLst>
              <a:ext uri="{FF2B5EF4-FFF2-40B4-BE49-F238E27FC236}">
                <a16:creationId xmlns:a16="http://schemas.microsoft.com/office/drawing/2014/main" id="{95B48B86-0264-9D4B-B4F3-27213C50546C}"/>
              </a:ext>
            </a:extLst>
          </p:cNvPr>
          <p:cNvCxnSpPr/>
          <p:nvPr/>
        </p:nvCxnSpPr>
        <p:spPr>
          <a:xfrm flipH="1">
            <a:off x="5435431" y="1406815"/>
            <a:ext cx="0" cy="108000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>
            <a:extLst>
              <a:ext uri="{FF2B5EF4-FFF2-40B4-BE49-F238E27FC236}">
                <a16:creationId xmlns:a16="http://schemas.microsoft.com/office/drawing/2014/main" id="{B6406B80-9958-3141-95B8-32C15B1D7A95}"/>
              </a:ext>
            </a:extLst>
          </p:cNvPr>
          <p:cNvCxnSpPr/>
          <p:nvPr/>
        </p:nvCxnSpPr>
        <p:spPr>
          <a:xfrm flipH="1">
            <a:off x="5654376" y="1406814"/>
            <a:ext cx="0" cy="288000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>
            <a:extLst>
              <a:ext uri="{FF2B5EF4-FFF2-40B4-BE49-F238E27FC236}">
                <a16:creationId xmlns:a16="http://schemas.microsoft.com/office/drawing/2014/main" id="{20CA7F48-2DA1-6443-84EA-D602E41E4981}"/>
              </a:ext>
            </a:extLst>
          </p:cNvPr>
          <p:cNvCxnSpPr/>
          <p:nvPr/>
        </p:nvCxnSpPr>
        <p:spPr>
          <a:xfrm>
            <a:off x="5583341" y="1697231"/>
            <a:ext cx="143996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Diagramm 71">
            <a:extLst>
              <a:ext uri="{FF2B5EF4-FFF2-40B4-BE49-F238E27FC236}">
                <a16:creationId xmlns:a16="http://schemas.microsoft.com/office/drawing/2014/main" id="{D18105A6-5627-374B-B930-AB5E0B4517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37926"/>
              </p:ext>
            </p:extLst>
          </p:nvPr>
        </p:nvGraphicFramePr>
        <p:xfrm>
          <a:off x="3072440" y="2916974"/>
          <a:ext cx="2880000" cy="2061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8" name="Textfeld 87">
            <a:extLst>
              <a:ext uri="{FF2B5EF4-FFF2-40B4-BE49-F238E27FC236}">
                <a16:creationId xmlns:a16="http://schemas.microsoft.com/office/drawing/2014/main" id="{BF38C32C-AC6F-3D40-9D43-7B94C1CB0376}"/>
              </a:ext>
            </a:extLst>
          </p:cNvPr>
          <p:cNvSpPr txBox="1"/>
          <p:nvPr/>
        </p:nvSpPr>
        <p:spPr>
          <a:xfrm rot="5400000">
            <a:off x="2872950" y="-167594"/>
            <a:ext cx="430887" cy="1319060"/>
          </a:xfrm>
          <a:prstGeom prst="rect">
            <a:avLst/>
          </a:prstGeom>
          <a:noFill/>
        </p:spPr>
        <p:txBody>
          <a:bodyPr vert="vert270" anchor="ctr" anchorCtr="1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Huh7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19875269-F9AE-A844-A057-D32A08AE1BF0}"/>
              </a:ext>
            </a:extLst>
          </p:cNvPr>
          <p:cNvSpPr txBox="1"/>
          <p:nvPr/>
        </p:nvSpPr>
        <p:spPr>
          <a:xfrm rot="5400000">
            <a:off x="9097333" y="-167594"/>
            <a:ext cx="430887" cy="1319060"/>
          </a:xfrm>
          <a:prstGeom prst="rect">
            <a:avLst/>
          </a:prstGeom>
          <a:noFill/>
        </p:spPr>
        <p:txBody>
          <a:bodyPr vert="vert270" anchor="ctr" anchorCtr="1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HepG2        </a:t>
            </a:r>
          </a:p>
        </p:txBody>
      </p:sp>
      <p:graphicFrame>
        <p:nvGraphicFramePr>
          <p:cNvPr id="90" name="Diagramm 89">
            <a:extLst>
              <a:ext uri="{FF2B5EF4-FFF2-40B4-BE49-F238E27FC236}">
                <a16:creationId xmlns:a16="http://schemas.microsoft.com/office/drawing/2014/main" id="{38106A48-5AF9-E34B-9655-4B0D90B8E5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606820"/>
              </p:ext>
            </p:extLst>
          </p:nvPr>
        </p:nvGraphicFramePr>
        <p:xfrm>
          <a:off x="6299626" y="969367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1" name="Diagramm 90">
            <a:extLst>
              <a:ext uri="{FF2B5EF4-FFF2-40B4-BE49-F238E27FC236}">
                <a16:creationId xmlns:a16="http://schemas.microsoft.com/office/drawing/2014/main" id="{42C2730E-9E18-3548-B018-1B237BB34D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036106"/>
              </p:ext>
            </p:extLst>
          </p:nvPr>
        </p:nvGraphicFramePr>
        <p:xfrm>
          <a:off x="9228839" y="993919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93E5279B-6BD1-0440-8044-EB0EE4AAF60F}"/>
              </a:ext>
            </a:extLst>
          </p:cNvPr>
          <p:cNvGrpSpPr/>
          <p:nvPr/>
        </p:nvGrpSpPr>
        <p:grpSpPr>
          <a:xfrm>
            <a:off x="6345346" y="2955904"/>
            <a:ext cx="2880000" cy="2056428"/>
            <a:chOff x="6338366" y="2941944"/>
            <a:chExt cx="2880000" cy="2056428"/>
          </a:xfrm>
        </p:grpSpPr>
        <p:graphicFrame>
          <p:nvGraphicFramePr>
            <p:cNvPr id="93" name="Diagramm 92">
              <a:extLst>
                <a:ext uri="{FF2B5EF4-FFF2-40B4-BE49-F238E27FC236}">
                  <a16:creationId xmlns:a16="http://schemas.microsoft.com/office/drawing/2014/main" id="{C6C8F347-0468-3346-83BB-B48FFAD15ED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64918012"/>
                </p:ext>
              </p:extLst>
            </p:nvPr>
          </p:nvGraphicFramePr>
          <p:xfrm>
            <a:off x="6338366" y="2941944"/>
            <a:ext cx="2880000" cy="20564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112C4C8F-10C6-C446-BE2D-EFE6C73E3B05}"/>
                </a:ext>
              </a:extLst>
            </p:cNvPr>
            <p:cNvGrpSpPr/>
            <p:nvPr/>
          </p:nvGrpSpPr>
          <p:grpSpPr>
            <a:xfrm>
              <a:off x="7675787" y="3006504"/>
              <a:ext cx="587992" cy="276999"/>
              <a:chOff x="7460086" y="3645637"/>
              <a:chExt cx="587992" cy="276999"/>
            </a:xfrm>
          </p:grpSpPr>
          <p:cxnSp>
            <p:nvCxnSpPr>
              <p:cNvPr id="120" name="Gerade Verbindung 119">
                <a:extLst>
                  <a:ext uri="{FF2B5EF4-FFF2-40B4-BE49-F238E27FC236}">
                    <a16:creationId xmlns:a16="http://schemas.microsoft.com/office/drawing/2014/main" id="{F2807BEB-85F3-7040-82F6-0BB3C5628178}"/>
                  </a:ext>
                </a:extLst>
              </p:cNvPr>
              <p:cNvCxnSpPr/>
              <p:nvPr/>
            </p:nvCxnSpPr>
            <p:spPr>
              <a:xfrm>
                <a:off x="7602787" y="3790590"/>
                <a:ext cx="252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Gerade Verbindung 120">
                <a:extLst>
                  <a:ext uri="{FF2B5EF4-FFF2-40B4-BE49-F238E27FC236}">
                    <a16:creationId xmlns:a16="http://schemas.microsoft.com/office/drawing/2014/main" id="{69D02994-BE73-0548-A38E-886A28ABDFD4}"/>
                  </a:ext>
                </a:extLst>
              </p:cNvPr>
              <p:cNvCxnSpPr/>
              <p:nvPr/>
            </p:nvCxnSpPr>
            <p:spPr>
              <a:xfrm flipH="1">
                <a:off x="7595644" y="3790588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Gerade Verbindung 121">
                <a:extLst>
                  <a:ext uri="{FF2B5EF4-FFF2-40B4-BE49-F238E27FC236}">
                    <a16:creationId xmlns:a16="http://schemas.microsoft.com/office/drawing/2014/main" id="{E9F0EE54-BC4B-E34F-86AE-CCFDBC5A6368}"/>
                  </a:ext>
                </a:extLst>
              </p:cNvPr>
              <p:cNvCxnSpPr/>
              <p:nvPr/>
            </p:nvCxnSpPr>
            <p:spPr>
              <a:xfrm flipH="1">
                <a:off x="7858785" y="3794317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Textfeld 122">
                <a:extLst>
                  <a:ext uri="{FF2B5EF4-FFF2-40B4-BE49-F238E27FC236}">
                    <a16:creationId xmlns:a16="http://schemas.microsoft.com/office/drawing/2014/main" id="{28E5F6C4-AAC5-7345-9BE3-0B22349E9985}"/>
                  </a:ext>
                </a:extLst>
              </p:cNvPr>
              <p:cNvSpPr txBox="1"/>
              <p:nvPr/>
            </p:nvSpPr>
            <p:spPr>
              <a:xfrm>
                <a:off x="7460086" y="3645637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***</a:t>
                </a:r>
              </a:p>
            </p:txBody>
          </p:sp>
        </p:grpSp>
        <p:grpSp>
          <p:nvGrpSpPr>
            <p:cNvPr id="95" name="Gruppieren 94">
              <a:extLst>
                <a:ext uri="{FF2B5EF4-FFF2-40B4-BE49-F238E27FC236}">
                  <a16:creationId xmlns:a16="http://schemas.microsoft.com/office/drawing/2014/main" id="{43DA1807-44B8-6747-91D5-2DD567A06BBE}"/>
                </a:ext>
              </a:extLst>
            </p:cNvPr>
            <p:cNvGrpSpPr/>
            <p:nvPr/>
          </p:nvGrpSpPr>
          <p:grpSpPr>
            <a:xfrm>
              <a:off x="8140991" y="3076304"/>
              <a:ext cx="587992" cy="276999"/>
              <a:chOff x="7449812" y="3645637"/>
              <a:chExt cx="587992" cy="276999"/>
            </a:xfrm>
          </p:grpSpPr>
          <p:cxnSp>
            <p:nvCxnSpPr>
              <p:cNvPr id="116" name="Gerade Verbindung 115">
                <a:extLst>
                  <a:ext uri="{FF2B5EF4-FFF2-40B4-BE49-F238E27FC236}">
                    <a16:creationId xmlns:a16="http://schemas.microsoft.com/office/drawing/2014/main" id="{2D87BF8C-F3B4-7C4D-99F5-CB6FA7B47FE4}"/>
                  </a:ext>
                </a:extLst>
              </p:cNvPr>
              <p:cNvCxnSpPr/>
              <p:nvPr/>
            </p:nvCxnSpPr>
            <p:spPr>
              <a:xfrm>
                <a:off x="7602787" y="3790590"/>
                <a:ext cx="252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Gerade Verbindung 116">
                <a:extLst>
                  <a:ext uri="{FF2B5EF4-FFF2-40B4-BE49-F238E27FC236}">
                    <a16:creationId xmlns:a16="http://schemas.microsoft.com/office/drawing/2014/main" id="{BC8389C4-5C2A-2B4E-B1FB-15DBDFC24CDC}"/>
                  </a:ext>
                </a:extLst>
              </p:cNvPr>
              <p:cNvCxnSpPr/>
              <p:nvPr/>
            </p:nvCxnSpPr>
            <p:spPr>
              <a:xfrm flipH="1">
                <a:off x="7595644" y="3790588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Gerade Verbindung 117">
                <a:extLst>
                  <a:ext uri="{FF2B5EF4-FFF2-40B4-BE49-F238E27FC236}">
                    <a16:creationId xmlns:a16="http://schemas.microsoft.com/office/drawing/2014/main" id="{04741D59-B330-A64D-8317-914FB5849194}"/>
                  </a:ext>
                </a:extLst>
              </p:cNvPr>
              <p:cNvCxnSpPr/>
              <p:nvPr/>
            </p:nvCxnSpPr>
            <p:spPr>
              <a:xfrm flipH="1">
                <a:off x="7858785" y="3794317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Textfeld 118">
                <a:extLst>
                  <a:ext uri="{FF2B5EF4-FFF2-40B4-BE49-F238E27FC236}">
                    <a16:creationId xmlns:a16="http://schemas.microsoft.com/office/drawing/2014/main" id="{40F4E735-E4BF-3B4C-B51A-A3E7D045B4E7}"/>
                  </a:ext>
                </a:extLst>
              </p:cNvPr>
              <p:cNvSpPr txBox="1"/>
              <p:nvPr/>
            </p:nvSpPr>
            <p:spPr>
              <a:xfrm>
                <a:off x="7449812" y="3645637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***</a:t>
                </a:r>
              </a:p>
            </p:txBody>
          </p:sp>
        </p:grpSp>
        <p:grpSp>
          <p:nvGrpSpPr>
            <p:cNvPr id="96" name="Gruppieren 95">
              <a:extLst>
                <a:ext uri="{FF2B5EF4-FFF2-40B4-BE49-F238E27FC236}">
                  <a16:creationId xmlns:a16="http://schemas.microsoft.com/office/drawing/2014/main" id="{7FB91485-0625-104C-9890-B6A7514DB24B}"/>
                </a:ext>
              </a:extLst>
            </p:cNvPr>
            <p:cNvGrpSpPr/>
            <p:nvPr/>
          </p:nvGrpSpPr>
          <p:grpSpPr>
            <a:xfrm>
              <a:off x="8624602" y="2992540"/>
              <a:ext cx="587992" cy="276999"/>
              <a:chOff x="7449812" y="3645637"/>
              <a:chExt cx="587992" cy="276999"/>
            </a:xfrm>
          </p:grpSpPr>
          <p:cxnSp>
            <p:nvCxnSpPr>
              <p:cNvPr id="112" name="Gerade Verbindung 111">
                <a:extLst>
                  <a:ext uri="{FF2B5EF4-FFF2-40B4-BE49-F238E27FC236}">
                    <a16:creationId xmlns:a16="http://schemas.microsoft.com/office/drawing/2014/main" id="{693BA102-4D18-5540-96F8-83D7E18BECE4}"/>
                  </a:ext>
                </a:extLst>
              </p:cNvPr>
              <p:cNvCxnSpPr/>
              <p:nvPr/>
            </p:nvCxnSpPr>
            <p:spPr>
              <a:xfrm>
                <a:off x="7602787" y="3790590"/>
                <a:ext cx="252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Gerade Verbindung 112">
                <a:extLst>
                  <a:ext uri="{FF2B5EF4-FFF2-40B4-BE49-F238E27FC236}">
                    <a16:creationId xmlns:a16="http://schemas.microsoft.com/office/drawing/2014/main" id="{15F5F3A4-6071-0A45-99AE-76BAC9873F94}"/>
                  </a:ext>
                </a:extLst>
              </p:cNvPr>
              <p:cNvCxnSpPr/>
              <p:nvPr/>
            </p:nvCxnSpPr>
            <p:spPr>
              <a:xfrm flipH="1">
                <a:off x="7595644" y="3790588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Gerade Verbindung 113">
                <a:extLst>
                  <a:ext uri="{FF2B5EF4-FFF2-40B4-BE49-F238E27FC236}">
                    <a16:creationId xmlns:a16="http://schemas.microsoft.com/office/drawing/2014/main" id="{1AC1333A-9D95-5D46-8503-33428AFDB5F7}"/>
                  </a:ext>
                </a:extLst>
              </p:cNvPr>
              <p:cNvCxnSpPr/>
              <p:nvPr/>
            </p:nvCxnSpPr>
            <p:spPr>
              <a:xfrm flipH="1">
                <a:off x="7858785" y="3794317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feld 114">
                <a:extLst>
                  <a:ext uri="{FF2B5EF4-FFF2-40B4-BE49-F238E27FC236}">
                    <a16:creationId xmlns:a16="http://schemas.microsoft.com/office/drawing/2014/main" id="{12D48097-E23E-9149-A4C0-21E6912DB85D}"/>
                  </a:ext>
                </a:extLst>
              </p:cNvPr>
              <p:cNvSpPr txBox="1"/>
              <p:nvPr/>
            </p:nvSpPr>
            <p:spPr>
              <a:xfrm>
                <a:off x="7449812" y="3645637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***</a:t>
                </a:r>
              </a:p>
            </p:txBody>
          </p:sp>
        </p:grpSp>
        <p:grpSp>
          <p:nvGrpSpPr>
            <p:cNvPr id="97" name="Gruppieren 96">
              <a:extLst>
                <a:ext uri="{FF2B5EF4-FFF2-40B4-BE49-F238E27FC236}">
                  <a16:creationId xmlns:a16="http://schemas.microsoft.com/office/drawing/2014/main" id="{D736FB56-7B29-6B46-B0A3-6FD8F03F08CC}"/>
                </a:ext>
              </a:extLst>
            </p:cNvPr>
            <p:cNvGrpSpPr/>
            <p:nvPr/>
          </p:nvGrpSpPr>
          <p:grpSpPr>
            <a:xfrm>
              <a:off x="8576349" y="3081543"/>
              <a:ext cx="587992" cy="276999"/>
              <a:chOff x="8367628" y="3765411"/>
              <a:chExt cx="587992" cy="276999"/>
            </a:xfrm>
          </p:grpSpPr>
          <p:cxnSp>
            <p:nvCxnSpPr>
              <p:cNvPr id="108" name="Gerade Verbindung 107">
                <a:extLst>
                  <a:ext uri="{FF2B5EF4-FFF2-40B4-BE49-F238E27FC236}">
                    <a16:creationId xmlns:a16="http://schemas.microsoft.com/office/drawing/2014/main" id="{210CC174-D0B4-374B-98F9-DA357106AF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61713" y="3903913"/>
                <a:ext cx="180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Gerade Verbindung 108">
                <a:extLst>
                  <a:ext uri="{FF2B5EF4-FFF2-40B4-BE49-F238E27FC236}">
                    <a16:creationId xmlns:a16="http://schemas.microsoft.com/office/drawing/2014/main" id="{7A62CE19-71F2-EB42-91B4-8153AC6F87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54570" y="3903911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 Verbindung 109">
                <a:extLst>
                  <a:ext uri="{FF2B5EF4-FFF2-40B4-BE49-F238E27FC236}">
                    <a16:creationId xmlns:a16="http://schemas.microsoft.com/office/drawing/2014/main" id="{462ADE88-42AF-5041-AD0F-31E67C6591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5790" y="3907640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Textfeld 110">
                <a:extLst>
                  <a:ext uri="{FF2B5EF4-FFF2-40B4-BE49-F238E27FC236}">
                    <a16:creationId xmlns:a16="http://schemas.microsoft.com/office/drawing/2014/main" id="{A671ECC5-2D37-AE4A-85D7-1780941A2EDB}"/>
                  </a:ext>
                </a:extLst>
              </p:cNvPr>
              <p:cNvSpPr txBox="1"/>
              <p:nvPr/>
            </p:nvSpPr>
            <p:spPr>
              <a:xfrm>
                <a:off x="8367628" y="3765411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</a:t>
                </a:r>
              </a:p>
            </p:txBody>
          </p:sp>
        </p:grpSp>
        <p:grpSp>
          <p:nvGrpSpPr>
            <p:cNvPr id="98" name="Gruppieren 97">
              <a:extLst>
                <a:ext uri="{FF2B5EF4-FFF2-40B4-BE49-F238E27FC236}">
                  <a16:creationId xmlns:a16="http://schemas.microsoft.com/office/drawing/2014/main" id="{CF01CB89-29AE-FD43-892A-8EC7E2057827}"/>
                </a:ext>
              </a:extLst>
            </p:cNvPr>
            <p:cNvGrpSpPr/>
            <p:nvPr/>
          </p:nvGrpSpPr>
          <p:grpSpPr>
            <a:xfrm>
              <a:off x="8099895" y="3172284"/>
              <a:ext cx="587992" cy="276999"/>
              <a:chOff x="8367628" y="3765411"/>
              <a:chExt cx="587992" cy="276999"/>
            </a:xfrm>
          </p:grpSpPr>
          <p:cxnSp>
            <p:nvCxnSpPr>
              <p:cNvPr id="104" name="Gerade Verbindung 103">
                <a:extLst>
                  <a:ext uri="{FF2B5EF4-FFF2-40B4-BE49-F238E27FC236}">
                    <a16:creationId xmlns:a16="http://schemas.microsoft.com/office/drawing/2014/main" id="{86A94051-9C24-4944-8197-1A0B7BEDDD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61713" y="3903913"/>
                <a:ext cx="180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 Verbindung 104">
                <a:extLst>
                  <a:ext uri="{FF2B5EF4-FFF2-40B4-BE49-F238E27FC236}">
                    <a16:creationId xmlns:a16="http://schemas.microsoft.com/office/drawing/2014/main" id="{B81771B3-3AF9-1F47-AC39-B90BB07A4F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54570" y="3903911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Gerade Verbindung 105">
                <a:extLst>
                  <a:ext uri="{FF2B5EF4-FFF2-40B4-BE49-F238E27FC236}">
                    <a16:creationId xmlns:a16="http://schemas.microsoft.com/office/drawing/2014/main" id="{CE903FC2-390A-7F4B-8615-A68E678846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5790" y="3907640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feld 106">
                <a:extLst>
                  <a:ext uri="{FF2B5EF4-FFF2-40B4-BE49-F238E27FC236}">
                    <a16:creationId xmlns:a16="http://schemas.microsoft.com/office/drawing/2014/main" id="{182E4BE5-5BE1-DE47-A1E4-A91D27417E33}"/>
                  </a:ext>
                </a:extLst>
              </p:cNvPr>
              <p:cNvSpPr txBox="1"/>
              <p:nvPr/>
            </p:nvSpPr>
            <p:spPr>
              <a:xfrm>
                <a:off x="8367628" y="3765411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</a:t>
                </a:r>
              </a:p>
            </p:txBody>
          </p:sp>
        </p:grpSp>
        <p:grpSp>
          <p:nvGrpSpPr>
            <p:cNvPr id="99" name="Gruppieren 98">
              <a:extLst>
                <a:ext uri="{FF2B5EF4-FFF2-40B4-BE49-F238E27FC236}">
                  <a16:creationId xmlns:a16="http://schemas.microsoft.com/office/drawing/2014/main" id="{3F80A95D-2901-3D45-B811-07EC858E4D18}"/>
                </a:ext>
              </a:extLst>
            </p:cNvPr>
            <p:cNvGrpSpPr/>
            <p:nvPr/>
          </p:nvGrpSpPr>
          <p:grpSpPr>
            <a:xfrm>
              <a:off x="7613751" y="3095504"/>
              <a:ext cx="587992" cy="276999"/>
              <a:chOff x="8367628" y="3765411"/>
              <a:chExt cx="587992" cy="276999"/>
            </a:xfrm>
          </p:grpSpPr>
          <p:cxnSp>
            <p:nvCxnSpPr>
              <p:cNvPr id="100" name="Gerade Verbindung 99">
                <a:extLst>
                  <a:ext uri="{FF2B5EF4-FFF2-40B4-BE49-F238E27FC236}">
                    <a16:creationId xmlns:a16="http://schemas.microsoft.com/office/drawing/2014/main" id="{6CE43581-F8C7-2F4E-8C97-EC489B7AB5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61713" y="3903913"/>
                <a:ext cx="180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 Verbindung 100">
                <a:extLst>
                  <a:ext uri="{FF2B5EF4-FFF2-40B4-BE49-F238E27FC236}">
                    <a16:creationId xmlns:a16="http://schemas.microsoft.com/office/drawing/2014/main" id="{F2EC0408-100E-B843-9B24-B8A867F9BC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54570" y="3903911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 Verbindung 101">
                <a:extLst>
                  <a:ext uri="{FF2B5EF4-FFF2-40B4-BE49-F238E27FC236}">
                    <a16:creationId xmlns:a16="http://schemas.microsoft.com/office/drawing/2014/main" id="{18AA5059-673F-AD47-AB08-5210C9FB90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5790" y="3907640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feld 102">
                <a:extLst>
                  <a:ext uri="{FF2B5EF4-FFF2-40B4-BE49-F238E27FC236}">
                    <a16:creationId xmlns:a16="http://schemas.microsoft.com/office/drawing/2014/main" id="{9CFF4E4E-D958-9147-AE60-76495BC72C45}"/>
                  </a:ext>
                </a:extLst>
              </p:cNvPr>
              <p:cNvSpPr txBox="1"/>
              <p:nvPr/>
            </p:nvSpPr>
            <p:spPr>
              <a:xfrm>
                <a:off x="8367628" y="3765411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</a:t>
                </a:r>
              </a:p>
            </p:txBody>
          </p:sp>
        </p:grp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23DE0A4-CF9D-6C4F-9599-38231F35ADA2}"/>
              </a:ext>
            </a:extLst>
          </p:cNvPr>
          <p:cNvGrpSpPr/>
          <p:nvPr/>
        </p:nvGrpSpPr>
        <p:grpSpPr>
          <a:xfrm>
            <a:off x="9306528" y="2969864"/>
            <a:ext cx="3004422" cy="2039286"/>
            <a:chOff x="9306528" y="2941944"/>
            <a:chExt cx="3004422" cy="2039286"/>
          </a:xfrm>
        </p:grpSpPr>
        <p:graphicFrame>
          <p:nvGraphicFramePr>
            <p:cNvPr id="125" name="Diagramm 124">
              <a:extLst>
                <a:ext uri="{FF2B5EF4-FFF2-40B4-BE49-F238E27FC236}">
                  <a16:creationId xmlns:a16="http://schemas.microsoft.com/office/drawing/2014/main" id="{F99405E7-057B-FC4B-8C27-5DBA64EB105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94249810"/>
                </p:ext>
              </p:extLst>
            </p:nvPr>
          </p:nvGraphicFramePr>
          <p:xfrm>
            <a:off x="9306528" y="2941944"/>
            <a:ext cx="2880000" cy="203928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pSp>
          <p:nvGrpSpPr>
            <p:cNvPr id="126" name="Gruppieren 125">
              <a:extLst>
                <a:ext uri="{FF2B5EF4-FFF2-40B4-BE49-F238E27FC236}">
                  <a16:creationId xmlns:a16="http://schemas.microsoft.com/office/drawing/2014/main" id="{2447D24A-C482-8040-B8D0-BB366088B5E2}"/>
                </a:ext>
              </a:extLst>
            </p:cNvPr>
            <p:cNvGrpSpPr/>
            <p:nvPr/>
          </p:nvGrpSpPr>
          <p:grpSpPr>
            <a:xfrm>
              <a:off x="11061317" y="3081464"/>
              <a:ext cx="587992" cy="276999"/>
              <a:chOff x="8367628" y="3765411"/>
              <a:chExt cx="587992" cy="276999"/>
            </a:xfrm>
          </p:grpSpPr>
          <p:cxnSp>
            <p:nvCxnSpPr>
              <p:cNvPr id="150" name="Gerade Verbindung 149">
                <a:extLst>
                  <a:ext uri="{FF2B5EF4-FFF2-40B4-BE49-F238E27FC236}">
                    <a16:creationId xmlns:a16="http://schemas.microsoft.com/office/drawing/2014/main" id="{73A2402D-B2B7-4849-A248-04BC6A1C0E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61713" y="3903913"/>
                <a:ext cx="180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Gerade Verbindung 150">
                <a:extLst>
                  <a:ext uri="{FF2B5EF4-FFF2-40B4-BE49-F238E27FC236}">
                    <a16:creationId xmlns:a16="http://schemas.microsoft.com/office/drawing/2014/main" id="{11E9D1DC-A2E6-1545-95CC-82B1C6EBE6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54570" y="3903911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Gerade Verbindung 151">
                <a:extLst>
                  <a:ext uri="{FF2B5EF4-FFF2-40B4-BE49-F238E27FC236}">
                    <a16:creationId xmlns:a16="http://schemas.microsoft.com/office/drawing/2014/main" id="{D3CCEC06-48A8-EC43-B988-E0CCC4B94A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5790" y="3907640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" name="Textfeld 152">
                <a:extLst>
                  <a:ext uri="{FF2B5EF4-FFF2-40B4-BE49-F238E27FC236}">
                    <a16:creationId xmlns:a16="http://schemas.microsoft.com/office/drawing/2014/main" id="{3707ADF5-24F2-8B4B-85FE-D1AA623905C1}"/>
                  </a:ext>
                </a:extLst>
              </p:cNvPr>
              <p:cNvSpPr txBox="1"/>
              <p:nvPr/>
            </p:nvSpPr>
            <p:spPr>
              <a:xfrm>
                <a:off x="8367628" y="3765411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</a:t>
                </a:r>
              </a:p>
            </p:txBody>
          </p:sp>
        </p:grpSp>
        <p:grpSp>
          <p:nvGrpSpPr>
            <p:cNvPr id="127" name="Gruppieren 126">
              <a:extLst>
                <a:ext uri="{FF2B5EF4-FFF2-40B4-BE49-F238E27FC236}">
                  <a16:creationId xmlns:a16="http://schemas.microsoft.com/office/drawing/2014/main" id="{7B59F325-265C-C842-8C20-024269931DCF}"/>
                </a:ext>
              </a:extLst>
            </p:cNvPr>
            <p:cNvGrpSpPr/>
            <p:nvPr/>
          </p:nvGrpSpPr>
          <p:grpSpPr>
            <a:xfrm>
              <a:off x="10137230" y="3061634"/>
              <a:ext cx="587992" cy="276999"/>
              <a:chOff x="7449812" y="3645637"/>
              <a:chExt cx="587992" cy="276999"/>
            </a:xfrm>
          </p:grpSpPr>
          <p:cxnSp>
            <p:nvCxnSpPr>
              <p:cNvPr id="146" name="Gerade Verbindung 145">
                <a:extLst>
                  <a:ext uri="{FF2B5EF4-FFF2-40B4-BE49-F238E27FC236}">
                    <a16:creationId xmlns:a16="http://schemas.microsoft.com/office/drawing/2014/main" id="{6557DFD2-1BDC-4341-BB5E-11CDB2700E1E}"/>
                  </a:ext>
                </a:extLst>
              </p:cNvPr>
              <p:cNvCxnSpPr/>
              <p:nvPr/>
            </p:nvCxnSpPr>
            <p:spPr>
              <a:xfrm>
                <a:off x="7602787" y="3790590"/>
                <a:ext cx="252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Gerade Verbindung 146">
                <a:extLst>
                  <a:ext uri="{FF2B5EF4-FFF2-40B4-BE49-F238E27FC236}">
                    <a16:creationId xmlns:a16="http://schemas.microsoft.com/office/drawing/2014/main" id="{79FDE019-FDC4-6C46-BEF7-0C78D1CBB2BA}"/>
                  </a:ext>
                </a:extLst>
              </p:cNvPr>
              <p:cNvCxnSpPr/>
              <p:nvPr/>
            </p:nvCxnSpPr>
            <p:spPr>
              <a:xfrm flipH="1">
                <a:off x="7595644" y="3790588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Gerade Verbindung 147">
                <a:extLst>
                  <a:ext uri="{FF2B5EF4-FFF2-40B4-BE49-F238E27FC236}">
                    <a16:creationId xmlns:a16="http://schemas.microsoft.com/office/drawing/2014/main" id="{18357AD5-805A-4D46-90F1-66EA20C05ABF}"/>
                  </a:ext>
                </a:extLst>
              </p:cNvPr>
              <p:cNvCxnSpPr/>
              <p:nvPr/>
            </p:nvCxnSpPr>
            <p:spPr>
              <a:xfrm flipH="1">
                <a:off x="7858785" y="3794317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Textfeld 148">
                <a:extLst>
                  <a:ext uri="{FF2B5EF4-FFF2-40B4-BE49-F238E27FC236}">
                    <a16:creationId xmlns:a16="http://schemas.microsoft.com/office/drawing/2014/main" id="{B7D0E5F1-984E-0C49-AAD4-2125C43604AF}"/>
                  </a:ext>
                </a:extLst>
              </p:cNvPr>
              <p:cNvSpPr txBox="1"/>
              <p:nvPr/>
            </p:nvSpPr>
            <p:spPr>
              <a:xfrm>
                <a:off x="7449812" y="3645637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***</a:t>
                </a:r>
              </a:p>
            </p:txBody>
          </p:sp>
        </p:grpSp>
        <p:grpSp>
          <p:nvGrpSpPr>
            <p:cNvPr id="128" name="Gruppieren 127">
              <a:extLst>
                <a:ext uri="{FF2B5EF4-FFF2-40B4-BE49-F238E27FC236}">
                  <a16:creationId xmlns:a16="http://schemas.microsoft.com/office/drawing/2014/main" id="{B10BD85A-5D52-704B-859F-50CEF21EECA0}"/>
                </a:ext>
              </a:extLst>
            </p:cNvPr>
            <p:cNvGrpSpPr/>
            <p:nvPr/>
          </p:nvGrpSpPr>
          <p:grpSpPr>
            <a:xfrm>
              <a:off x="10615472" y="3047675"/>
              <a:ext cx="587992" cy="276999"/>
              <a:chOff x="7449812" y="3645637"/>
              <a:chExt cx="587992" cy="276999"/>
            </a:xfrm>
          </p:grpSpPr>
          <p:cxnSp>
            <p:nvCxnSpPr>
              <p:cNvPr id="139" name="Gerade Verbindung 138">
                <a:extLst>
                  <a:ext uri="{FF2B5EF4-FFF2-40B4-BE49-F238E27FC236}">
                    <a16:creationId xmlns:a16="http://schemas.microsoft.com/office/drawing/2014/main" id="{A03423B0-EA60-3448-AF20-0889F0AA87CA}"/>
                  </a:ext>
                </a:extLst>
              </p:cNvPr>
              <p:cNvCxnSpPr/>
              <p:nvPr/>
            </p:nvCxnSpPr>
            <p:spPr>
              <a:xfrm>
                <a:off x="7602787" y="3790590"/>
                <a:ext cx="252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Gerade Verbindung 141">
                <a:extLst>
                  <a:ext uri="{FF2B5EF4-FFF2-40B4-BE49-F238E27FC236}">
                    <a16:creationId xmlns:a16="http://schemas.microsoft.com/office/drawing/2014/main" id="{F37E7DB7-90C8-0C43-B1FB-45C581E448EE}"/>
                  </a:ext>
                </a:extLst>
              </p:cNvPr>
              <p:cNvCxnSpPr/>
              <p:nvPr/>
            </p:nvCxnSpPr>
            <p:spPr>
              <a:xfrm flipH="1">
                <a:off x="7595644" y="3790588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Gerade Verbindung 143">
                <a:extLst>
                  <a:ext uri="{FF2B5EF4-FFF2-40B4-BE49-F238E27FC236}">
                    <a16:creationId xmlns:a16="http://schemas.microsoft.com/office/drawing/2014/main" id="{5FE3F965-8F08-2A40-AFA2-4310C279355B}"/>
                  </a:ext>
                </a:extLst>
              </p:cNvPr>
              <p:cNvCxnSpPr/>
              <p:nvPr/>
            </p:nvCxnSpPr>
            <p:spPr>
              <a:xfrm flipH="1">
                <a:off x="7858785" y="3794317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Textfeld 144">
                <a:extLst>
                  <a:ext uri="{FF2B5EF4-FFF2-40B4-BE49-F238E27FC236}">
                    <a16:creationId xmlns:a16="http://schemas.microsoft.com/office/drawing/2014/main" id="{A57185FE-C225-E841-8A2C-236C0320460D}"/>
                  </a:ext>
                </a:extLst>
              </p:cNvPr>
              <p:cNvSpPr txBox="1"/>
              <p:nvPr/>
            </p:nvSpPr>
            <p:spPr>
              <a:xfrm>
                <a:off x="7449812" y="3645637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***</a:t>
                </a:r>
              </a:p>
            </p:txBody>
          </p:sp>
        </p:grpSp>
        <p:grpSp>
          <p:nvGrpSpPr>
            <p:cNvPr id="129" name="Gruppieren 128">
              <a:extLst>
                <a:ext uri="{FF2B5EF4-FFF2-40B4-BE49-F238E27FC236}">
                  <a16:creationId xmlns:a16="http://schemas.microsoft.com/office/drawing/2014/main" id="{BF8776DB-8FE6-3648-95DD-06B252155F04}"/>
                </a:ext>
              </a:extLst>
            </p:cNvPr>
            <p:cNvGrpSpPr/>
            <p:nvPr/>
          </p:nvGrpSpPr>
          <p:grpSpPr>
            <a:xfrm>
              <a:off x="11101368" y="2970892"/>
              <a:ext cx="587992" cy="276999"/>
              <a:chOff x="7449812" y="3645637"/>
              <a:chExt cx="587992" cy="276999"/>
            </a:xfrm>
          </p:grpSpPr>
          <p:cxnSp>
            <p:nvCxnSpPr>
              <p:cNvPr id="135" name="Gerade Verbindung 134">
                <a:extLst>
                  <a:ext uri="{FF2B5EF4-FFF2-40B4-BE49-F238E27FC236}">
                    <a16:creationId xmlns:a16="http://schemas.microsoft.com/office/drawing/2014/main" id="{65016901-242E-BE48-87B9-C2380669F6EC}"/>
                  </a:ext>
                </a:extLst>
              </p:cNvPr>
              <p:cNvCxnSpPr/>
              <p:nvPr/>
            </p:nvCxnSpPr>
            <p:spPr>
              <a:xfrm>
                <a:off x="7602787" y="3790590"/>
                <a:ext cx="252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Gerade Verbindung 135">
                <a:extLst>
                  <a:ext uri="{FF2B5EF4-FFF2-40B4-BE49-F238E27FC236}">
                    <a16:creationId xmlns:a16="http://schemas.microsoft.com/office/drawing/2014/main" id="{7A7688B7-63B1-A646-BFFC-C7D73AE04265}"/>
                  </a:ext>
                </a:extLst>
              </p:cNvPr>
              <p:cNvCxnSpPr/>
              <p:nvPr/>
            </p:nvCxnSpPr>
            <p:spPr>
              <a:xfrm flipH="1">
                <a:off x="7595644" y="3790588"/>
                <a:ext cx="0" cy="71996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Gerade Verbindung 136">
                <a:extLst>
                  <a:ext uri="{FF2B5EF4-FFF2-40B4-BE49-F238E27FC236}">
                    <a16:creationId xmlns:a16="http://schemas.microsoft.com/office/drawing/2014/main" id="{3D91FF63-19B5-B34E-8421-5A283D801CF2}"/>
                  </a:ext>
                </a:extLst>
              </p:cNvPr>
              <p:cNvCxnSpPr/>
              <p:nvPr/>
            </p:nvCxnSpPr>
            <p:spPr>
              <a:xfrm flipH="1">
                <a:off x="7858785" y="3794317"/>
                <a:ext cx="0" cy="71998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Textfeld 137">
                <a:extLst>
                  <a:ext uri="{FF2B5EF4-FFF2-40B4-BE49-F238E27FC236}">
                    <a16:creationId xmlns:a16="http://schemas.microsoft.com/office/drawing/2014/main" id="{F8038A34-EED2-AF40-B595-F6907EB6F5BC}"/>
                  </a:ext>
                </a:extLst>
              </p:cNvPr>
              <p:cNvSpPr txBox="1"/>
              <p:nvPr/>
            </p:nvSpPr>
            <p:spPr>
              <a:xfrm>
                <a:off x="7449812" y="3645637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***</a:t>
                </a:r>
              </a:p>
            </p:txBody>
          </p:sp>
        </p:grp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254EA4C2-DD80-7D4E-A92B-B81A6CB93396}"/>
                </a:ext>
              </a:extLst>
            </p:cNvPr>
            <p:cNvGrpSpPr/>
            <p:nvPr/>
          </p:nvGrpSpPr>
          <p:grpSpPr>
            <a:xfrm>
              <a:off x="11722958" y="3330613"/>
              <a:ext cx="587992" cy="414473"/>
              <a:chOff x="11729938" y="3449273"/>
              <a:chExt cx="587992" cy="414473"/>
            </a:xfrm>
          </p:grpSpPr>
          <p:sp>
            <p:nvSpPr>
              <p:cNvPr id="133" name="Textfeld 132">
                <a:extLst>
                  <a:ext uri="{FF2B5EF4-FFF2-40B4-BE49-F238E27FC236}">
                    <a16:creationId xmlns:a16="http://schemas.microsoft.com/office/drawing/2014/main" id="{D3660F82-C6A4-8445-B6DA-F8A3683AD135}"/>
                  </a:ext>
                </a:extLst>
              </p:cNvPr>
              <p:cNvSpPr txBox="1"/>
              <p:nvPr/>
            </p:nvSpPr>
            <p:spPr>
              <a:xfrm>
                <a:off x="11729938" y="3586747"/>
                <a:ext cx="587992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/>
                    <a:cs typeface="Arial"/>
                  </a:rPr>
                  <a:t>***</a:t>
                </a:r>
              </a:p>
            </p:txBody>
          </p:sp>
          <p:grpSp>
            <p:nvGrpSpPr>
              <p:cNvPr id="5" name="Gruppieren 4">
                <a:extLst>
                  <a:ext uri="{FF2B5EF4-FFF2-40B4-BE49-F238E27FC236}">
                    <a16:creationId xmlns:a16="http://schemas.microsoft.com/office/drawing/2014/main" id="{50CCF819-9B12-B241-85A9-6F5D19AE91A9}"/>
                  </a:ext>
                </a:extLst>
              </p:cNvPr>
              <p:cNvGrpSpPr/>
              <p:nvPr/>
            </p:nvGrpSpPr>
            <p:grpSpPr>
              <a:xfrm>
                <a:off x="11729938" y="3449273"/>
                <a:ext cx="277899" cy="292944"/>
                <a:chOff x="11729938" y="3505113"/>
                <a:chExt cx="277899" cy="292944"/>
              </a:xfrm>
            </p:grpSpPr>
            <p:cxnSp>
              <p:nvCxnSpPr>
                <p:cNvPr id="130" name="Gerade Verbindung 129">
                  <a:extLst>
                    <a:ext uri="{FF2B5EF4-FFF2-40B4-BE49-F238E27FC236}">
                      <a16:creationId xmlns:a16="http://schemas.microsoft.com/office/drawing/2014/main" id="{647457EC-A4C2-4F45-9A3F-C20E23B34499}"/>
                    </a:ext>
                  </a:extLst>
                </p:cNvPr>
                <p:cNvCxnSpPr/>
                <p:nvPr/>
              </p:nvCxnSpPr>
              <p:spPr>
                <a:xfrm>
                  <a:off x="11737081" y="3505115"/>
                  <a:ext cx="180000" cy="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Gerade Verbindung 130">
                  <a:extLst>
                    <a:ext uri="{FF2B5EF4-FFF2-40B4-BE49-F238E27FC236}">
                      <a16:creationId xmlns:a16="http://schemas.microsoft.com/office/drawing/2014/main" id="{3A81F98B-5326-9C49-AABC-FFD7380D5067}"/>
                    </a:ext>
                  </a:extLst>
                </p:cNvPr>
                <p:cNvCxnSpPr/>
                <p:nvPr/>
              </p:nvCxnSpPr>
              <p:spPr>
                <a:xfrm flipH="1">
                  <a:off x="11729938" y="3505113"/>
                  <a:ext cx="0" cy="71996"/>
                </a:xfrm>
                <a:prstGeom prst="line">
                  <a:avLst/>
                </a:pr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Gerade Verbindung 131">
                  <a:extLst>
                    <a:ext uri="{FF2B5EF4-FFF2-40B4-BE49-F238E27FC236}">
                      <a16:creationId xmlns:a16="http://schemas.microsoft.com/office/drawing/2014/main" id="{16873B02-C5D8-C748-B26D-531AEFA14F6F}"/>
                    </a:ext>
                  </a:extLst>
                </p:cNvPr>
                <p:cNvCxnSpPr/>
                <p:nvPr/>
              </p:nvCxnSpPr>
              <p:spPr>
                <a:xfrm flipH="1">
                  <a:off x="11917867" y="3508842"/>
                  <a:ext cx="0" cy="288000"/>
                </a:xfrm>
                <a:prstGeom prst="line">
                  <a:avLst/>
                </a:pr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Gerade Verbindung 133">
                  <a:extLst>
                    <a:ext uri="{FF2B5EF4-FFF2-40B4-BE49-F238E27FC236}">
                      <a16:creationId xmlns:a16="http://schemas.microsoft.com/office/drawing/2014/main" id="{63E18ECB-4489-1C4F-AE3D-B37B7FFB9E89}"/>
                    </a:ext>
                  </a:extLst>
                </p:cNvPr>
                <p:cNvCxnSpPr/>
                <p:nvPr/>
              </p:nvCxnSpPr>
              <p:spPr>
                <a:xfrm>
                  <a:off x="11827837" y="3798057"/>
                  <a:ext cx="180000" cy="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33776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6D70891-4945-914D-A647-C86C04BE48AB}"/>
              </a:ext>
            </a:extLst>
          </p:cNvPr>
          <p:cNvSpPr txBox="1"/>
          <p:nvPr/>
        </p:nvSpPr>
        <p:spPr>
          <a:xfrm>
            <a:off x="0" y="19100"/>
            <a:ext cx="329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. Fig. 2.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898588B-C757-0C4F-96D0-536CF9EBC365}"/>
              </a:ext>
            </a:extLst>
          </p:cNvPr>
          <p:cNvGrpSpPr/>
          <p:nvPr/>
        </p:nvGrpSpPr>
        <p:grpSpPr>
          <a:xfrm>
            <a:off x="-317519" y="590441"/>
            <a:ext cx="3923581" cy="2696646"/>
            <a:chOff x="-389437" y="631537"/>
            <a:chExt cx="3923581" cy="2696646"/>
          </a:xfrm>
        </p:grpSpPr>
        <p:grpSp>
          <p:nvGrpSpPr>
            <p:cNvPr id="66" name="Gruppieren 29">
              <a:extLst>
                <a:ext uri="{FF2B5EF4-FFF2-40B4-BE49-F238E27FC236}">
                  <a16:creationId xmlns:a16="http://schemas.microsoft.com/office/drawing/2014/main" id="{8C0D9DAF-4257-794A-A69A-C18A0BE51A02}"/>
                </a:ext>
              </a:extLst>
            </p:cNvPr>
            <p:cNvGrpSpPr/>
            <p:nvPr/>
          </p:nvGrpSpPr>
          <p:grpSpPr>
            <a:xfrm>
              <a:off x="-389437" y="2928073"/>
              <a:ext cx="3512732" cy="400110"/>
              <a:chOff x="-262689" y="5996226"/>
              <a:chExt cx="3512732" cy="400110"/>
            </a:xfrm>
          </p:grpSpPr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F20B8635-9D6B-B947-BF64-0BBFAD0F2B91}"/>
                  </a:ext>
                </a:extLst>
              </p:cNvPr>
              <p:cNvSpPr txBox="1"/>
              <p:nvPr/>
            </p:nvSpPr>
            <p:spPr>
              <a:xfrm>
                <a:off x="-262689" y="6004859"/>
                <a:ext cx="17581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DE" sz="1000" dirty="0">
                    <a:latin typeface="Arial"/>
                    <a:cs typeface="Arial"/>
                  </a:rPr>
                  <a:t>Aura/BSO</a:t>
                </a:r>
              </a:p>
            </p:txBody>
          </p:sp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2C2C8EEF-C991-694C-9AC5-4A1CCE4B12C2}"/>
                  </a:ext>
                </a:extLst>
              </p:cNvPr>
              <p:cNvSpPr txBox="1"/>
              <p:nvPr/>
            </p:nvSpPr>
            <p:spPr>
              <a:xfrm>
                <a:off x="1933526" y="5996226"/>
                <a:ext cx="3006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latin typeface="Arial"/>
                    <a:cs typeface="Arial"/>
                  </a:rPr>
                  <a:t>-  	</a:t>
                </a:r>
              </a:p>
            </p:txBody>
          </p:sp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6583C009-8F46-F74D-A890-228E5C6924A9}"/>
                  </a:ext>
                </a:extLst>
              </p:cNvPr>
              <p:cNvSpPr txBox="1"/>
              <p:nvPr/>
            </p:nvSpPr>
            <p:spPr>
              <a:xfrm>
                <a:off x="2949384" y="5996226"/>
                <a:ext cx="3006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latin typeface="Arial"/>
                    <a:cs typeface="Arial"/>
                  </a:rPr>
                  <a:t>+  	</a:t>
                </a:r>
              </a:p>
            </p:txBody>
          </p:sp>
        </p:grpSp>
        <p:graphicFrame>
          <p:nvGraphicFramePr>
            <p:cNvPr id="70" name="Diagramm 69">
              <a:extLst>
                <a:ext uri="{FF2B5EF4-FFF2-40B4-BE49-F238E27FC236}">
                  <a16:creationId xmlns:a16="http://schemas.microsoft.com/office/drawing/2014/main" id="{0C8C92FE-DFE8-9148-B1D1-C0C23738322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23019746"/>
                </p:ext>
              </p:extLst>
            </p:nvPr>
          </p:nvGraphicFramePr>
          <p:xfrm>
            <a:off x="1014144" y="631537"/>
            <a:ext cx="2520000" cy="2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1" name="Gruppierung 1">
              <a:extLst>
                <a:ext uri="{FF2B5EF4-FFF2-40B4-BE49-F238E27FC236}">
                  <a16:creationId xmlns:a16="http://schemas.microsoft.com/office/drawing/2014/main" id="{FD1B4C25-9CF2-ED4E-B92C-79BDFE19ED40}"/>
                </a:ext>
              </a:extLst>
            </p:cNvPr>
            <p:cNvGrpSpPr/>
            <p:nvPr/>
          </p:nvGrpSpPr>
          <p:grpSpPr>
            <a:xfrm>
              <a:off x="1953602" y="1239520"/>
              <a:ext cx="1007995" cy="276999"/>
              <a:chOff x="1891958" y="1239520"/>
              <a:chExt cx="1007995" cy="276999"/>
            </a:xfrm>
          </p:grpSpPr>
          <p:cxnSp>
            <p:nvCxnSpPr>
              <p:cNvPr id="72" name="Gerade Verbindung 71">
                <a:extLst>
                  <a:ext uri="{FF2B5EF4-FFF2-40B4-BE49-F238E27FC236}">
                    <a16:creationId xmlns:a16="http://schemas.microsoft.com/office/drawing/2014/main" id="{315C089F-17B1-0C44-9D26-F5A03551C3A1}"/>
                  </a:ext>
                </a:extLst>
              </p:cNvPr>
              <p:cNvCxnSpPr/>
              <p:nvPr/>
            </p:nvCxnSpPr>
            <p:spPr>
              <a:xfrm>
                <a:off x="1891958" y="1443792"/>
                <a:ext cx="10079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feld 72">
                <a:extLst>
                  <a:ext uri="{FF2B5EF4-FFF2-40B4-BE49-F238E27FC236}">
                    <a16:creationId xmlns:a16="http://schemas.microsoft.com/office/drawing/2014/main" id="{79D89181-97AF-8D4E-B785-F0A97AB48C97}"/>
                  </a:ext>
                </a:extLst>
              </p:cNvPr>
              <p:cNvSpPr txBox="1"/>
              <p:nvPr/>
            </p:nvSpPr>
            <p:spPr>
              <a:xfrm>
                <a:off x="2222788" y="1239520"/>
                <a:ext cx="3651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*</a:t>
                </a:r>
              </a:p>
            </p:txBody>
          </p:sp>
        </p:grp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FB96E88-A9F8-5F49-B25B-15417CE2C944}"/>
              </a:ext>
            </a:extLst>
          </p:cNvPr>
          <p:cNvGrpSpPr/>
          <p:nvPr/>
        </p:nvGrpSpPr>
        <p:grpSpPr>
          <a:xfrm>
            <a:off x="-359163" y="3716170"/>
            <a:ext cx="3895753" cy="2736622"/>
            <a:chOff x="3682268" y="559267"/>
            <a:chExt cx="3895753" cy="2736622"/>
          </a:xfrm>
        </p:grpSpPr>
        <p:graphicFrame>
          <p:nvGraphicFramePr>
            <p:cNvPr id="74" name="Diagramm 73">
              <a:extLst>
                <a:ext uri="{FF2B5EF4-FFF2-40B4-BE49-F238E27FC236}">
                  <a16:creationId xmlns:a16="http://schemas.microsoft.com/office/drawing/2014/main" id="{205EF344-E333-024E-B0FD-651423C49A9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89510160"/>
                </p:ext>
              </p:extLst>
            </p:nvPr>
          </p:nvGraphicFramePr>
          <p:xfrm>
            <a:off x="5058021" y="559267"/>
            <a:ext cx="2520000" cy="2578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75" name="Gruppierung 57">
              <a:extLst>
                <a:ext uri="{FF2B5EF4-FFF2-40B4-BE49-F238E27FC236}">
                  <a16:creationId xmlns:a16="http://schemas.microsoft.com/office/drawing/2014/main" id="{0C980EDC-4CE1-4A49-9918-B866365D301B}"/>
                </a:ext>
              </a:extLst>
            </p:cNvPr>
            <p:cNvGrpSpPr/>
            <p:nvPr/>
          </p:nvGrpSpPr>
          <p:grpSpPr>
            <a:xfrm>
              <a:off x="6013759" y="1339274"/>
              <a:ext cx="1007995" cy="276999"/>
              <a:chOff x="1891958" y="1239520"/>
              <a:chExt cx="1007995" cy="276999"/>
            </a:xfrm>
          </p:grpSpPr>
          <p:cxnSp>
            <p:nvCxnSpPr>
              <p:cNvPr id="76" name="Gerade Verbindung 75">
                <a:extLst>
                  <a:ext uri="{FF2B5EF4-FFF2-40B4-BE49-F238E27FC236}">
                    <a16:creationId xmlns:a16="http://schemas.microsoft.com/office/drawing/2014/main" id="{FD1FF22F-FC90-AD49-AEDE-87DC337D4795}"/>
                  </a:ext>
                </a:extLst>
              </p:cNvPr>
              <p:cNvCxnSpPr/>
              <p:nvPr/>
            </p:nvCxnSpPr>
            <p:spPr>
              <a:xfrm>
                <a:off x="1891958" y="1443792"/>
                <a:ext cx="10079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feld 76">
                <a:extLst>
                  <a:ext uri="{FF2B5EF4-FFF2-40B4-BE49-F238E27FC236}">
                    <a16:creationId xmlns:a16="http://schemas.microsoft.com/office/drawing/2014/main" id="{3630FB6F-B410-084D-B24B-0FE12BD89F84}"/>
                  </a:ext>
                </a:extLst>
              </p:cNvPr>
              <p:cNvSpPr txBox="1"/>
              <p:nvPr/>
            </p:nvSpPr>
            <p:spPr>
              <a:xfrm>
                <a:off x="2203934" y="1239520"/>
                <a:ext cx="3651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*</a:t>
                </a:r>
              </a:p>
            </p:txBody>
          </p:sp>
        </p:grpSp>
        <p:grpSp>
          <p:nvGrpSpPr>
            <p:cNvPr id="78" name="Gruppieren 29">
              <a:extLst>
                <a:ext uri="{FF2B5EF4-FFF2-40B4-BE49-F238E27FC236}">
                  <a16:creationId xmlns:a16="http://schemas.microsoft.com/office/drawing/2014/main" id="{71312338-74E9-3E4F-8949-921E8D233AE1}"/>
                </a:ext>
              </a:extLst>
            </p:cNvPr>
            <p:cNvGrpSpPr/>
            <p:nvPr/>
          </p:nvGrpSpPr>
          <p:grpSpPr>
            <a:xfrm>
              <a:off x="3682268" y="2895779"/>
              <a:ext cx="3512732" cy="400110"/>
              <a:chOff x="-262689" y="5996226"/>
              <a:chExt cx="3512732" cy="400110"/>
            </a:xfrm>
          </p:grpSpPr>
          <p:sp>
            <p:nvSpPr>
              <p:cNvPr id="79" name="Textfeld 78">
                <a:extLst>
                  <a:ext uri="{FF2B5EF4-FFF2-40B4-BE49-F238E27FC236}">
                    <a16:creationId xmlns:a16="http://schemas.microsoft.com/office/drawing/2014/main" id="{2B7A9DF0-E470-BD42-BDBB-F5AB6125D9F0}"/>
                  </a:ext>
                </a:extLst>
              </p:cNvPr>
              <p:cNvSpPr txBox="1"/>
              <p:nvPr/>
            </p:nvSpPr>
            <p:spPr>
              <a:xfrm>
                <a:off x="-262689" y="6004859"/>
                <a:ext cx="17581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DE" sz="1000" dirty="0" err="1">
                    <a:latin typeface="Arial"/>
                    <a:cs typeface="Arial"/>
                  </a:rPr>
                  <a:t>Era</a:t>
                </a:r>
                <a:r>
                  <a:rPr lang="de-DE" sz="1000" dirty="0">
                    <a:latin typeface="Arial"/>
                    <a:cs typeface="Arial"/>
                  </a:rPr>
                  <a:t>/BSO</a:t>
                </a:r>
              </a:p>
            </p:txBody>
          </p:sp>
          <p:sp>
            <p:nvSpPr>
              <p:cNvPr id="80" name="Textfeld 79">
                <a:extLst>
                  <a:ext uri="{FF2B5EF4-FFF2-40B4-BE49-F238E27FC236}">
                    <a16:creationId xmlns:a16="http://schemas.microsoft.com/office/drawing/2014/main" id="{5F5EE622-32FC-4B46-9F61-0D36756A997A}"/>
                  </a:ext>
                </a:extLst>
              </p:cNvPr>
              <p:cNvSpPr txBox="1"/>
              <p:nvPr/>
            </p:nvSpPr>
            <p:spPr>
              <a:xfrm>
                <a:off x="1933526" y="5996226"/>
                <a:ext cx="3006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latin typeface="Arial"/>
                    <a:cs typeface="Arial"/>
                  </a:rPr>
                  <a:t>-  	</a:t>
                </a:r>
              </a:p>
            </p:txBody>
          </p:sp>
          <p:sp>
            <p:nvSpPr>
              <p:cNvPr id="81" name="Textfeld 80">
                <a:extLst>
                  <a:ext uri="{FF2B5EF4-FFF2-40B4-BE49-F238E27FC236}">
                    <a16:creationId xmlns:a16="http://schemas.microsoft.com/office/drawing/2014/main" id="{F4AFAEAF-7AEA-AB46-94CB-9C521CD39139}"/>
                  </a:ext>
                </a:extLst>
              </p:cNvPr>
              <p:cNvSpPr txBox="1"/>
              <p:nvPr/>
            </p:nvSpPr>
            <p:spPr>
              <a:xfrm>
                <a:off x="2949384" y="5996226"/>
                <a:ext cx="3006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latin typeface="Arial"/>
                    <a:cs typeface="Arial"/>
                  </a:rPr>
                  <a:t>+  	</a:t>
                </a:r>
              </a:p>
            </p:txBody>
          </p:sp>
        </p:grp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52C2084-D382-5944-BC5B-95694543F1F1}"/>
              </a:ext>
            </a:extLst>
          </p:cNvPr>
          <p:cNvGrpSpPr/>
          <p:nvPr/>
        </p:nvGrpSpPr>
        <p:grpSpPr>
          <a:xfrm>
            <a:off x="3695176" y="3768967"/>
            <a:ext cx="3897130" cy="2679443"/>
            <a:chOff x="3695176" y="3708679"/>
            <a:chExt cx="3897130" cy="2679443"/>
          </a:xfrm>
        </p:grpSpPr>
        <p:graphicFrame>
          <p:nvGraphicFramePr>
            <p:cNvPr id="91" name="Diagramm 90">
              <a:extLst>
                <a:ext uri="{FF2B5EF4-FFF2-40B4-BE49-F238E27FC236}">
                  <a16:creationId xmlns:a16="http://schemas.microsoft.com/office/drawing/2014/main" id="{B077D36D-0C5B-164B-AEDD-D4AAB7BBD47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77401883"/>
                </p:ext>
              </p:extLst>
            </p:nvPr>
          </p:nvGraphicFramePr>
          <p:xfrm>
            <a:off x="5072306" y="3708679"/>
            <a:ext cx="2520000" cy="2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92" name="Gruppieren 29">
              <a:extLst>
                <a:ext uri="{FF2B5EF4-FFF2-40B4-BE49-F238E27FC236}">
                  <a16:creationId xmlns:a16="http://schemas.microsoft.com/office/drawing/2014/main" id="{4E5C7F94-DA5E-B143-8673-BD4402E7CBF3}"/>
                </a:ext>
              </a:extLst>
            </p:cNvPr>
            <p:cNvGrpSpPr/>
            <p:nvPr/>
          </p:nvGrpSpPr>
          <p:grpSpPr>
            <a:xfrm>
              <a:off x="3695176" y="5988012"/>
              <a:ext cx="3524277" cy="400110"/>
              <a:chOff x="-262689" y="5996226"/>
              <a:chExt cx="3524277" cy="400110"/>
            </a:xfrm>
          </p:grpSpPr>
          <p:sp>
            <p:nvSpPr>
              <p:cNvPr id="93" name="Textfeld 92">
                <a:extLst>
                  <a:ext uri="{FF2B5EF4-FFF2-40B4-BE49-F238E27FC236}">
                    <a16:creationId xmlns:a16="http://schemas.microsoft.com/office/drawing/2014/main" id="{8B0DDF1F-906D-5945-A78C-20D8AA903B06}"/>
                  </a:ext>
                </a:extLst>
              </p:cNvPr>
              <p:cNvSpPr txBox="1"/>
              <p:nvPr/>
            </p:nvSpPr>
            <p:spPr>
              <a:xfrm>
                <a:off x="-262689" y="6004859"/>
                <a:ext cx="17581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DE" sz="1000" dirty="0" err="1">
                    <a:latin typeface="Arial"/>
                    <a:cs typeface="Arial"/>
                  </a:rPr>
                  <a:t>Era</a:t>
                </a:r>
                <a:r>
                  <a:rPr lang="de-DE" sz="1000" dirty="0">
                    <a:latin typeface="Arial"/>
                    <a:cs typeface="Arial"/>
                  </a:rPr>
                  <a:t>/BSO</a:t>
                </a:r>
              </a:p>
            </p:txBody>
          </p:sp>
          <p:sp>
            <p:nvSpPr>
              <p:cNvPr id="94" name="Textfeld 93">
                <a:extLst>
                  <a:ext uri="{FF2B5EF4-FFF2-40B4-BE49-F238E27FC236}">
                    <a16:creationId xmlns:a16="http://schemas.microsoft.com/office/drawing/2014/main" id="{775DAB88-17AC-6647-9213-57310A6E1307}"/>
                  </a:ext>
                </a:extLst>
              </p:cNvPr>
              <p:cNvSpPr txBox="1"/>
              <p:nvPr/>
            </p:nvSpPr>
            <p:spPr>
              <a:xfrm>
                <a:off x="1933526" y="5996226"/>
                <a:ext cx="3006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latin typeface="Arial"/>
                    <a:cs typeface="Arial"/>
                  </a:rPr>
                  <a:t>-  	</a:t>
                </a:r>
              </a:p>
            </p:txBody>
          </p:sp>
          <p:sp>
            <p:nvSpPr>
              <p:cNvPr id="95" name="Textfeld 94">
                <a:extLst>
                  <a:ext uri="{FF2B5EF4-FFF2-40B4-BE49-F238E27FC236}">
                    <a16:creationId xmlns:a16="http://schemas.microsoft.com/office/drawing/2014/main" id="{6D057719-B282-0E45-B704-3FFF458035B7}"/>
                  </a:ext>
                </a:extLst>
              </p:cNvPr>
              <p:cNvSpPr txBox="1"/>
              <p:nvPr/>
            </p:nvSpPr>
            <p:spPr>
              <a:xfrm>
                <a:off x="2960929" y="5996226"/>
                <a:ext cx="3006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latin typeface="Arial"/>
                    <a:cs typeface="Arial"/>
                  </a:rPr>
                  <a:t>+  	</a:t>
                </a:r>
              </a:p>
            </p:txBody>
          </p:sp>
        </p:grpSp>
        <p:grpSp>
          <p:nvGrpSpPr>
            <p:cNvPr id="96" name="Gruppierung 45">
              <a:extLst>
                <a:ext uri="{FF2B5EF4-FFF2-40B4-BE49-F238E27FC236}">
                  <a16:creationId xmlns:a16="http://schemas.microsoft.com/office/drawing/2014/main" id="{B57BB238-459D-D54C-BAA0-A9A255C71486}"/>
                </a:ext>
              </a:extLst>
            </p:cNvPr>
            <p:cNvGrpSpPr/>
            <p:nvPr/>
          </p:nvGrpSpPr>
          <p:grpSpPr>
            <a:xfrm>
              <a:off x="6049756" y="4161954"/>
              <a:ext cx="1007995" cy="276999"/>
              <a:chOff x="1891958" y="1239520"/>
              <a:chExt cx="1007995" cy="276999"/>
            </a:xfrm>
          </p:grpSpPr>
          <p:cxnSp>
            <p:nvCxnSpPr>
              <p:cNvPr id="97" name="Gerade Verbindung 96">
                <a:extLst>
                  <a:ext uri="{FF2B5EF4-FFF2-40B4-BE49-F238E27FC236}">
                    <a16:creationId xmlns:a16="http://schemas.microsoft.com/office/drawing/2014/main" id="{6CD02937-C18A-ED4C-954C-E4421F8F91A4}"/>
                  </a:ext>
                </a:extLst>
              </p:cNvPr>
              <p:cNvCxnSpPr/>
              <p:nvPr/>
            </p:nvCxnSpPr>
            <p:spPr>
              <a:xfrm>
                <a:off x="1891958" y="1443792"/>
                <a:ext cx="10079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Textfeld 97">
                <a:extLst>
                  <a:ext uri="{FF2B5EF4-FFF2-40B4-BE49-F238E27FC236}">
                    <a16:creationId xmlns:a16="http://schemas.microsoft.com/office/drawing/2014/main" id="{6952653F-3873-8745-897D-A2E29B943E17}"/>
                  </a:ext>
                </a:extLst>
              </p:cNvPr>
              <p:cNvSpPr txBox="1"/>
              <p:nvPr/>
            </p:nvSpPr>
            <p:spPr>
              <a:xfrm>
                <a:off x="2175653" y="1239520"/>
                <a:ext cx="365188" cy="276999"/>
              </a:xfrm>
              <a:prstGeom prst="rect">
                <a:avLst/>
              </a:prstGeom>
              <a:noFill/>
              <a:ln w="63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*</a:t>
                </a:r>
              </a:p>
            </p:txBody>
          </p:sp>
        </p:grp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8634042C-8258-3444-9BB8-99513F6CB6C5}"/>
              </a:ext>
            </a:extLst>
          </p:cNvPr>
          <p:cNvGrpSpPr/>
          <p:nvPr/>
        </p:nvGrpSpPr>
        <p:grpSpPr>
          <a:xfrm>
            <a:off x="3738666" y="707111"/>
            <a:ext cx="3939884" cy="2575420"/>
            <a:chOff x="-292600" y="3809122"/>
            <a:chExt cx="3939884" cy="2575420"/>
          </a:xfrm>
        </p:grpSpPr>
        <p:graphicFrame>
          <p:nvGraphicFramePr>
            <p:cNvPr id="85" name="Diagramm 84">
              <a:extLst>
                <a:ext uri="{FF2B5EF4-FFF2-40B4-BE49-F238E27FC236}">
                  <a16:creationId xmlns:a16="http://schemas.microsoft.com/office/drawing/2014/main" id="{7AAA7DCF-D111-D74A-93C4-06BA74904B2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20346789"/>
                </p:ext>
              </p:extLst>
            </p:nvPr>
          </p:nvGraphicFramePr>
          <p:xfrm>
            <a:off x="927361" y="3809122"/>
            <a:ext cx="2719923" cy="23711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88" name="Gruppierung 37">
              <a:extLst>
                <a:ext uri="{FF2B5EF4-FFF2-40B4-BE49-F238E27FC236}">
                  <a16:creationId xmlns:a16="http://schemas.microsoft.com/office/drawing/2014/main" id="{ED3ED28D-DC02-C24E-A403-4DC15F857A9D}"/>
                </a:ext>
              </a:extLst>
            </p:cNvPr>
            <p:cNvGrpSpPr/>
            <p:nvPr/>
          </p:nvGrpSpPr>
          <p:grpSpPr>
            <a:xfrm>
              <a:off x="2040969" y="4390548"/>
              <a:ext cx="1007995" cy="276999"/>
              <a:chOff x="1891958" y="1239520"/>
              <a:chExt cx="1007995" cy="276999"/>
            </a:xfrm>
          </p:grpSpPr>
          <p:cxnSp>
            <p:nvCxnSpPr>
              <p:cNvPr id="89" name="Gerade Verbindung 88">
                <a:extLst>
                  <a:ext uri="{FF2B5EF4-FFF2-40B4-BE49-F238E27FC236}">
                    <a16:creationId xmlns:a16="http://schemas.microsoft.com/office/drawing/2014/main" id="{A3010C67-2A2C-2642-A2FD-EF85B364459A}"/>
                  </a:ext>
                </a:extLst>
              </p:cNvPr>
              <p:cNvCxnSpPr/>
              <p:nvPr/>
            </p:nvCxnSpPr>
            <p:spPr>
              <a:xfrm>
                <a:off x="1891958" y="1443792"/>
                <a:ext cx="1007995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feld 89">
                <a:extLst>
                  <a:ext uri="{FF2B5EF4-FFF2-40B4-BE49-F238E27FC236}">
                    <a16:creationId xmlns:a16="http://schemas.microsoft.com/office/drawing/2014/main" id="{2F195C70-2B9D-CF45-BA02-4371511E8DA0}"/>
                  </a:ext>
                </a:extLst>
              </p:cNvPr>
              <p:cNvSpPr txBox="1"/>
              <p:nvPr/>
            </p:nvSpPr>
            <p:spPr>
              <a:xfrm>
                <a:off x="2213361" y="1239520"/>
                <a:ext cx="3651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*</a:t>
                </a:r>
              </a:p>
            </p:txBody>
          </p:sp>
        </p:grpSp>
        <p:grpSp>
          <p:nvGrpSpPr>
            <p:cNvPr id="123" name="Gruppieren 29">
              <a:extLst>
                <a:ext uri="{FF2B5EF4-FFF2-40B4-BE49-F238E27FC236}">
                  <a16:creationId xmlns:a16="http://schemas.microsoft.com/office/drawing/2014/main" id="{CE0DE38F-0F72-AE47-BD1B-4BB78B277357}"/>
                </a:ext>
              </a:extLst>
            </p:cNvPr>
            <p:cNvGrpSpPr/>
            <p:nvPr/>
          </p:nvGrpSpPr>
          <p:grpSpPr>
            <a:xfrm>
              <a:off x="-292600" y="5984432"/>
              <a:ext cx="3524277" cy="400110"/>
              <a:chOff x="-262689" y="5996226"/>
              <a:chExt cx="3524277" cy="400110"/>
            </a:xfrm>
          </p:grpSpPr>
          <p:sp>
            <p:nvSpPr>
              <p:cNvPr id="172" name="Textfeld 171">
                <a:extLst>
                  <a:ext uri="{FF2B5EF4-FFF2-40B4-BE49-F238E27FC236}">
                    <a16:creationId xmlns:a16="http://schemas.microsoft.com/office/drawing/2014/main" id="{D78811DA-AFB8-E344-AB81-9C32970F6B51}"/>
                  </a:ext>
                </a:extLst>
              </p:cNvPr>
              <p:cNvSpPr txBox="1"/>
              <p:nvPr/>
            </p:nvSpPr>
            <p:spPr>
              <a:xfrm>
                <a:off x="-262689" y="6004859"/>
                <a:ext cx="17581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DE" sz="1000" dirty="0">
                    <a:latin typeface="Arial"/>
                    <a:cs typeface="Arial"/>
                  </a:rPr>
                  <a:t>Aura/BSO</a:t>
                </a:r>
              </a:p>
            </p:txBody>
          </p:sp>
          <p:sp>
            <p:nvSpPr>
              <p:cNvPr id="173" name="Textfeld 172">
                <a:extLst>
                  <a:ext uri="{FF2B5EF4-FFF2-40B4-BE49-F238E27FC236}">
                    <a16:creationId xmlns:a16="http://schemas.microsoft.com/office/drawing/2014/main" id="{BC6420E1-A2DE-6E48-9A61-11A16F641945}"/>
                  </a:ext>
                </a:extLst>
              </p:cNvPr>
              <p:cNvSpPr txBox="1"/>
              <p:nvPr/>
            </p:nvSpPr>
            <p:spPr>
              <a:xfrm>
                <a:off x="1933526" y="5996226"/>
                <a:ext cx="3006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latin typeface="Arial"/>
                    <a:cs typeface="Arial"/>
                  </a:rPr>
                  <a:t>-  	</a:t>
                </a:r>
              </a:p>
            </p:txBody>
          </p:sp>
          <p:sp>
            <p:nvSpPr>
              <p:cNvPr id="174" name="Textfeld 173">
                <a:extLst>
                  <a:ext uri="{FF2B5EF4-FFF2-40B4-BE49-F238E27FC236}">
                    <a16:creationId xmlns:a16="http://schemas.microsoft.com/office/drawing/2014/main" id="{5608EDB3-F906-344E-BFE9-5A1FED007F76}"/>
                  </a:ext>
                </a:extLst>
              </p:cNvPr>
              <p:cNvSpPr txBox="1"/>
              <p:nvPr/>
            </p:nvSpPr>
            <p:spPr>
              <a:xfrm>
                <a:off x="2960929" y="5996226"/>
                <a:ext cx="3006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latin typeface="Arial"/>
                    <a:cs typeface="Arial"/>
                  </a:rPr>
                  <a:t>+  	</a:t>
                </a:r>
              </a:p>
            </p:txBody>
          </p:sp>
        </p:grpSp>
      </p:grpSp>
      <p:sp>
        <p:nvSpPr>
          <p:cNvPr id="40" name="Textfeld 39">
            <a:extLst>
              <a:ext uri="{FF2B5EF4-FFF2-40B4-BE49-F238E27FC236}">
                <a16:creationId xmlns:a16="http://schemas.microsoft.com/office/drawing/2014/main" id="{E084C887-7312-9C45-9201-3509AA39341C}"/>
              </a:ext>
            </a:extLst>
          </p:cNvPr>
          <p:cNvSpPr txBox="1"/>
          <p:nvPr/>
        </p:nvSpPr>
        <p:spPr>
          <a:xfrm rot="5400000">
            <a:off x="2310248" y="-167594"/>
            <a:ext cx="430887" cy="1319060"/>
          </a:xfrm>
          <a:prstGeom prst="rect">
            <a:avLst/>
          </a:prstGeom>
          <a:noFill/>
        </p:spPr>
        <p:txBody>
          <a:bodyPr vert="vert270" anchor="ctr" anchorCtr="1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Huh7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883D9C21-B8A6-BE41-BF41-008905D2F1B7}"/>
              </a:ext>
            </a:extLst>
          </p:cNvPr>
          <p:cNvSpPr txBox="1"/>
          <p:nvPr/>
        </p:nvSpPr>
        <p:spPr>
          <a:xfrm rot="5400000">
            <a:off x="6364189" y="-167594"/>
            <a:ext cx="430887" cy="1319060"/>
          </a:xfrm>
          <a:prstGeom prst="rect">
            <a:avLst/>
          </a:prstGeom>
          <a:noFill/>
        </p:spPr>
        <p:txBody>
          <a:bodyPr vert="vert270" anchor="ctr" anchorCtr="1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HepG2        </a:t>
            </a:r>
          </a:p>
        </p:txBody>
      </p:sp>
    </p:spTree>
    <p:extLst>
      <p:ext uri="{BB962C8B-B14F-4D97-AF65-F5344CB8AC3E}">
        <p14:creationId xmlns:p14="http://schemas.microsoft.com/office/powerpoint/2010/main" val="3606301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Macintosh PowerPoint</Application>
  <PresentationFormat>Breitbild</PresentationFormat>
  <Paragraphs>56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Juliane Liese</dc:creator>
  <cp:lastModifiedBy>Juliane Liese</cp:lastModifiedBy>
  <cp:revision>30</cp:revision>
  <dcterms:created xsi:type="dcterms:W3CDTF">2019-01-13T16:13:45Z</dcterms:created>
  <dcterms:modified xsi:type="dcterms:W3CDTF">2020-03-24T11:11:50Z</dcterms:modified>
</cp:coreProperties>
</file>