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_rels/presentation.xml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media/image1.jpeg" ContentType="image/jpeg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2.xml" ContentType="application/vnd.openxmlformats-officedocument.theme+xml"/>
  <Override PartName="/ppt/theme/theme1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_rels/slide1.xml.rels" ContentType="application/vnd.openxmlformats-package.relationshi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Click to move the slide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1400" spc="-1" strike="noStrike">
                <a:solidFill>
                  <a:srgbClr val="303d22"/>
                </a:solidFill>
                <a:latin typeface="Arial"/>
              </a:rPr>
              <a:t>&lt;header&gt;</a:t>
            </a:r>
            <a:endParaRPr b="0" lang="en-US" sz="1400" spc="-1" strike="noStrike">
              <a:solidFill>
                <a:srgbClr val="303d22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en-US" sz="1400" spc="-1" strike="noStrike">
                <a:solidFill>
                  <a:srgbClr val="303d22"/>
                </a:solidFill>
                <a:latin typeface="Arial"/>
              </a:rPr>
              <a:t>&lt;date/time&gt;</a:t>
            </a:r>
            <a:endParaRPr b="0" lang="en-US" sz="1400" spc="-1" strike="noStrike">
              <a:solidFill>
                <a:srgbClr val="303d22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en-US" sz="1400" spc="-1" strike="noStrike">
                <a:solidFill>
                  <a:srgbClr val="303d2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303d22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2ECA091D-2B75-47B1-9C14-44FE24CF5ED5}" type="slidenum">
              <a:rPr b="0" lang="en-US" sz="1400" spc="-1" strike="noStrike">
                <a:solidFill>
                  <a:srgbClr val="303d2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303d22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sldImg"/>
          </p:nvPr>
        </p:nvSpPr>
        <p:spPr>
          <a:xfrm>
            <a:off x="1587960" y="1005840"/>
            <a:ext cx="4596480" cy="3447360"/>
          </a:xfrm>
          <a:prstGeom prst="rect">
            <a:avLst/>
          </a:prstGeom>
        </p:spPr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1185120" y="4787640"/>
            <a:ext cx="5407560" cy="7933320"/>
          </a:xfrm>
          <a:prstGeom prst="rect">
            <a:avLst/>
          </a:prstGeom>
        </p:spPr>
        <p:txBody>
          <a:bodyPr lIns="0" rIns="0" tIns="0" bIns="0">
            <a:spAutoFit/>
          </a:bodyPr>
          <a:p>
            <a:r>
              <a:rPr b="0" lang="en-US" sz="2000" spc="-1" strike="noStrike">
                <a:latin typeface="Arial"/>
              </a:rPr>
              <a:t>Age and sex standardised comparison to a German norm population (Nolte et al., 2019). C30 sum score not standardised and without comparable data. ↕ 95% confidence interval. Large differences: Social functioning, Diarrhoea; medium/moderate differences: Financial difficulties, emotional functioning, insomnia; small differences: Role functioning, cognitive functioning, fatigue, nausea/vomiting, appetite loss, constipation; trivial differences: Global Health, physical functioning, pain, dyspnea</a:t>
            </a:r>
            <a:endParaRPr b="0" lang="en-US" sz="2000" spc="-1" strike="noStrike">
              <a:latin typeface="Arial"/>
            </a:endParaRPr>
          </a:p>
          <a:p>
            <a:r>
              <a:rPr b="0" lang="en-US" sz="2000" spc="-1" strike="noStrike">
                <a:latin typeface="Arial"/>
              </a:rPr>
              <a:t>IF THIS IMAGE HAS BEEN PROVIDED BY OR IS OWNED BY A THIRD PARTY, AS INDICATED IN THE CAPTION LINE, THEN FURTHER PERMISSION MAY BE NEEDED BEFORE ANY FURTHER USE. PLEASE CONTACT WILEY'S PERMISSIONS DEPARTMENT ON PERMISSIONS@WILEY.COM OR USE THE RIGHTSLINK SERVICE BY CLICKING ON THE 'REQUEST PERMISSIONS' LINK ACCOMPANYING THIS ARTICLE. WILEY OR AUTHOR OWNED IMAGES MAY BE USED FOR NON-COMMERCIAL PURPOSES, SUBJECT TO PROPER CITATION OF THE ARTICLE, AUTHOR, AND PUBLISHER. </a:t>
            </a:r>
            <a:endParaRPr b="0" lang="en-US" sz="20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0"/>
            <a:ext cx="144000" cy="6858000"/>
          </a:xfrm>
          <a:prstGeom prst="rect">
            <a:avLst/>
          </a:prstGeom>
          <a:solidFill>
            <a:srgbClr val="0054a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CustomShape 2"/>
          <p:cNvSpPr/>
          <p:nvPr/>
        </p:nvSpPr>
        <p:spPr>
          <a:xfrm>
            <a:off x="0" y="0"/>
            <a:ext cx="144000" cy="1198440"/>
          </a:xfrm>
          <a:prstGeom prst="rect">
            <a:avLst/>
          </a:prstGeom>
          <a:solidFill>
            <a:srgbClr val="ffce3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Shape 1"/>
          <p:cNvSpPr txBox="1"/>
          <p:nvPr/>
        </p:nvSpPr>
        <p:spPr>
          <a:xfrm>
            <a:off x="1260000" y="152280"/>
            <a:ext cx="7200000" cy="451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>
            <a:spAutoFit/>
          </a:bodyPr>
          <a:p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Quality of life of GIST patients with and without current tyrosine kinase inhibitor treatment: Cross‐sectional results of a German multicentre observational study (PROSa)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TextShape 2"/>
          <p:cNvSpPr txBox="1"/>
          <p:nvPr/>
        </p:nvSpPr>
        <p:spPr>
          <a:xfrm>
            <a:off x="360000" y="5940000"/>
            <a:ext cx="8640000" cy="451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1" lang="en-US" sz="800" spc="-1" strike="noStrike">
                <a:solidFill>
                  <a:srgbClr val="0054a6"/>
                </a:solidFill>
                <a:latin typeface="Arial"/>
              </a:rPr>
              <a:t>European J Cancer Care, Volume: 30, Issue: 6, First published: 03 August 2021, DOI: (10.1111/ecc.13484) 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6" name="Main graphic" descr=""/>
          <p:cNvPicPr/>
          <p:nvPr/>
        </p:nvPicPr>
        <p:blipFill>
          <a:blip r:embed="rId1"/>
          <a:stretch/>
        </p:blipFill>
        <p:spPr>
          <a:xfrm>
            <a:off x="3018960" y="762120"/>
            <a:ext cx="3157200" cy="3809880"/>
          </a:xfrm>
          <a:prstGeom prst="rect">
            <a:avLst/>
          </a:prstGeom>
          <a:ln>
            <a:noFill/>
          </a:ln>
        </p:spPr>
      </p:pic>
    </p:spTree>
  </p:cSld>
  <p:transition spd="slow">
    <p:wipe dir="r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LibreOffice/6.1.5.2$Linux_X86_64 LibreOffice_project/10$Build-2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cp:revision>0</cp:revision>
  <dc:subject/>
  <dc:title/>
</cp:coreProperties>
</file>