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16" r:id="rId3"/>
    <p:sldId id="304" r:id="rId4"/>
    <p:sldId id="315" r:id="rId5"/>
    <p:sldId id="306" r:id="rId6"/>
    <p:sldId id="317" r:id="rId7"/>
    <p:sldId id="320" r:id="rId8"/>
    <p:sldId id="321" r:id="rId9"/>
    <p:sldId id="318" r:id="rId10"/>
    <p:sldId id="319" r:id="rId11"/>
  </p:sldIdLst>
  <p:sldSz cx="9144000" cy="6858000" type="screen4x3"/>
  <p:notesSz cx="67945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2795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pos="295">
          <p15:clr>
            <a:srgbClr val="A4A3A4"/>
          </p15:clr>
        </p15:guide>
        <p15:guide id="7" pos="5616">
          <p15:clr>
            <a:srgbClr val="A4A3A4"/>
          </p15:clr>
        </p15:guide>
        <p15:guide id="8" pos="432">
          <p15:clr>
            <a:srgbClr val="A4A3A4"/>
          </p15:clr>
        </p15:guide>
        <p15:guide id="9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C0C0C0"/>
    <a:srgbClr val="669900"/>
    <a:srgbClr val="FF0000"/>
    <a:srgbClr val="73C159"/>
    <a:srgbClr val="67BD4A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5316" autoAdjust="0"/>
  </p:normalViewPr>
  <p:slideViewPr>
    <p:cSldViewPr>
      <p:cViewPr varScale="1">
        <p:scale>
          <a:sx n="109" d="100"/>
          <a:sy n="109" d="100"/>
        </p:scale>
        <p:origin x="1998" y="96"/>
      </p:cViewPr>
      <p:guideLst>
        <p:guide orient="horz" pos="164"/>
        <p:guide orient="horz" pos="3884"/>
        <p:guide orient="horz" pos="845"/>
        <p:guide orient="horz" pos="2795"/>
        <p:guide orient="horz" pos="1162"/>
        <p:guide pos="295"/>
        <p:guide pos="5616"/>
        <p:guide pos="432"/>
        <p:guide pos="4785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90" y="-96"/>
      </p:cViewPr>
      <p:guideLst>
        <p:guide orient="horz" pos="3123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5B49748-57AF-475C-AFF6-7B9901E862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itchFamily="-4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88FF9-4E20-4C79-B213-83F6342F3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itchFamily="-48" charset="0"/>
              </a:defRPr>
            </a:lvl1pPr>
          </a:lstStyle>
          <a:p>
            <a:pPr>
              <a:defRPr/>
            </a:pPr>
            <a:fld id="{33D46F0C-7889-464F-AF58-C2A3332D38F2}" type="datetimeFigureOut">
              <a:rPr lang="de-DE"/>
              <a:pPr>
                <a:defRPr/>
              </a:pPr>
              <a:t>22.11.2021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855D47-663C-4EBE-AB3A-AE6891B02D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itchFamily="-4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D6D164-B24D-4054-BF3F-5DDFAC8158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182821-077E-4AF4-8FAA-5E7FAA3C2B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1ED0D9F-3C34-493A-87FA-B6FB94EAEF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defTabSz="88265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3508940-34B6-44A8-BB41-FFAF107BD1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5563" y="0"/>
            <a:ext cx="2916237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defTabSz="88265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836A6D-A0AA-4813-82EB-4AAC0BA44B45}" type="datetimeFigureOut">
              <a:rPr lang="de-DE"/>
              <a:pPr>
                <a:defRPr/>
              </a:pPr>
              <a:t>22.11.2021</a:t>
            </a:fld>
            <a:endParaRPr lang="de-DE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A813109-8B55-4096-9DE1-1FDFB267C4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39775"/>
            <a:ext cx="4922837" cy="369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0381105-05C2-4864-8ECE-94BEB8A62A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27575"/>
            <a:ext cx="5030788" cy="4429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B6A57462-F7C3-4214-B2DC-6C4CA83453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975"/>
            <a:ext cx="2916238" cy="442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defTabSz="88265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3A0048F4-5B61-495E-BFE0-F98F59671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563" y="9451975"/>
            <a:ext cx="2916237" cy="442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defTabSz="882650" eaLnBrk="1" hangingPunct="1">
              <a:defRPr sz="1200"/>
            </a:lvl1pPr>
          </a:lstStyle>
          <a:p>
            <a:pPr>
              <a:defRPr/>
            </a:pPr>
            <a:fld id="{4EEFFC55-D20C-411A-BB1D-671BE91CE7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:a16="http://schemas.microsoft.com/office/drawing/2014/main" id="{1A0D8689-C774-4AAD-ABDD-B66929FE9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>
            <a:extLst>
              <a:ext uri="{FF2B5EF4-FFF2-40B4-BE49-F238E27FC236}">
                <a16:creationId xmlns:a16="http://schemas.microsoft.com/office/drawing/2014/main" id="{F0B46D25-14E6-4983-BD21-D4503E4EF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1 </a:t>
            </a:r>
            <a:r>
              <a:rPr lang="de-DE" altLang="de-DE" dirty="0" err="1"/>
              <a:t>Hypoactivity</a:t>
            </a:r>
            <a:r>
              <a:rPr lang="de-DE" altLang="de-DE" dirty="0"/>
              <a:t> in </a:t>
            </a:r>
            <a:r>
              <a:rPr lang="de-DE" altLang="de-DE" dirty="0" err="1"/>
              <a:t>acutely</a:t>
            </a:r>
            <a:r>
              <a:rPr lang="de-DE" altLang="de-DE" dirty="0"/>
              <a:t> </a:t>
            </a:r>
            <a:r>
              <a:rPr lang="de-DE" altLang="de-DE" dirty="0" err="1"/>
              <a:t>ill</a:t>
            </a:r>
            <a:r>
              <a:rPr lang="de-DE" altLang="de-DE" dirty="0"/>
              <a:t> </a:t>
            </a:r>
            <a:r>
              <a:rPr lang="de-DE" altLang="de-DE" dirty="0" err="1"/>
              <a:t>patients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AN: AN</a:t>
            </a:r>
            <a:r>
              <a:rPr lang="de-DE" altLang="de-DE" baseline="-25000" dirty="0"/>
              <a:t>T1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02114FED-97EB-4807-A8F4-752E4FA06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97049-9EA6-4F93-9EEF-81F26F9FBD7B}" type="slidenum">
              <a:rPr lang="de-DE" altLang="de-DE" sz="1200" smtClean="0"/>
              <a:pPr/>
              <a:t>1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D63F036F-28E5-448B-8F87-ED7094896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A4D44859-821A-416E-B561-C532CEBFB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10 </a:t>
            </a:r>
            <a:r>
              <a:rPr lang="de-DE" altLang="de-DE" dirty="0" err="1"/>
              <a:t>Direct</a:t>
            </a:r>
            <a:r>
              <a:rPr lang="de-DE" altLang="de-DE" dirty="0"/>
              <a:t> </a:t>
            </a:r>
            <a:r>
              <a:rPr lang="de-DE" altLang="de-DE" dirty="0" err="1"/>
              <a:t>comparison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BN and </a:t>
            </a:r>
            <a:r>
              <a:rPr lang="de-DE" altLang="de-DE" dirty="0" err="1"/>
              <a:t>short</a:t>
            </a:r>
            <a:r>
              <a:rPr lang="de-DE" altLang="de-DE" dirty="0"/>
              <a:t> time </a:t>
            </a:r>
            <a:r>
              <a:rPr lang="de-DE" altLang="de-DE" dirty="0" err="1"/>
              <a:t>weight</a:t>
            </a:r>
            <a:r>
              <a:rPr lang="de-DE" altLang="de-DE" dirty="0"/>
              <a:t> </a:t>
            </a:r>
            <a:r>
              <a:rPr lang="de-DE" altLang="de-DE" dirty="0" err="1"/>
              <a:t>restored</a:t>
            </a:r>
            <a:r>
              <a:rPr lang="de-DE" altLang="de-DE" dirty="0"/>
              <a:t> AN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</a:t>
            </a:r>
            <a:r>
              <a:rPr lang="de-DE" altLang="de-DE" dirty="0" err="1"/>
              <a:t>controls</a:t>
            </a:r>
            <a:r>
              <a:rPr lang="de-DE" altLang="de-DE" dirty="0"/>
              <a:t>): Positive </a:t>
            </a:r>
            <a:r>
              <a:rPr lang="de-DE" altLang="de-DE" dirty="0" err="1"/>
              <a:t>Contrast</a:t>
            </a:r>
            <a:r>
              <a:rPr lang="de-DE" altLang="de-DE" dirty="0"/>
              <a:t>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ANT2 &gt;HC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33796" name="Foliennummernplatzhalter 3">
            <a:extLst>
              <a:ext uri="{FF2B5EF4-FFF2-40B4-BE49-F238E27FC236}">
                <a16:creationId xmlns:a16="http://schemas.microsoft.com/office/drawing/2014/main" id="{0344AAFF-2DD2-41A5-A5AE-076862406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6D6EA1-EA12-43D0-844F-F99FF1E776D4}" type="slidenum">
              <a:rPr lang="de-DE" altLang="de-DE" sz="1200" smtClean="0"/>
              <a:pPr/>
              <a:t>10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3D274C0F-75D6-42DE-97DA-5EE342AE8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339E82F0-49CB-439E-AD8D-4D512210A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2 </a:t>
            </a:r>
            <a:r>
              <a:rPr lang="de-DE" altLang="de-DE" dirty="0" err="1"/>
              <a:t>Hypoactivity</a:t>
            </a:r>
            <a:r>
              <a:rPr lang="de-DE" altLang="de-DE" dirty="0"/>
              <a:t> in </a:t>
            </a:r>
            <a:r>
              <a:rPr lang="de-DE" altLang="de-DE" dirty="0" err="1"/>
              <a:t>short</a:t>
            </a:r>
            <a:r>
              <a:rPr lang="de-DE" altLang="de-DE" dirty="0"/>
              <a:t> </a:t>
            </a:r>
            <a:r>
              <a:rPr lang="de-DE" altLang="de-DE" dirty="0" err="1"/>
              <a:t>term</a:t>
            </a:r>
            <a:r>
              <a:rPr lang="de-DE" altLang="de-DE" dirty="0"/>
              <a:t> </a:t>
            </a:r>
            <a:r>
              <a:rPr lang="de-DE" altLang="de-DE" dirty="0" err="1"/>
              <a:t>weight</a:t>
            </a:r>
            <a:r>
              <a:rPr lang="de-DE" altLang="de-DE" dirty="0"/>
              <a:t> </a:t>
            </a:r>
            <a:r>
              <a:rPr lang="de-DE" altLang="de-DE" dirty="0" err="1"/>
              <a:t>restored</a:t>
            </a:r>
            <a:r>
              <a:rPr lang="de-DE" altLang="de-DE" dirty="0"/>
              <a:t> </a:t>
            </a:r>
            <a:r>
              <a:rPr lang="de-DE" altLang="de-DE" dirty="0" err="1"/>
              <a:t>patients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AN: AN</a:t>
            </a:r>
            <a:r>
              <a:rPr lang="de-DE" altLang="de-DE" baseline="-25000" dirty="0"/>
              <a:t>T2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1D01C3E9-11A9-406C-B72F-4C6D7FEE6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ADF88C-146D-4736-A2CB-43D195F3ACA2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80EC415E-4C10-4908-B5B3-E8BA991FE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A8621C9E-A930-4E2B-BEA5-4E8631BA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3 </a:t>
            </a:r>
            <a:r>
              <a:rPr lang="de-DE" altLang="de-DE" dirty="0" err="1"/>
              <a:t>Direct</a:t>
            </a:r>
            <a:r>
              <a:rPr lang="de-DE" altLang="de-DE" dirty="0"/>
              <a:t> </a:t>
            </a:r>
            <a:r>
              <a:rPr lang="de-DE" altLang="de-DE" dirty="0" err="1"/>
              <a:t>comparison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BN and </a:t>
            </a:r>
            <a:r>
              <a:rPr lang="de-DE" altLang="de-DE" dirty="0" err="1"/>
              <a:t>acutely</a:t>
            </a:r>
            <a:r>
              <a:rPr lang="de-DE" altLang="de-DE" dirty="0"/>
              <a:t> </a:t>
            </a:r>
            <a:r>
              <a:rPr lang="de-DE" altLang="de-DE" dirty="0" err="1"/>
              <a:t>ill</a:t>
            </a:r>
            <a:r>
              <a:rPr lang="de-DE" altLang="de-DE" dirty="0"/>
              <a:t> AN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</a:t>
            </a:r>
            <a:r>
              <a:rPr lang="de-DE" altLang="de-DE" dirty="0" err="1"/>
              <a:t>controls</a:t>
            </a:r>
            <a:r>
              <a:rPr lang="de-DE" altLang="de-DE" dirty="0"/>
              <a:t>): Positive </a:t>
            </a:r>
            <a:r>
              <a:rPr lang="de-DE" altLang="de-DE" dirty="0" err="1"/>
              <a:t>Contrast</a:t>
            </a:r>
            <a:r>
              <a:rPr lang="de-DE" altLang="de-DE" dirty="0"/>
              <a:t>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AN</a:t>
            </a:r>
            <a:r>
              <a:rPr lang="de-DE" altLang="de-DE" baseline="-25000" dirty="0"/>
              <a:t>T1</a:t>
            </a:r>
            <a:r>
              <a:rPr lang="de-DE" altLang="de-DE" dirty="0"/>
              <a:t> &gt;HC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CCE33C5A-6F83-464E-A87B-1CDC2A68E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1BEED6-CBFE-42D3-A6F1-53A55AE4D691}" type="slidenum">
              <a:rPr lang="de-DE" altLang="de-DE" sz="1200" smtClean="0"/>
              <a:pPr/>
              <a:t>3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BC67E839-4A88-46B8-BF0B-3FE492EF3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161E63DF-40C9-46A2-94BD-F10C59B1A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4 </a:t>
            </a:r>
            <a:r>
              <a:rPr lang="de-DE" altLang="de-DE" dirty="0" err="1"/>
              <a:t>Direct</a:t>
            </a:r>
            <a:r>
              <a:rPr lang="de-DE" altLang="de-DE" dirty="0"/>
              <a:t> </a:t>
            </a:r>
            <a:r>
              <a:rPr lang="de-DE" altLang="de-DE" dirty="0" err="1"/>
              <a:t>comparison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BN and </a:t>
            </a:r>
            <a:r>
              <a:rPr lang="de-DE" altLang="de-DE" dirty="0" err="1"/>
              <a:t>short</a:t>
            </a:r>
            <a:r>
              <a:rPr lang="de-DE" altLang="de-DE" dirty="0"/>
              <a:t> time </a:t>
            </a:r>
            <a:r>
              <a:rPr lang="de-DE" altLang="de-DE" dirty="0" err="1"/>
              <a:t>weight</a:t>
            </a:r>
            <a:r>
              <a:rPr lang="de-DE" altLang="de-DE" dirty="0"/>
              <a:t> </a:t>
            </a:r>
            <a:r>
              <a:rPr lang="de-DE" altLang="de-DE" dirty="0" err="1"/>
              <a:t>restored</a:t>
            </a:r>
            <a:r>
              <a:rPr lang="de-DE" altLang="de-DE" dirty="0"/>
              <a:t> AN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</a:t>
            </a:r>
            <a:r>
              <a:rPr lang="de-DE" altLang="de-DE" dirty="0" err="1"/>
              <a:t>controls</a:t>
            </a:r>
            <a:r>
              <a:rPr lang="de-DE" altLang="de-DE" dirty="0"/>
              <a:t>): Positive </a:t>
            </a:r>
            <a:r>
              <a:rPr lang="de-DE" altLang="de-DE" dirty="0" err="1"/>
              <a:t>Contrast</a:t>
            </a:r>
            <a:r>
              <a:rPr lang="de-DE" altLang="de-DE" dirty="0"/>
              <a:t> 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AN</a:t>
            </a:r>
            <a:r>
              <a:rPr lang="de-DE" altLang="de-DE" baseline="-25000" dirty="0"/>
              <a:t>T2</a:t>
            </a:r>
            <a:r>
              <a:rPr lang="de-DE" altLang="de-DE" dirty="0"/>
              <a:t> &gt;HC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8C37592D-F8D7-4AD7-8681-E48A69FB6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9D4D13-9B3E-48C7-A742-1B7DE5F969D6}" type="slidenum">
              <a:rPr lang="de-DE" altLang="de-DE" sz="1200" smtClean="0"/>
              <a:pPr/>
              <a:t>4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C710EB35-D7AC-4272-8DC3-CABB40F93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B1C96624-5B38-4B0B-A569-4323862E6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5 </a:t>
            </a:r>
            <a:r>
              <a:rPr lang="de-DE" altLang="de-DE" dirty="0"/>
              <a:t>Overlay </a:t>
            </a:r>
            <a:r>
              <a:rPr lang="de-DE" altLang="de-DE" dirty="0" err="1"/>
              <a:t>demonstrating</a:t>
            </a:r>
            <a:r>
              <a:rPr lang="de-DE" altLang="de-DE" dirty="0"/>
              <a:t> </a:t>
            </a:r>
            <a:r>
              <a:rPr lang="de-DE" altLang="de-DE" dirty="0" err="1"/>
              <a:t>close</a:t>
            </a:r>
            <a:r>
              <a:rPr lang="de-DE" altLang="de-DE" dirty="0"/>
              <a:t> </a:t>
            </a:r>
            <a:r>
              <a:rPr lang="de-DE" altLang="de-DE" dirty="0" err="1"/>
              <a:t>proximity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hyper- and </a:t>
            </a:r>
            <a:r>
              <a:rPr lang="de-DE" altLang="de-DE" dirty="0" err="1"/>
              <a:t>hypoactive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.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in </a:t>
            </a:r>
            <a:r>
              <a:rPr lang="de-DE" altLang="de-DE" dirty="0" err="1"/>
              <a:t>yellow</a:t>
            </a:r>
            <a:r>
              <a:rPr lang="de-DE" altLang="de-DE" dirty="0"/>
              <a:t>, HC</a:t>
            </a:r>
            <a:r>
              <a:rPr lang="de-DE" altLang="de-DE" baseline="-25000" dirty="0"/>
              <a:t>AN</a:t>
            </a:r>
            <a:r>
              <a:rPr lang="de-DE" altLang="de-DE" dirty="0"/>
              <a:t>&gt;AN</a:t>
            </a:r>
            <a:r>
              <a:rPr lang="de-DE" altLang="de-DE" baseline="-25000" dirty="0"/>
              <a:t>T1</a:t>
            </a:r>
            <a:r>
              <a:rPr lang="de-DE" altLang="de-DE" dirty="0"/>
              <a:t> in </a:t>
            </a:r>
            <a:r>
              <a:rPr lang="de-DE" altLang="de-DE" dirty="0" err="1"/>
              <a:t>blue</a:t>
            </a:r>
            <a:r>
              <a:rPr lang="de-DE" altLang="de-DE" dirty="0"/>
              <a:t>, </a:t>
            </a:r>
            <a:r>
              <a:rPr lang="de-DE" altLang="de-DE" dirty="0" err="1"/>
              <a:t>both</a:t>
            </a:r>
            <a:r>
              <a:rPr lang="de-DE" altLang="de-DE" dirty="0"/>
              <a:t>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and HC</a:t>
            </a:r>
            <a:r>
              <a:rPr lang="de-DE" altLang="de-DE" baseline="-25000" dirty="0"/>
              <a:t>AN</a:t>
            </a:r>
            <a:r>
              <a:rPr lang="de-DE" altLang="de-DE" dirty="0"/>
              <a:t>&gt;AN</a:t>
            </a:r>
            <a:r>
              <a:rPr lang="de-DE" altLang="de-DE" baseline="-25000" dirty="0"/>
              <a:t>T1</a:t>
            </a:r>
            <a:r>
              <a:rPr lang="de-DE" altLang="de-DE" dirty="0"/>
              <a:t> in </a:t>
            </a:r>
            <a:r>
              <a:rPr lang="de-DE" altLang="de-DE" dirty="0" err="1"/>
              <a:t>red</a:t>
            </a:r>
            <a:r>
              <a:rPr lang="de-DE" altLang="de-DE" dirty="0"/>
              <a:t>, BN&gt;AN</a:t>
            </a:r>
            <a:r>
              <a:rPr lang="de-DE" altLang="de-DE" baseline="-25000" dirty="0"/>
              <a:t>T1</a:t>
            </a:r>
            <a:r>
              <a:rPr lang="de-DE" altLang="de-DE" dirty="0"/>
              <a:t>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HC) not </a:t>
            </a:r>
            <a:r>
              <a:rPr lang="de-DE" altLang="de-DE" dirty="0" err="1"/>
              <a:t>overlapping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first</a:t>
            </a:r>
            <a:r>
              <a:rPr lang="de-DE" altLang="de-DE" dirty="0"/>
              <a:t> </a:t>
            </a:r>
            <a:r>
              <a:rPr lang="de-DE" altLang="de-DE" dirty="0" err="1"/>
              <a:t>two</a:t>
            </a:r>
            <a:r>
              <a:rPr lang="de-DE" altLang="de-DE" dirty="0"/>
              <a:t> in </a:t>
            </a:r>
            <a:r>
              <a:rPr lang="de-DE" altLang="de-DE" dirty="0" err="1"/>
              <a:t>green</a:t>
            </a:r>
            <a:r>
              <a:rPr lang="de-DE" altLang="de-DE" dirty="0"/>
              <a:t>.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 </a:t>
            </a:r>
            <a:r>
              <a:rPr lang="de-DE" altLang="de-DE" dirty="0" err="1"/>
              <a:t>only</a:t>
            </a:r>
            <a:r>
              <a:rPr lang="de-DE" altLang="de-DE" dirty="0"/>
              <a:t>. </a:t>
            </a: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659D8CAF-8E20-4FA1-A58B-55E4992AB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38F70E-9E7D-4676-A167-A70FFFE9376C}" type="slidenum">
              <a:rPr lang="de-DE" altLang="de-DE" sz="1200" smtClean="0"/>
              <a:pPr/>
              <a:t>5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0A58A939-E29B-482B-BB0C-55145E275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BC9D647E-53CF-4578-981F-90C945A47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dirty="0" err="1"/>
              <a:t>Sup</a:t>
            </a:r>
            <a:r>
              <a:rPr lang="de-DE" altLang="de-DE" b="1" dirty="0"/>
              <a:t> Fig 6 </a:t>
            </a:r>
            <a:r>
              <a:rPr lang="de-DE" altLang="de-DE" dirty="0"/>
              <a:t>Overlay </a:t>
            </a:r>
            <a:r>
              <a:rPr lang="de-DE" altLang="de-DE" dirty="0" err="1"/>
              <a:t>demonstrating</a:t>
            </a:r>
            <a:r>
              <a:rPr lang="de-DE" altLang="de-DE" dirty="0"/>
              <a:t> </a:t>
            </a:r>
            <a:r>
              <a:rPr lang="de-DE" altLang="de-DE" dirty="0" err="1"/>
              <a:t>close</a:t>
            </a:r>
            <a:r>
              <a:rPr lang="de-DE" altLang="de-DE" dirty="0"/>
              <a:t> </a:t>
            </a:r>
            <a:r>
              <a:rPr lang="de-DE" altLang="de-DE" dirty="0" err="1"/>
              <a:t>proximity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hyper- and </a:t>
            </a:r>
            <a:r>
              <a:rPr lang="de-DE" altLang="de-DE" dirty="0" err="1"/>
              <a:t>hypoactive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. BN&gt;</a:t>
            </a:r>
            <a:r>
              <a:rPr lang="de-DE" altLang="de-DE" sz="1200" dirty="0"/>
              <a:t>HC</a:t>
            </a:r>
            <a:r>
              <a:rPr lang="de-DE" altLang="de-DE" sz="1200" baseline="-25000" dirty="0"/>
              <a:t>BN</a:t>
            </a:r>
            <a:r>
              <a:rPr lang="de-DE" altLang="de-DE" dirty="0"/>
              <a:t> in </a:t>
            </a:r>
            <a:r>
              <a:rPr lang="de-DE" altLang="de-DE" dirty="0" err="1"/>
              <a:t>yellow</a:t>
            </a:r>
            <a:r>
              <a:rPr lang="de-DE" altLang="de-DE" dirty="0"/>
              <a:t>, </a:t>
            </a:r>
            <a:r>
              <a:rPr lang="de-DE" altLang="de-DE" sz="1200" dirty="0"/>
              <a:t>HC</a:t>
            </a:r>
            <a:r>
              <a:rPr lang="de-DE" altLang="de-DE" sz="1200" baseline="-25000" dirty="0"/>
              <a:t>AN</a:t>
            </a:r>
            <a:r>
              <a:rPr lang="de-DE" altLang="de-DE" dirty="0"/>
              <a:t>&gt;</a:t>
            </a:r>
            <a:r>
              <a:rPr lang="de-DE" altLang="de-DE" sz="1200" dirty="0"/>
              <a:t>AN</a:t>
            </a:r>
            <a:r>
              <a:rPr lang="de-DE" altLang="de-DE" sz="1200" baseline="-25000" dirty="0"/>
              <a:t>T2</a:t>
            </a:r>
            <a:r>
              <a:rPr lang="de-DE" altLang="de-DE" dirty="0"/>
              <a:t> in </a:t>
            </a:r>
            <a:r>
              <a:rPr lang="de-DE" altLang="de-DE" dirty="0" err="1"/>
              <a:t>blue</a:t>
            </a:r>
            <a:r>
              <a:rPr lang="de-DE" altLang="de-DE" dirty="0"/>
              <a:t>, </a:t>
            </a:r>
            <a:r>
              <a:rPr lang="de-DE" altLang="de-DE" dirty="0" err="1"/>
              <a:t>both</a:t>
            </a:r>
            <a:r>
              <a:rPr lang="de-DE" altLang="de-DE" dirty="0"/>
              <a:t> BN&gt;</a:t>
            </a:r>
            <a:r>
              <a:rPr lang="de-DE" altLang="de-DE" sz="1200" dirty="0"/>
              <a:t>HC</a:t>
            </a:r>
            <a:r>
              <a:rPr lang="de-DE" altLang="de-DE" sz="1200" baseline="-25000" dirty="0"/>
              <a:t>BN</a:t>
            </a:r>
            <a:r>
              <a:rPr lang="de-DE" altLang="de-DE" dirty="0"/>
              <a:t> and </a:t>
            </a:r>
            <a:r>
              <a:rPr lang="de-DE" altLang="de-DE" sz="1200" dirty="0"/>
              <a:t>HC</a:t>
            </a:r>
            <a:r>
              <a:rPr lang="de-DE" altLang="de-DE" sz="1200" baseline="-25000" dirty="0"/>
              <a:t>AN</a:t>
            </a:r>
            <a:r>
              <a:rPr lang="de-DE" altLang="de-DE" dirty="0"/>
              <a:t>&gt;</a:t>
            </a:r>
            <a:r>
              <a:rPr lang="de-DE" altLang="de-DE" sz="1200" dirty="0"/>
              <a:t>AN</a:t>
            </a:r>
            <a:r>
              <a:rPr lang="de-DE" altLang="de-DE" sz="1200" baseline="-25000" dirty="0"/>
              <a:t>T2</a:t>
            </a:r>
            <a:r>
              <a:rPr lang="de-DE" altLang="de-DE" dirty="0"/>
              <a:t> in </a:t>
            </a:r>
            <a:r>
              <a:rPr lang="de-DE" altLang="de-DE" dirty="0" err="1"/>
              <a:t>red</a:t>
            </a:r>
            <a:r>
              <a:rPr lang="de-DE" altLang="de-DE" dirty="0"/>
              <a:t>, BN&gt;</a:t>
            </a:r>
            <a:r>
              <a:rPr lang="de-DE" altLang="de-DE" sz="1200" dirty="0"/>
              <a:t>AN</a:t>
            </a:r>
            <a:r>
              <a:rPr lang="de-DE" altLang="de-DE" sz="1200" baseline="-25000" dirty="0"/>
              <a:t>T2</a:t>
            </a:r>
            <a:r>
              <a:rPr lang="de-DE" altLang="de-DE" dirty="0"/>
              <a:t>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HC) not </a:t>
            </a:r>
            <a:r>
              <a:rPr lang="de-DE" altLang="de-DE" dirty="0" err="1"/>
              <a:t>overlapping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first</a:t>
            </a:r>
            <a:r>
              <a:rPr lang="de-DE" altLang="de-DE" dirty="0"/>
              <a:t> </a:t>
            </a:r>
            <a:r>
              <a:rPr lang="de-DE" altLang="de-DE" dirty="0" err="1"/>
              <a:t>two</a:t>
            </a:r>
            <a:r>
              <a:rPr lang="de-DE" altLang="de-DE" dirty="0"/>
              <a:t> in </a:t>
            </a:r>
            <a:r>
              <a:rPr lang="de-DE" altLang="de-DE" dirty="0" err="1"/>
              <a:t>green</a:t>
            </a:r>
            <a:r>
              <a:rPr lang="de-DE" altLang="de-DE" dirty="0"/>
              <a:t>.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 </a:t>
            </a:r>
            <a:r>
              <a:rPr lang="de-DE" altLang="de-DE" dirty="0" err="1"/>
              <a:t>only</a:t>
            </a:r>
            <a:r>
              <a:rPr lang="de-DE" altLang="de-DE" dirty="0"/>
              <a:t>.</a:t>
            </a:r>
          </a:p>
          <a:p>
            <a:endParaRPr lang="de-DE" altLang="de-DE" dirty="0"/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EE83C373-0E5A-41D0-A8DE-BFD7B7C55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B9BFFA-7BDB-483A-95B2-B6460EB2BB6A}" type="slidenum">
              <a:rPr lang="de-DE" altLang="de-DE" sz="1200" smtClean="0"/>
              <a:pPr/>
              <a:t>6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44FD9B7-3C31-4C9D-8D01-CBA76A956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31CE33C0-4A16-4F33-A2EF-1C73A3810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7 </a:t>
            </a:r>
            <a:r>
              <a:rPr lang="de-DE" altLang="de-DE" dirty="0" err="1"/>
              <a:t>Direct</a:t>
            </a:r>
            <a:r>
              <a:rPr lang="de-DE" altLang="de-DE" dirty="0"/>
              <a:t> </a:t>
            </a:r>
            <a:r>
              <a:rPr lang="de-DE" altLang="de-DE" dirty="0" err="1"/>
              <a:t>comparison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BN and </a:t>
            </a:r>
            <a:r>
              <a:rPr lang="de-DE" altLang="de-DE" dirty="0" err="1"/>
              <a:t>short</a:t>
            </a:r>
            <a:r>
              <a:rPr lang="de-DE" altLang="de-DE" dirty="0"/>
              <a:t> time </a:t>
            </a:r>
            <a:r>
              <a:rPr lang="de-DE" altLang="de-DE" dirty="0" err="1"/>
              <a:t>weight</a:t>
            </a:r>
            <a:r>
              <a:rPr lang="de-DE" altLang="de-DE" dirty="0"/>
              <a:t> </a:t>
            </a:r>
            <a:r>
              <a:rPr lang="de-DE" altLang="de-DE" dirty="0" err="1"/>
              <a:t>restored</a:t>
            </a:r>
            <a:r>
              <a:rPr lang="de-DE" altLang="de-DE" dirty="0"/>
              <a:t> AN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</a:t>
            </a:r>
            <a:r>
              <a:rPr lang="de-DE" altLang="de-DE" dirty="0" err="1"/>
              <a:t>controls</a:t>
            </a:r>
            <a:r>
              <a:rPr lang="de-DE" altLang="de-DE" dirty="0"/>
              <a:t>): Positive </a:t>
            </a:r>
            <a:r>
              <a:rPr lang="de-DE" altLang="de-DE" dirty="0" err="1"/>
              <a:t>Contrast</a:t>
            </a:r>
            <a:r>
              <a:rPr lang="de-DE" altLang="de-DE" dirty="0"/>
              <a:t>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</a:t>
            </a:r>
            <a:r>
              <a:rPr lang="de-DE" altLang="de-DE" sz="1200" dirty="0"/>
              <a:t>AN</a:t>
            </a:r>
            <a:r>
              <a:rPr lang="de-DE" altLang="de-DE" sz="1200" baseline="-25000" dirty="0"/>
              <a:t>T2</a:t>
            </a:r>
            <a:r>
              <a:rPr lang="de-DE" altLang="de-DE" dirty="0"/>
              <a:t> &gt;HC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7D45C766-DF66-4405-81DA-BCB560D8C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DFE02-68CD-44C8-B2E5-2462D0E761B0}" type="slidenum">
              <a:rPr lang="de-DE" altLang="de-DE" sz="1200" smtClean="0"/>
              <a:pPr/>
              <a:t>7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0FBE0319-F05C-4B82-8B1A-86F8517A8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BAB3F9E1-C429-4A45-BB19-209BFA264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8 </a:t>
            </a:r>
            <a:r>
              <a:rPr lang="de-DE" altLang="de-DE" dirty="0" err="1"/>
              <a:t>Direct</a:t>
            </a:r>
            <a:r>
              <a:rPr lang="de-DE" altLang="de-DE" dirty="0"/>
              <a:t> </a:t>
            </a:r>
            <a:r>
              <a:rPr lang="de-DE" altLang="de-DE" dirty="0" err="1"/>
              <a:t>comparison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BN and </a:t>
            </a:r>
            <a:r>
              <a:rPr lang="de-DE" altLang="de-DE" dirty="0" err="1"/>
              <a:t>short</a:t>
            </a:r>
            <a:r>
              <a:rPr lang="de-DE" altLang="de-DE" dirty="0"/>
              <a:t> time </a:t>
            </a:r>
            <a:r>
              <a:rPr lang="de-DE" altLang="de-DE" dirty="0" err="1"/>
              <a:t>weight</a:t>
            </a:r>
            <a:r>
              <a:rPr lang="de-DE" altLang="de-DE" dirty="0"/>
              <a:t> </a:t>
            </a:r>
            <a:r>
              <a:rPr lang="de-DE" altLang="de-DE" dirty="0" err="1"/>
              <a:t>restored</a:t>
            </a:r>
            <a:r>
              <a:rPr lang="de-DE" altLang="de-DE" dirty="0"/>
              <a:t> AN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</a:t>
            </a:r>
            <a:r>
              <a:rPr lang="de-DE" altLang="de-DE" dirty="0" err="1"/>
              <a:t>controls</a:t>
            </a:r>
            <a:r>
              <a:rPr lang="de-DE" altLang="de-DE" dirty="0"/>
              <a:t>): Positive </a:t>
            </a:r>
            <a:r>
              <a:rPr lang="de-DE" altLang="de-DE" dirty="0" err="1"/>
              <a:t>Contrast</a:t>
            </a:r>
            <a:r>
              <a:rPr lang="de-DE" altLang="de-DE" dirty="0"/>
              <a:t>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</a:t>
            </a:r>
            <a:r>
              <a:rPr lang="de-DE" altLang="de-DE" sz="1200" dirty="0"/>
              <a:t>AN</a:t>
            </a:r>
            <a:r>
              <a:rPr lang="de-DE" altLang="de-DE" sz="1200" baseline="-25000" dirty="0"/>
              <a:t>T2</a:t>
            </a:r>
            <a:r>
              <a:rPr lang="de-DE" altLang="de-DE" dirty="0"/>
              <a:t> &gt;HC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A444B6AB-A93F-43D1-B78E-78EF46513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080E99-E257-42C7-9969-5250516961C5}" type="slidenum">
              <a:rPr lang="de-DE" altLang="de-DE" sz="1200" smtClean="0"/>
              <a:pPr/>
              <a:t>8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A50F4B5E-54D6-46CD-BD51-7E5AB9C62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C0C59704-564E-475E-9C2A-CDCF01551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 err="1"/>
              <a:t>Sup</a:t>
            </a:r>
            <a:r>
              <a:rPr lang="de-DE" altLang="de-DE" b="1" dirty="0"/>
              <a:t> Fig 9 </a:t>
            </a:r>
            <a:r>
              <a:rPr lang="de-DE" altLang="de-DE" dirty="0" err="1"/>
              <a:t>Direct</a:t>
            </a:r>
            <a:r>
              <a:rPr lang="de-DE" altLang="de-DE" dirty="0"/>
              <a:t> </a:t>
            </a:r>
            <a:r>
              <a:rPr lang="de-DE" altLang="de-DE" dirty="0" err="1"/>
              <a:t>comparison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BN and </a:t>
            </a:r>
            <a:r>
              <a:rPr lang="de-DE" altLang="de-DE" dirty="0" err="1"/>
              <a:t>acutely</a:t>
            </a:r>
            <a:r>
              <a:rPr lang="de-DE" altLang="de-DE" dirty="0"/>
              <a:t> </a:t>
            </a:r>
            <a:r>
              <a:rPr lang="de-DE" altLang="de-DE" dirty="0" err="1"/>
              <a:t>ill</a:t>
            </a:r>
            <a:r>
              <a:rPr lang="de-DE" altLang="de-DE" dirty="0"/>
              <a:t> AN (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respective</a:t>
            </a:r>
            <a:r>
              <a:rPr lang="de-DE" altLang="de-DE" dirty="0"/>
              <a:t> </a:t>
            </a:r>
            <a:r>
              <a:rPr lang="de-DE" altLang="de-DE" dirty="0" err="1"/>
              <a:t>controls</a:t>
            </a:r>
            <a:r>
              <a:rPr lang="de-DE" altLang="de-DE" dirty="0"/>
              <a:t>): Positive </a:t>
            </a:r>
            <a:r>
              <a:rPr lang="de-DE" altLang="de-DE" dirty="0" err="1"/>
              <a:t>Contrast</a:t>
            </a:r>
            <a:r>
              <a:rPr lang="de-DE" altLang="de-DE" dirty="0"/>
              <a:t> 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</a:t>
            </a:r>
            <a:r>
              <a:rPr lang="de-DE" altLang="de-DE" sz="1200" dirty="0"/>
              <a:t>AN</a:t>
            </a:r>
            <a:r>
              <a:rPr lang="de-DE" altLang="de-DE" sz="1200" baseline="-25000" dirty="0"/>
              <a:t>T1</a:t>
            </a:r>
            <a:r>
              <a:rPr lang="de-DE" altLang="de-DE" dirty="0"/>
              <a:t> &gt;HC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whole</a:t>
            </a:r>
            <a:r>
              <a:rPr lang="de-DE" altLang="de-DE" dirty="0"/>
              <a:t> </a:t>
            </a:r>
            <a:r>
              <a:rPr lang="de-DE" altLang="de-DE" dirty="0" err="1"/>
              <a:t>brain</a:t>
            </a:r>
            <a:r>
              <a:rPr lang="de-DE" altLang="de-DE" dirty="0"/>
              <a:t> </a:t>
            </a:r>
            <a:r>
              <a:rPr lang="de-DE" altLang="de-DE" dirty="0" err="1"/>
              <a:t>analysis</a:t>
            </a:r>
            <a:r>
              <a:rPr lang="de-DE" altLang="de-DE" dirty="0"/>
              <a:t>, FWE </a:t>
            </a:r>
            <a:r>
              <a:rPr lang="de-DE" altLang="de-DE" dirty="0" err="1"/>
              <a:t>corrected</a:t>
            </a:r>
            <a:r>
              <a:rPr lang="de-DE" altLang="de-DE" dirty="0"/>
              <a:t> p&lt;0.05. Here, p&lt;0.001 </a:t>
            </a:r>
            <a:r>
              <a:rPr lang="de-DE" altLang="de-DE" dirty="0" err="1"/>
              <a:t>uncorrected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display</a:t>
            </a:r>
            <a:r>
              <a:rPr lang="de-DE" altLang="de-DE" dirty="0"/>
              <a:t> </a:t>
            </a:r>
            <a:r>
              <a:rPr lang="de-DE" altLang="de-DE" dirty="0" err="1"/>
              <a:t>purposes</a:t>
            </a:r>
            <a:r>
              <a:rPr lang="de-DE" altLang="de-DE" dirty="0"/>
              <a:t>.  Beta-plots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significant</a:t>
            </a:r>
            <a:r>
              <a:rPr lang="de-DE" altLang="de-DE" dirty="0"/>
              <a:t> </a:t>
            </a:r>
            <a:r>
              <a:rPr lang="de-DE" altLang="de-DE" dirty="0" err="1"/>
              <a:t>clusters</a:t>
            </a:r>
            <a:r>
              <a:rPr lang="de-DE" altLang="de-DE" dirty="0"/>
              <a:t> </a:t>
            </a:r>
            <a:r>
              <a:rPr lang="de-DE" altLang="de-DE" dirty="0" err="1"/>
              <a:t>include</a:t>
            </a:r>
            <a:r>
              <a:rPr lang="de-DE" altLang="de-DE" dirty="0"/>
              <a:t> separate </a:t>
            </a:r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beta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both</a:t>
            </a:r>
            <a:r>
              <a:rPr lang="de-DE" altLang="de-DE" dirty="0"/>
              <a:t> </a:t>
            </a:r>
            <a:r>
              <a:rPr lang="de-DE" altLang="de-DE" dirty="0" err="1"/>
              <a:t>groups</a:t>
            </a:r>
            <a:r>
              <a:rPr lang="de-DE" altLang="de-DE" dirty="0"/>
              <a:t> and s (social), b (</a:t>
            </a:r>
            <a:r>
              <a:rPr lang="de-DE" altLang="de-DE" dirty="0" err="1"/>
              <a:t>bumper</a:t>
            </a:r>
            <a:r>
              <a:rPr lang="de-DE" altLang="de-DE" dirty="0"/>
              <a:t>) and p (</a:t>
            </a:r>
            <a:r>
              <a:rPr lang="de-DE" altLang="de-DE" dirty="0" err="1"/>
              <a:t>physical</a:t>
            </a:r>
            <a:r>
              <a:rPr lang="de-DE" altLang="de-DE" dirty="0"/>
              <a:t>) </a:t>
            </a:r>
            <a:r>
              <a:rPr lang="de-DE" altLang="de-DE" dirty="0" err="1"/>
              <a:t>respectively</a:t>
            </a:r>
            <a:r>
              <a:rPr lang="de-DE" altLang="de-DE" dirty="0"/>
              <a:t>. </a:t>
            </a:r>
            <a:r>
              <a:rPr lang="de-DE" altLang="de-DE" dirty="0" err="1"/>
              <a:t>Greater</a:t>
            </a:r>
            <a:r>
              <a:rPr lang="de-DE" altLang="de-DE" dirty="0"/>
              <a:t> </a:t>
            </a:r>
            <a:r>
              <a:rPr lang="de-DE" altLang="de-DE" dirty="0" err="1"/>
              <a:t>activation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social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bumper</a:t>
            </a:r>
            <a:r>
              <a:rPr lang="de-DE" altLang="de-DE" dirty="0"/>
              <a:t> and </a:t>
            </a:r>
            <a:r>
              <a:rPr lang="de-DE" altLang="de-DE" dirty="0" err="1"/>
              <a:t>physical</a:t>
            </a:r>
            <a:r>
              <a:rPr lang="de-DE" altLang="de-DE" dirty="0"/>
              <a:t> (</a:t>
            </a:r>
            <a:r>
              <a:rPr lang="de-DE" altLang="de-DE" dirty="0" err="1"/>
              <a:t>ToM</a:t>
            </a:r>
            <a:r>
              <a:rPr lang="de-DE" altLang="de-DE" dirty="0"/>
              <a:t> </a:t>
            </a:r>
            <a:r>
              <a:rPr lang="de-DE" altLang="de-DE" dirty="0" err="1"/>
              <a:t>vs</a:t>
            </a:r>
            <a:r>
              <a:rPr lang="de-DE" altLang="de-DE" dirty="0"/>
              <a:t> non-</a:t>
            </a:r>
            <a:r>
              <a:rPr lang="de-DE" altLang="de-DE" dirty="0" err="1"/>
              <a:t>ToM</a:t>
            </a:r>
            <a:r>
              <a:rPr lang="de-DE" altLang="de-DE" dirty="0"/>
              <a:t>) </a:t>
            </a:r>
            <a:r>
              <a:rPr lang="de-DE" altLang="de-DE" dirty="0" err="1"/>
              <a:t>supports</a:t>
            </a:r>
            <a:r>
              <a:rPr lang="de-DE" altLang="de-DE" dirty="0"/>
              <a:t> </a:t>
            </a:r>
            <a:r>
              <a:rPr lang="de-DE" altLang="de-DE" dirty="0" err="1"/>
              <a:t>regions</a:t>
            </a:r>
            <a:r>
              <a:rPr lang="de-DE" altLang="de-DE" dirty="0"/>
              <a:t> </a:t>
            </a:r>
            <a:r>
              <a:rPr lang="de-DE" altLang="de-DE" dirty="0" err="1"/>
              <a:t>being</a:t>
            </a:r>
            <a:r>
              <a:rPr lang="de-DE" altLang="de-DE" dirty="0"/>
              <a:t> </a:t>
            </a:r>
            <a:r>
              <a:rPr lang="de-DE" altLang="de-DE" dirty="0" err="1"/>
              <a:t>part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ToM</a:t>
            </a:r>
            <a:r>
              <a:rPr lang="de-DE" altLang="de-DE" dirty="0"/>
              <a:t>-network </a:t>
            </a:r>
            <a:r>
              <a:rPr lang="de-DE" altLang="de-DE" dirty="0" err="1"/>
              <a:t>depicted</a:t>
            </a:r>
            <a:r>
              <a:rPr lang="de-DE" altLang="de-DE" dirty="0"/>
              <a:t> in </a:t>
            </a:r>
            <a:r>
              <a:rPr lang="de-DE" altLang="de-DE" dirty="0" err="1"/>
              <a:t>figure</a:t>
            </a:r>
            <a:r>
              <a:rPr lang="de-DE" altLang="de-DE" dirty="0"/>
              <a:t> 1.</a:t>
            </a:r>
          </a:p>
          <a:p>
            <a:endParaRPr lang="de-DE" altLang="de-DE" dirty="0"/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C47FBF22-BA6C-4CCA-980E-8012DC6EB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BB2261-D09D-4DDB-A0AC-8FC1C78A557C}" type="slidenum">
              <a:rPr lang="de-DE" altLang="de-DE" sz="1200" smtClean="0"/>
              <a:pPr/>
              <a:t>9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8A537AC1-346B-4529-AB9D-252C311900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1828800"/>
            <a:ext cx="8686800" cy="4337050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5" name="Picture 17" descr="Uniklinik_Logo_RGB_RZ">
            <a:extLst>
              <a:ext uri="{FF2B5EF4-FFF2-40B4-BE49-F238E27FC236}">
                <a16:creationId xmlns:a16="http://schemas.microsoft.com/office/drawing/2014/main" id="{762448EE-7D2D-469A-8D1A-550BBD2A5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/>
          <a:stretch>
            <a:fillRect/>
          </a:stretch>
        </p:blipFill>
        <p:spPr bwMode="auto">
          <a:xfrm>
            <a:off x="234950" y="0"/>
            <a:ext cx="2400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9351D4D-A447-4081-8E95-7B86C386EB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25" y="836613"/>
            <a:ext cx="305435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r>
              <a:rPr lang="de-DE" sz="1200" b="1" dirty="0">
                <a:latin typeface="Arial" pitchFamily="34" charset="0"/>
                <a:cs typeface="Arial" pitchFamily="34" charset="0"/>
              </a:rPr>
              <a:t>Klinik für Psychiatrie, Psychosomatik und Psychotherapie des Kindes- und Jugendalters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8932" y="1897309"/>
            <a:ext cx="7772400" cy="2306687"/>
          </a:xfrm>
          <a:prstGeom prst="rect">
            <a:avLst/>
          </a:prstGeom>
        </p:spPr>
        <p:txBody>
          <a:bodyPr/>
          <a:lstStyle>
            <a:lvl1pPr algn="l">
              <a:defRPr lang="de-DE" sz="4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32" y="3886200"/>
            <a:ext cx="7543800" cy="105496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593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62913C1B-32E6-4249-9324-1440CC7420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3860800"/>
            <a:ext cx="8686800" cy="2305050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5" name="Picture 17" descr="Uniklinik_Logo_RGB_RZ">
            <a:extLst>
              <a:ext uri="{FF2B5EF4-FFF2-40B4-BE49-F238E27FC236}">
                <a16:creationId xmlns:a16="http://schemas.microsoft.com/office/drawing/2014/main" id="{8D8026CD-BD28-43B1-B065-46348FAC17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/>
          <a:stretch>
            <a:fillRect/>
          </a:stretch>
        </p:blipFill>
        <p:spPr bwMode="auto">
          <a:xfrm>
            <a:off x="234950" y="0"/>
            <a:ext cx="2400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39FAD4-36D2-4CD8-BEFD-D61F7E13BE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25" y="836613"/>
            <a:ext cx="305435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r>
              <a:rPr lang="de-DE" sz="1200" b="1" dirty="0">
                <a:latin typeface="Arial" pitchFamily="34" charset="0"/>
                <a:cs typeface="Arial" pitchFamily="34" charset="0"/>
              </a:rPr>
              <a:t>Klinik für Psychiatrie, Psychosomatik und Psychotherapie des Kindes- und Jugendalters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8932" y="1897309"/>
            <a:ext cx="7772400" cy="2306687"/>
          </a:xfrm>
          <a:prstGeom prst="rect">
            <a:avLst/>
          </a:prstGeom>
        </p:spPr>
        <p:txBody>
          <a:bodyPr/>
          <a:lstStyle>
            <a:lvl1pPr algn="l">
              <a:defRPr lang="de-DE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32" y="3886200"/>
            <a:ext cx="7543800" cy="105496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501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C81D63-61B0-49AA-BE74-C129E6E8AB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628775"/>
            <a:ext cx="8685212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BDD29268-7ABB-407E-AC9B-B2C680FD7B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221163"/>
            <a:ext cx="8686800" cy="1944687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Picture 17" descr="Uniklinik_Logo_RGB_RZ">
            <a:extLst>
              <a:ext uri="{FF2B5EF4-FFF2-40B4-BE49-F238E27FC236}">
                <a16:creationId xmlns:a16="http://schemas.microsoft.com/office/drawing/2014/main" id="{9D919781-41CB-4B90-B55F-625B661E1A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/>
          <a:stretch>
            <a:fillRect/>
          </a:stretch>
        </p:blipFill>
        <p:spPr bwMode="auto">
          <a:xfrm>
            <a:off x="234950" y="0"/>
            <a:ext cx="2400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8F4734-989E-43FD-8F80-1560ABC751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25" y="836613"/>
            <a:ext cx="305435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r>
              <a:rPr lang="de-DE" sz="1200" b="1" dirty="0">
                <a:latin typeface="Arial" pitchFamily="34" charset="0"/>
                <a:cs typeface="Arial" pitchFamily="34" charset="0"/>
              </a:rPr>
              <a:t>Klinik für Psychiatrie, Psychosomatik und Psychotherapie des Kindes- und Jugendalters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42393"/>
            <a:ext cx="7772400" cy="2306687"/>
          </a:xfrm>
          <a:prstGeom prst="rect">
            <a:avLst/>
          </a:prstGeom>
        </p:spPr>
        <p:txBody>
          <a:bodyPr/>
          <a:lstStyle>
            <a:lvl1pPr algn="l">
              <a:defRPr lang="de-DE" sz="4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560840" cy="105496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7968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691D0D-2240-4128-B9AB-D2B66CB5C0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8"/>
            <a:ext cx="8685213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6ABFE0C0-A758-46FA-9EBE-310F181AA2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221163"/>
            <a:ext cx="8686800" cy="1944687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Picture 17" descr="Uniklinik_Logo_RGB_RZ">
            <a:extLst>
              <a:ext uri="{FF2B5EF4-FFF2-40B4-BE49-F238E27FC236}">
                <a16:creationId xmlns:a16="http://schemas.microsoft.com/office/drawing/2014/main" id="{E5BD3C21-155B-4692-977A-30699E206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/>
          <a:stretch>
            <a:fillRect/>
          </a:stretch>
        </p:blipFill>
        <p:spPr bwMode="auto">
          <a:xfrm>
            <a:off x="234950" y="0"/>
            <a:ext cx="2400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96F6F07-E0BA-41B6-BC5C-AC3F314B51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25" y="836613"/>
            <a:ext cx="305435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r>
              <a:rPr lang="de-DE" sz="1200" b="1" dirty="0">
                <a:latin typeface="Arial" pitchFamily="34" charset="0"/>
                <a:cs typeface="Arial" pitchFamily="34" charset="0"/>
              </a:rPr>
              <a:t>Klinik für Psychiatrie, Psychosomatik und Psychotherapie des Kindes- und Jugendalters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42393"/>
            <a:ext cx="7772400" cy="2306687"/>
          </a:xfrm>
          <a:prstGeom prst="rect">
            <a:avLst/>
          </a:prstGeom>
        </p:spPr>
        <p:txBody>
          <a:bodyPr/>
          <a:lstStyle>
            <a:lvl1pPr algn="l">
              <a:defRPr lang="de-DE" sz="4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560840" cy="105496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677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Uniklinik_Logo_RGB_RZ">
            <a:extLst>
              <a:ext uri="{FF2B5EF4-FFF2-40B4-BE49-F238E27FC236}">
                <a16:creationId xmlns:a16="http://schemas.microsoft.com/office/drawing/2014/main" id="{047AADAA-4DDF-4E9D-B23D-61D543E03B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/>
          <a:stretch>
            <a:fillRect/>
          </a:stretch>
        </p:blipFill>
        <p:spPr bwMode="auto">
          <a:xfrm>
            <a:off x="234950" y="0"/>
            <a:ext cx="2400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83ACF60-6FC4-4C79-889C-440259766F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25" y="836613"/>
            <a:ext cx="305435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r>
              <a:rPr lang="de-DE" sz="1200" b="1" dirty="0">
                <a:latin typeface="Arial" pitchFamily="34" charset="0"/>
                <a:cs typeface="Arial" pitchFamily="34" charset="0"/>
              </a:rPr>
              <a:t>Klinik für Psychiatrie, Psychosomatik und Psychotherapie des Kindes- und Jugendalters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8932" y="1897309"/>
            <a:ext cx="7772400" cy="2306687"/>
          </a:xfrm>
          <a:prstGeom prst="rect">
            <a:avLst/>
          </a:prstGeom>
        </p:spPr>
        <p:txBody>
          <a:bodyPr/>
          <a:lstStyle>
            <a:lvl1pPr algn="l">
              <a:defRPr lang="de-DE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32" y="3886200"/>
            <a:ext cx="7543800" cy="105496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683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Uniklinik_Logo_RGB_RZ">
            <a:extLst>
              <a:ext uri="{FF2B5EF4-FFF2-40B4-BE49-F238E27FC236}">
                <a16:creationId xmlns:a16="http://schemas.microsoft.com/office/drawing/2014/main" id="{112ACBF8-893D-4F5F-94DF-73B45C42D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>
            <a:fillRect/>
          </a:stretch>
        </p:blipFill>
        <p:spPr bwMode="auto">
          <a:xfrm>
            <a:off x="7459663" y="76200"/>
            <a:ext cx="16160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87D36CA9-86B2-4E77-8C62-D47EDF425B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05575"/>
            <a:ext cx="1524000" cy="227013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58200" cy="68659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669900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 marL="623888" indent="-166688">
              <a:buClr>
                <a:srgbClr val="669900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 marL="1076325" indent="-161925">
              <a:buClr>
                <a:srgbClr val="669900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3pPr>
            <a:lvl4pPr marL="1520825" indent="-149225">
              <a:buClr>
                <a:srgbClr val="669900"/>
              </a:buClr>
              <a:buFont typeface="Arial" pitchFamily="34" charset="0"/>
              <a:buChar char="•"/>
              <a:defRPr sz="800">
                <a:latin typeface="Arial" pitchFamily="34" charset="0"/>
                <a:cs typeface="Arial" pitchFamily="34" charset="0"/>
              </a:defRPr>
            </a:lvl4pPr>
            <a:lvl5pPr marL="1974850" indent="-146050">
              <a:buClr>
                <a:srgbClr val="669900"/>
              </a:buClr>
              <a:buFont typeface="Arial" pitchFamily="34" charset="0"/>
              <a:buChar char="•"/>
              <a:defRPr sz="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8A2576C0-D0D9-40AD-AC9D-F2E23D5F8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424613"/>
            <a:ext cx="23145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Vanessa Ruan/Jochen Seitz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7235E9F7-5704-4165-A147-874DE6696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56550" y="6432550"/>
            <a:ext cx="9588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31E6B1D-0B17-4AD0-A00A-4AB1031EF9D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51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Uniklinik_Logo_RGB_RZ">
            <a:extLst>
              <a:ext uri="{FF2B5EF4-FFF2-40B4-BE49-F238E27FC236}">
                <a16:creationId xmlns:a16="http://schemas.microsoft.com/office/drawing/2014/main" id="{90C688B2-B012-4C30-9414-67B9D3A2BC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>
            <a:fillRect/>
          </a:stretch>
        </p:blipFill>
        <p:spPr bwMode="auto">
          <a:xfrm>
            <a:off x="7459663" y="76200"/>
            <a:ext cx="16160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FA4D2566-B741-4EA2-8548-C849AB3EA5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05575"/>
            <a:ext cx="1524000" cy="227013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8659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3970784" cy="429736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669900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 marL="623888" indent="-166688">
              <a:buClr>
                <a:srgbClr val="669900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 marL="1076325" indent="-161925">
              <a:buClr>
                <a:srgbClr val="669900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3pPr>
            <a:lvl4pPr marL="1520825" indent="-149225">
              <a:buClr>
                <a:srgbClr val="669900"/>
              </a:buClr>
              <a:buFont typeface="Arial" pitchFamily="34" charset="0"/>
              <a:buChar char="•"/>
              <a:defRPr sz="800">
                <a:latin typeface="Arial" pitchFamily="34" charset="0"/>
                <a:cs typeface="Arial" pitchFamily="34" charset="0"/>
              </a:defRPr>
            </a:lvl4pPr>
            <a:lvl5pPr marL="1974850" indent="-146050">
              <a:buClr>
                <a:srgbClr val="669900"/>
              </a:buClr>
              <a:buFont typeface="Arial" pitchFamily="34" charset="0"/>
              <a:buChar char="•"/>
              <a:defRPr sz="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0"/>
          </p:nvPr>
        </p:nvSpPr>
        <p:spPr>
          <a:xfrm>
            <a:off x="4716016" y="1828800"/>
            <a:ext cx="3970784" cy="429736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669900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 marL="623888" indent="-166688">
              <a:buClr>
                <a:srgbClr val="669900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 marL="1076325" indent="-161925">
              <a:buClr>
                <a:srgbClr val="669900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3pPr>
            <a:lvl4pPr marL="1520825" indent="-149225">
              <a:buClr>
                <a:srgbClr val="669900"/>
              </a:buClr>
              <a:buFont typeface="Arial" pitchFamily="34" charset="0"/>
              <a:buChar char="•"/>
              <a:defRPr sz="800">
                <a:latin typeface="Arial" pitchFamily="34" charset="0"/>
                <a:cs typeface="Arial" pitchFamily="34" charset="0"/>
              </a:defRPr>
            </a:lvl4pPr>
            <a:lvl5pPr marL="1974850" indent="-146050">
              <a:buClr>
                <a:srgbClr val="669900"/>
              </a:buClr>
              <a:buFont typeface="Arial" pitchFamily="34" charset="0"/>
              <a:buChar char="•"/>
              <a:defRPr sz="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C8C4BB27-AEFC-4AEF-B24D-F9E49B77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24613"/>
            <a:ext cx="23145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Vanessa Ruan/Jochen Seitz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B83638C-9F14-42DF-A77F-09AB46BC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32550"/>
            <a:ext cx="9588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74846BC-2DBE-4F0E-BF30-F0EFACE66D5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428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niklinik_Logo_RGB_RZ">
            <a:extLst>
              <a:ext uri="{FF2B5EF4-FFF2-40B4-BE49-F238E27FC236}">
                <a16:creationId xmlns:a16="http://schemas.microsoft.com/office/drawing/2014/main" id="{03302B29-AC4D-4212-BE04-ADFE990F1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>
            <a:fillRect/>
          </a:stretch>
        </p:blipFill>
        <p:spPr bwMode="auto">
          <a:xfrm>
            <a:off x="7459663" y="76200"/>
            <a:ext cx="16160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3F1F1C0B-3A38-454D-8E87-9D903CFE9D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05575"/>
            <a:ext cx="1524000" cy="227013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58200" cy="68659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6F7E132B-B1C3-494E-8EF6-4165ACE21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424613"/>
            <a:ext cx="23145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Vanessa Ruan/Jochen Seitz</a:t>
            </a:r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0ABAF859-1579-43CE-A403-A55379182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56550" y="6432550"/>
            <a:ext cx="9588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EB6E9E4-49B6-4F70-8662-B40EE8E5ADC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029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Uniklinik_Logo_RGB_RZ">
            <a:extLst>
              <a:ext uri="{FF2B5EF4-FFF2-40B4-BE49-F238E27FC236}">
                <a16:creationId xmlns:a16="http://schemas.microsoft.com/office/drawing/2014/main" id="{3EFDB82D-AAA4-4F57-B1CD-04AF162A8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>
            <a:fillRect/>
          </a:stretch>
        </p:blipFill>
        <p:spPr bwMode="auto">
          <a:xfrm>
            <a:off x="7459663" y="76200"/>
            <a:ext cx="16160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A353BAB3-FE4F-4287-B3E9-12A3A35DCC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05575"/>
            <a:ext cx="1524000" cy="227013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4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2BB9B946-867F-45B0-B83D-0A7639249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424613"/>
            <a:ext cx="23145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Vanessa Ruan/Jochen Seitz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650101A4-A48F-434D-9962-2F1DF9F17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56550" y="6432550"/>
            <a:ext cx="9588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5000"/>
              </a:lnSpc>
              <a:spcBef>
                <a:spcPct val="50000"/>
              </a:spcBef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385B51D-31BE-456F-AAF0-F0A209C2928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781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0D12D554-2703-487B-9F7C-9E9234953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5098" y="180975"/>
            <a:ext cx="8458200" cy="68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dirty="0" err="1">
                <a:latin typeface="Arial"/>
                <a:cs typeface="Arial"/>
              </a:rPr>
              <a:t>Sup</a:t>
            </a:r>
            <a:r>
              <a:rPr lang="de-DE" altLang="de-DE" dirty="0">
                <a:latin typeface="Arial"/>
                <a:cs typeface="Arial"/>
              </a:rPr>
              <a:t> Fig 1 </a:t>
            </a:r>
            <a:br>
              <a:rPr lang="de-DE" altLang="de-DE" dirty="0">
                <a:latin typeface="Arial"/>
                <a:cs typeface="Arial"/>
              </a:rPr>
            </a:br>
            <a:r>
              <a:rPr lang="de-DE" altLang="de-DE" dirty="0">
                <a:latin typeface="Arial"/>
                <a:cs typeface="Arial"/>
              </a:rPr>
              <a:t>HC</a:t>
            </a:r>
            <a:r>
              <a:rPr lang="de-DE" altLang="de-DE" baseline="-25000" dirty="0">
                <a:latin typeface="Arial"/>
                <a:cs typeface="Arial"/>
              </a:rPr>
              <a:t>AN</a:t>
            </a:r>
            <a:r>
              <a:rPr lang="de-DE" altLang="de-DE" dirty="0">
                <a:latin typeface="Arial"/>
                <a:cs typeface="Arial"/>
              </a:rPr>
              <a:t>&gt; AN</a:t>
            </a:r>
            <a:r>
              <a:rPr lang="de-DE" altLang="de-DE" baseline="-25000" dirty="0">
                <a:latin typeface="Arial"/>
                <a:cs typeface="Arial"/>
              </a:rPr>
              <a:t>T1</a:t>
            </a:r>
            <a:endParaRPr lang="de-DE" altLang="de-DE" dirty="0">
              <a:latin typeface="Arial"/>
              <a:cs typeface="Arial"/>
            </a:endParaRPr>
          </a:p>
        </p:txBody>
      </p:sp>
      <p:grpSp>
        <p:nvGrpSpPr>
          <p:cNvPr id="14345" name="Gruppieren 13">
            <a:extLst>
              <a:ext uri="{FF2B5EF4-FFF2-40B4-BE49-F238E27FC236}">
                <a16:creationId xmlns:a16="http://schemas.microsoft.com/office/drawing/2014/main" id="{D196369B-0814-495D-B0CF-C7A5F3E4D419}"/>
              </a:ext>
            </a:extLst>
          </p:cNvPr>
          <p:cNvGrpSpPr>
            <a:grpSpLocks/>
          </p:cNvGrpSpPr>
          <p:nvPr/>
        </p:nvGrpSpPr>
        <p:grpSpPr bwMode="auto">
          <a:xfrm>
            <a:off x="2374218" y="44624"/>
            <a:ext cx="6071805" cy="3922831"/>
            <a:chOff x="179512" y="971550"/>
            <a:chExt cx="8534935" cy="4986562"/>
          </a:xfrm>
        </p:grpSpPr>
        <p:grpSp>
          <p:nvGrpSpPr>
            <p:cNvPr id="14346" name="Gruppieren 14">
              <a:extLst>
                <a:ext uri="{FF2B5EF4-FFF2-40B4-BE49-F238E27FC236}">
                  <a16:creationId xmlns:a16="http://schemas.microsoft.com/office/drawing/2014/main" id="{24B2D537-7DEF-4257-A912-D5936EAFB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12" y="971550"/>
              <a:ext cx="7959839" cy="4986562"/>
              <a:chOff x="-3289" y="962718"/>
              <a:chExt cx="9147289" cy="5965196"/>
            </a:xfrm>
          </p:grpSpPr>
          <p:pic>
            <p:nvPicPr>
              <p:cNvPr id="14348" name="Grafik 16">
                <a:extLst>
                  <a:ext uri="{FF2B5EF4-FFF2-40B4-BE49-F238E27FC236}">
                    <a16:creationId xmlns:a16="http://schemas.microsoft.com/office/drawing/2014/main" id="{7DB7E702-E21D-4A9B-9261-0A7F96C2D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962718"/>
                <a:ext cx="9143999" cy="3014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Grafik 17">
                <a:extLst>
                  <a:ext uri="{FF2B5EF4-FFF2-40B4-BE49-F238E27FC236}">
                    <a16:creationId xmlns:a16="http://schemas.microsoft.com/office/drawing/2014/main" id="{4DD97B7B-8776-4B55-B3AD-7B15E616BD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89" y="3977481"/>
                <a:ext cx="9144000" cy="2950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7" name="Grafik 15">
              <a:extLst>
                <a:ext uri="{FF2B5EF4-FFF2-40B4-BE49-F238E27FC236}">
                  <a16:creationId xmlns:a16="http://schemas.microsoft.com/office/drawing/2014/main" id="{AF996D27-FA63-4FAD-AE42-12164CD52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489" y="971550"/>
              <a:ext cx="577958" cy="498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Grafik 2">
            <a:extLst>
              <a:ext uri="{FF2B5EF4-FFF2-40B4-BE49-F238E27FC236}">
                <a16:creationId xmlns:a16="http://schemas.microsoft.com/office/drawing/2014/main" id="{35B07B20-1DC7-4B1C-97B5-4730D93D2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87" y="1716053"/>
            <a:ext cx="2097350" cy="2365627"/>
          </a:xfrm>
          <a:prstGeom prst="rect">
            <a:avLst/>
          </a:prstGeom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6228766A-854B-425A-8999-7570390A5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29" y="4081680"/>
            <a:ext cx="2094358" cy="2297111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610D13A8-AB27-4645-B367-C4FF8ACA7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4929" y="4150992"/>
            <a:ext cx="2080396" cy="2293294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3F9637A3-ACF6-4BF4-98E3-72148D095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848" y="4141046"/>
            <a:ext cx="2012763" cy="2282206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AB7B98BA-6C12-47B8-B88E-F8AAACE975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896" y="4144641"/>
            <a:ext cx="1945128" cy="22750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9DE0D940-D819-4A88-8C4F-0578E346EC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9263" y="233363"/>
            <a:ext cx="8458200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Sup</a:t>
            </a:r>
            <a:r>
              <a:rPr lang="de-DE" altLang="de-DE" dirty="0"/>
              <a:t> Fig 10 BN-HC</a:t>
            </a:r>
            <a:r>
              <a:rPr lang="de-DE" altLang="de-DE" baseline="-25000" dirty="0"/>
              <a:t>BN</a:t>
            </a:r>
            <a:r>
              <a:rPr lang="de-DE" altLang="de-DE" dirty="0"/>
              <a:t> &gt; AN</a:t>
            </a:r>
            <a:r>
              <a:rPr lang="de-DE" altLang="de-DE" baseline="-25000" dirty="0"/>
              <a:t>T2</a:t>
            </a:r>
            <a:r>
              <a:rPr lang="de-DE" altLang="de-DE" dirty="0"/>
              <a:t>-HC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age</a:t>
            </a:r>
            <a:r>
              <a:rPr lang="de-DE" altLang="de-DE" dirty="0"/>
              <a:t> </a:t>
            </a:r>
            <a:r>
              <a:rPr lang="de-DE" altLang="de-DE" dirty="0" err="1"/>
              <a:t>corrected</a:t>
            </a:r>
            <a:r>
              <a:rPr lang="de-DE" altLang="de-DE" dirty="0"/>
              <a:t>)</a:t>
            </a:r>
          </a:p>
        </p:txBody>
      </p:sp>
      <p:pic>
        <p:nvPicPr>
          <p:cNvPr id="32772" name="Grafik 1">
            <a:extLst>
              <a:ext uri="{FF2B5EF4-FFF2-40B4-BE49-F238E27FC236}">
                <a16:creationId xmlns:a16="http://schemas.microsoft.com/office/drawing/2014/main" id="{5B05A342-850D-4CCA-985B-35965669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0"/>
            <a:ext cx="9144000" cy="531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339ECA72-89C3-4C2B-91A5-534891D9D3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8045" y="180975"/>
            <a:ext cx="8458200" cy="68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dirty="0" err="1">
                <a:latin typeface="Arial"/>
                <a:cs typeface="Arial"/>
              </a:rPr>
              <a:t>Sup</a:t>
            </a:r>
            <a:r>
              <a:rPr lang="de-DE" altLang="de-DE" dirty="0">
                <a:latin typeface="Arial"/>
                <a:cs typeface="Arial"/>
              </a:rPr>
              <a:t> Fig 2 </a:t>
            </a:r>
            <a:br>
              <a:rPr lang="de-DE" altLang="de-DE" dirty="0">
                <a:latin typeface="Arial"/>
                <a:cs typeface="Arial"/>
              </a:rPr>
            </a:br>
            <a:r>
              <a:rPr lang="de-DE" altLang="de-DE" dirty="0">
                <a:latin typeface="Arial"/>
                <a:cs typeface="Arial"/>
              </a:rPr>
              <a:t>HC</a:t>
            </a:r>
            <a:r>
              <a:rPr lang="de-DE" altLang="de-DE" baseline="-25000" dirty="0">
                <a:latin typeface="Arial"/>
                <a:cs typeface="Arial"/>
              </a:rPr>
              <a:t>AN</a:t>
            </a:r>
            <a:r>
              <a:rPr lang="de-DE" altLang="de-DE" dirty="0">
                <a:latin typeface="Arial"/>
                <a:cs typeface="Arial"/>
              </a:rPr>
              <a:t>&gt; AN</a:t>
            </a:r>
            <a:r>
              <a:rPr lang="de-DE" altLang="de-DE" baseline="-25000" dirty="0">
                <a:latin typeface="Arial"/>
                <a:cs typeface="Arial"/>
              </a:rPr>
              <a:t>T2</a:t>
            </a:r>
            <a:endParaRPr lang="de-DE" altLang="de-DE" dirty="0">
              <a:latin typeface="Arial"/>
              <a:cs typeface="Arial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5AA5F9F6-34BC-405F-AD09-C46947959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165" y="4341095"/>
            <a:ext cx="2098879" cy="2254843"/>
          </a:xfrm>
        </p:spPr>
      </p:pic>
      <p:pic>
        <p:nvPicPr>
          <p:cNvPr id="16393" name="Grafik 2" descr="Ein Bild, das haltend, Computer, Tisch, Kuchen enthält.&#10;&#10;Automatisch generierte Beschreibung">
            <a:extLst>
              <a:ext uri="{FF2B5EF4-FFF2-40B4-BE49-F238E27FC236}">
                <a16:creationId xmlns:a16="http://schemas.microsoft.com/office/drawing/2014/main" id="{BA7F1590-C35C-4217-A0F2-26E39815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58" y="44624"/>
            <a:ext cx="6174268" cy="41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2">
            <a:extLst>
              <a:ext uri="{FF2B5EF4-FFF2-40B4-BE49-F238E27FC236}">
                <a16:creationId xmlns:a16="http://schemas.microsoft.com/office/drawing/2014/main" id="{E7BF4B63-C005-4A7C-BF83-CC873D85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61411"/>
            <a:ext cx="2107449" cy="2411635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053E09F5-A684-4F9D-8A6A-F3403484B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910" y="4349035"/>
            <a:ext cx="2107449" cy="2285551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80B8D73F-7E5E-4FEF-A51D-C53AE9B39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749" y="4341095"/>
            <a:ext cx="2107449" cy="22743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Grafik 1">
            <a:extLst>
              <a:ext uri="{FF2B5EF4-FFF2-40B4-BE49-F238E27FC236}">
                <a16:creationId xmlns:a16="http://schemas.microsoft.com/office/drawing/2014/main" id="{BC4C337D-2589-4923-8398-36178948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58" y="127082"/>
            <a:ext cx="5509818" cy="36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2">
            <a:extLst>
              <a:ext uri="{FF2B5EF4-FFF2-40B4-BE49-F238E27FC236}">
                <a16:creationId xmlns:a16="http://schemas.microsoft.com/office/drawing/2014/main" id="{7EFAF30D-4B25-4D76-9BB7-A43131C8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44" y="960099"/>
            <a:ext cx="2472668" cy="1452061"/>
          </a:xfrm>
          <a:prstGeom prst="rect">
            <a:avLst/>
          </a:prstGeom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9E058A59-2DEE-4FF7-A5D3-DE9650878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44" y="2410525"/>
            <a:ext cx="2472668" cy="1445909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3C42CFE7-B87F-4736-A669-296ECA2A7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44" y="3859613"/>
            <a:ext cx="2472668" cy="1442433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0F0AE233-A4ED-4054-A502-EF87F2B5B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690" y="3857373"/>
            <a:ext cx="2472668" cy="1446914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7FC54CC7-8E1A-49DB-9685-CB29D7D3A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116" y="3884063"/>
            <a:ext cx="2472668" cy="1447638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E4F4992E-E34D-4DCD-9980-D38E8CBA0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844" y="5328231"/>
            <a:ext cx="2472668" cy="1454000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4AA06127-C117-4896-9854-4FD6B00018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690" y="5332784"/>
            <a:ext cx="2472668" cy="1444893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AF8A389D-8D34-4F73-930C-1FA36D0794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7169" y="5298177"/>
            <a:ext cx="2405035" cy="1446477"/>
          </a:xfrm>
          <a:prstGeom prst="rect">
            <a:avLst/>
          </a:prstGeom>
        </p:spPr>
      </p:pic>
      <p:sp>
        <p:nvSpPr>
          <p:cNvPr id="18434" name="Titel 1">
            <a:extLst>
              <a:ext uri="{FF2B5EF4-FFF2-40B4-BE49-F238E27FC236}">
                <a16:creationId xmlns:a16="http://schemas.microsoft.com/office/drawing/2014/main" id="{01BC9094-281D-40FD-BBE9-EF8A91979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4924" y="79830"/>
            <a:ext cx="8458200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dirty="0" err="1">
                <a:latin typeface="Arial"/>
                <a:cs typeface="Arial"/>
              </a:rPr>
              <a:t>Sup</a:t>
            </a:r>
            <a:r>
              <a:rPr lang="de-DE" altLang="de-DE" dirty="0">
                <a:latin typeface="Arial"/>
                <a:cs typeface="Arial"/>
              </a:rPr>
              <a:t> Fig 3 </a:t>
            </a:r>
            <a:br>
              <a:rPr lang="de-DE" altLang="de-DE" dirty="0">
                <a:latin typeface="Arial"/>
                <a:cs typeface="Arial"/>
              </a:rPr>
            </a:br>
            <a:r>
              <a:rPr lang="de-DE" altLang="de-DE" dirty="0">
                <a:latin typeface="Arial"/>
                <a:cs typeface="Arial"/>
              </a:rPr>
              <a:t>BN-HC</a:t>
            </a:r>
            <a:r>
              <a:rPr lang="de-DE" altLang="de-DE" baseline="-25000" dirty="0">
                <a:latin typeface="Arial"/>
                <a:cs typeface="Arial"/>
              </a:rPr>
              <a:t>BN</a:t>
            </a:r>
            <a:r>
              <a:rPr lang="de-DE" altLang="de-DE" dirty="0">
                <a:latin typeface="Arial"/>
                <a:cs typeface="Arial"/>
              </a:rPr>
              <a:t> &gt; AN</a:t>
            </a:r>
            <a:r>
              <a:rPr lang="de-DE" altLang="de-DE" baseline="-25000" dirty="0">
                <a:latin typeface="Arial"/>
                <a:cs typeface="Arial"/>
              </a:rPr>
              <a:t>T1</a:t>
            </a:r>
            <a:r>
              <a:rPr lang="de-DE" altLang="de-DE" dirty="0">
                <a:latin typeface="Arial"/>
                <a:cs typeface="Arial"/>
              </a:rPr>
              <a:t>-HC</a:t>
            </a:r>
            <a:r>
              <a:rPr lang="de-DE" altLang="de-DE" baseline="-25000" dirty="0">
                <a:latin typeface="Arial"/>
                <a:cs typeface="Arial"/>
              </a:rPr>
              <a:t>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FC8D146E-9A79-4F6C-BE65-9555FE4E43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9512" y="95181"/>
            <a:ext cx="8458200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Sup</a:t>
            </a:r>
            <a:r>
              <a:rPr lang="de-DE" altLang="de-DE" dirty="0"/>
              <a:t> Fig 4</a:t>
            </a:r>
            <a:br>
              <a:rPr lang="de-DE" altLang="de-DE" dirty="0"/>
            </a:br>
            <a:r>
              <a:rPr lang="de-DE" altLang="de-DE" dirty="0"/>
              <a:t>BN-HC</a:t>
            </a:r>
            <a:r>
              <a:rPr lang="de-DE" altLang="de-DE" baseline="-25000" dirty="0"/>
              <a:t>BN</a:t>
            </a:r>
            <a:r>
              <a:rPr lang="de-DE" altLang="de-DE" dirty="0"/>
              <a:t> &gt; AN</a:t>
            </a:r>
            <a:r>
              <a:rPr lang="de-DE" altLang="de-DE" baseline="-25000" dirty="0"/>
              <a:t>T2</a:t>
            </a:r>
            <a:r>
              <a:rPr lang="de-DE" altLang="de-DE" dirty="0"/>
              <a:t>-HC</a:t>
            </a:r>
            <a:r>
              <a:rPr lang="de-DE" altLang="de-DE" baseline="-25000" dirty="0"/>
              <a:t>AN</a:t>
            </a:r>
            <a:endParaRPr lang="de-DE" altLang="de-DE" dirty="0"/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CBD81ED5-2BAE-4F0A-A882-63637518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54" y="1060352"/>
            <a:ext cx="2377982" cy="1405824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88E6D5CB-F9A4-4DAE-B1B5-FC7FA66D2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4" y="2502423"/>
            <a:ext cx="2377982" cy="1416380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DA45E217-9113-45A9-B3DB-8288BE97B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54" y="3921582"/>
            <a:ext cx="2377982" cy="1432183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E50B6279-76FD-4C51-93AB-1DDE4EF52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3858674"/>
            <a:ext cx="2377982" cy="1414666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CAFD71F2-492B-47D7-8B4E-1B213750B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000" y="3861652"/>
            <a:ext cx="2377982" cy="1435766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AA5DA276-366C-4993-B2EF-54D0EF272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53" y="5312639"/>
            <a:ext cx="2391508" cy="1428486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9FF15F13-1A87-4942-9399-86E64DEC3B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8313" y="5317092"/>
            <a:ext cx="2391508" cy="1419580"/>
          </a:xfrm>
          <a:prstGeom prst="rect">
            <a:avLst/>
          </a:prstGeom>
        </p:spPr>
      </p:pic>
      <p:pic>
        <p:nvPicPr>
          <p:cNvPr id="10" name="Grafik 10">
            <a:extLst>
              <a:ext uri="{FF2B5EF4-FFF2-40B4-BE49-F238E27FC236}">
                <a16:creationId xmlns:a16="http://schemas.microsoft.com/office/drawing/2014/main" id="{217C45BB-D18B-44A4-BFA9-D246672221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9000" y="5353765"/>
            <a:ext cx="2377982" cy="1332710"/>
          </a:xfrm>
          <a:prstGeom prst="rect">
            <a:avLst/>
          </a:prstGeom>
        </p:spPr>
      </p:pic>
      <p:pic>
        <p:nvPicPr>
          <p:cNvPr id="12" name="Grafik 2" descr="Ein Bild, das sitzend, Kuchen, Tisch, Vogel enthält.&#10;&#10;Automatisch generierte Beschreibung">
            <a:extLst>
              <a:ext uri="{FF2B5EF4-FFF2-40B4-BE49-F238E27FC236}">
                <a16:creationId xmlns:a16="http://schemas.microsoft.com/office/drawing/2014/main" id="{98425888-0FAF-42AC-B2F1-059D4D1E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1328"/>
            <a:ext cx="5578589" cy="36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8F64E3-BF5D-4D84-A7AC-660E282D6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6416" y="369578"/>
            <a:ext cx="671139" cy="3023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8F21C5E0-746B-4AF0-8C12-8FB017C3D7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4890" y="266455"/>
            <a:ext cx="6499225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Sup</a:t>
            </a:r>
            <a:r>
              <a:rPr lang="de-DE" altLang="de-DE" dirty="0"/>
              <a:t> Fig 5 Joint </a:t>
            </a:r>
            <a:r>
              <a:rPr lang="de-DE" altLang="de-DE" dirty="0" err="1"/>
              <a:t>overlay</a:t>
            </a:r>
            <a:r>
              <a:rPr lang="de-DE" altLang="de-DE" dirty="0"/>
              <a:t> BN and AN</a:t>
            </a:r>
            <a:r>
              <a:rPr lang="de-DE" altLang="de-DE" baseline="-25000" dirty="0"/>
              <a:t>T1</a:t>
            </a:r>
          </a:p>
        </p:txBody>
      </p:sp>
      <p:sp>
        <p:nvSpPr>
          <p:cNvPr id="22532" name="Textfeld 6">
            <a:extLst>
              <a:ext uri="{FF2B5EF4-FFF2-40B4-BE49-F238E27FC236}">
                <a16:creationId xmlns:a16="http://schemas.microsoft.com/office/drawing/2014/main" id="{B585440C-4C81-4BB4-8811-2407EC60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3856211"/>
            <a:ext cx="1281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BN&gt;HC</a:t>
            </a:r>
            <a:r>
              <a:rPr lang="de-DE" altLang="de-DE" sz="2000" baseline="-25000" dirty="0"/>
              <a:t>BN</a:t>
            </a:r>
            <a:endParaRPr lang="de-DE" altLang="de-DE" sz="2000" dirty="0"/>
          </a:p>
        </p:txBody>
      </p:sp>
      <p:sp>
        <p:nvSpPr>
          <p:cNvPr id="22533" name="Textfeld 12">
            <a:extLst>
              <a:ext uri="{FF2B5EF4-FFF2-40B4-BE49-F238E27FC236}">
                <a16:creationId xmlns:a16="http://schemas.microsoft.com/office/drawing/2014/main" id="{DCFC528F-E150-4C32-9329-70850F983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3010136"/>
            <a:ext cx="1494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HC</a:t>
            </a:r>
            <a:r>
              <a:rPr lang="de-DE" altLang="de-DE" sz="2000" baseline="-25000" dirty="0"/>
              <a:t>AN</a:t>
            </a:r>
            <a:r>
              <a:rPr lang="de-DE" altLang="de-DE" sz="2000" dirty="0"/>
              <a:t>&gt;AN</a:t>
            </a:r>
            <a:r>
              <a:rPr lang="de-DE" altLang="de-DE" sz="2000" baseline="-25000" dirty="0"/>
              <a:t>T1</a:t>
            </a:r>
            <a:endParaRPr lang="de-DE" altLang="de-DE" sz="2000" dirty="0"/>
          </a:p>
        </p:txBody>
      </p:sp>
      <p:sp>
        <p:nvSpPr>
          <p:cNvPr id="22534" name="Textfeld 13">
            <a:extLst>
              <a:ext uri="{FF2B5EF4-FFF2-40B4-BE49-F238E27FC236}">
                <a16:creationId xmlns:a16="http://schemas.microsoft.com/office/drawing/2014/main" id="{913E2490-3307-4C80-9A1D-3C2B8E56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4702286"/>
            <a:ext cx="1247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BN&gt;AN</a:t>
            </a:r>
            <a:r>
              <a:rPr lang="de-DE" altLang="de-DE" sz="2000" baseline="-25000" dirty="0"/>
              <a:t>T1</a:t>
            </a:r>
            <a:endParaRPr lang="de-DE" altLang="de-DE" sz="2000" dirty="0"/>
          </a:p>
        </p:txBody>
      </p:sp>
      <p:pic>
        <p:nvPicPr>
          <p:cNvPr id="22535" name="Grafik 1">
            <a:extLst>
              <a:ext uri="{FF2B5EF4-FFF2-40B4-BE49-F238E27FC236}">
                <a16:creationId xmlns:a16="http://schemas.microsoft.com/office/drawing/2014/main" id="{A526FB7C-55F6-45E1-AA79-E3A1EBD1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2" y="1229844"/>
            <a:ext cx="7869316" cy="47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feld 12">
            <a:extLst>
              <a:ext uri="{FF2B5EF4-FFF2-40B4-BE49-F238E27FC236}">
                <a16:creationId xmlns:a16="http://schemas.microsoft.com/office/drawing/2014/main" id="{ED8B0981-895E-409A-BF1D-40DF2BB5E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1994798"/>
            <a:ext cx="2088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BN&gt;HC</a:t>
            </a:r>
            <a:r>
              <a:rPr lang="de-DE" altLang="de-DE" sz="2000" baseline="-25000" dirty="0"/>
              <a:t>BN</a:t>
            </a:r>
            <a:endParaRPr lang="de-DE" altLang="de-DE" sz="2000" dirty="0"/>
          </a:p>
          <a:p>
            <a:r>
              <a:rPr lang="de-DE" altLang="de-DE" sz="2000" dirty="0"/>
              <a:t>HC</a:t>
            </a:r>
            <a:r>
              <a:rPr lang="de-DE" altLang="de-DE" sz="2000" baseline="-25000" dirty="0"/>
              <a:t>AN</a:t>
            </a:r>
            <a:r>
              <a:rPr lang="de-DE" altLang="de-DE" sz="2000" dirty="0"/>
              <a:t>&gt;AN</a:t>
            </a:r>
            <a:r>
              <a:rPr lang="de-DE" altLang="de-DE" sz="2000" baseline="-25000" dirty="0"/>
              <a:t>T1</a:t>
            </a:r>
            <a:endParaRPr lang="de-DE" altLang="de-DE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EF3DB87C-CB86-4733-AC1F-8BDE50B75A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9263" y="233363"/>
            <a:ext cx="6499225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Sup</a:t>
            </a:r>
            <a:r>
              <a:rPr lang="de-DE" altLang="de-DE" dirty="0"/>
              <a:t> Fig 6 Joint </a:t>
            </a:r>
            <a:r>
              <a:rPr lang="de-DE" altLang="de-DE" dirty="0" err="1"/>
              <a:t>overlay</a:t>
            </a:r>
            <a:r>
              <a:rPr lang="de-DE" altLang="de-DE" dirty="0"/>
              <a:t> BN and AN</a:t>
            </a:r>
            <a:r>
              <a:rPr lang="de-DE" altLang="de-DE" baseline="-25000" dirty="0"/>
              <a:t>T2</a:t>
            </a: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8CD41C-F2A1-4032-B384-2F23B0C7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274"/>
            <a:ext cx="7807035" cy="4622493"/>
          </a:xfrm>
          <a:prstGeom prst="rect">
            <a:avLst/>
          </a:prstGeom>
        </p:spPr>
      </p:pic>
      <p:sp>
        <p:nvSpPr>
          <p:cNvPr id="8" name="Textfeld 6">
            <a:extLst>
              <a:ext uri="{FF2B5EF4-FFF2-40B4-BE49-F238E27FC236}">
                <a16:creationId xmlns:a16="http://schemas.microsoft.com/office/drawing/2014/main" id="{672A3722-8A9E-4555-BED0-525B7755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276" y="3858373"/>
            <a:ext cx="1281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BN&gt;HC</a:t>
            </a:r>
            <a:r>
              <a:rPr lang="de-DE" altLang="de-DE" sz="2000" baseline="-25000" dirty="0"/>
              <a:t>BN</a:t>
            </a:r>
            <a:endParaRPr lang="de-DE" altLang="de-DE" sz="2000" dirty="0"/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A360A44C-594E-4BEA-965B-0AD3BED63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276" y="3000294"/>
            <a:ext cx="1494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HC</a:t>
            </a:r>
            <a:r>
              <a:rPr lang="de-DE" altLang="de-DE" sz="2000" baseline="-25000" dirty="0"/>
              <a:t>AN</a:t>
            </a:r>
            <a:r>
              <a:rPr lang="de-DE" altLang="de-DE" sz="2000" dirty="0"/>
              <a:t>&gt;AN</a:t>
            </a:r>
            <a:r>
              <a:rPr lang="de-DE" altLang="de-DE" sz="2000" baseline="-25000" dirty="0"/>
              <a:t>T2</a:t>
            </a:r>
            <a:endParaRPr lang="de-DE" altLang="de-DE" sz="2000" dirty="0"/>
          </a:p>
        </p:txBody>
      </p:sp>
      <p:sp>
        <p:nvSpPr>
          <p:cNvPr id="10" name="Textfeld 13">
            <a:extLst>
              <a:ext uri="{FF2B5EF4-FFF2-40B4-BE49-F238E27FC236}">
                <a16:creationId xmlns:a16="http://schemas.microsoft.com/office/drawing/2014/main" id="{7649F6D8-30F9-49DB-9513-7F91B1C09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165" y="4716452"/>
            <a:ext cx="1247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BN&gt;AN</a:t>
            </a:r>
            <a:r>
              <a:rPr lang="de-DE" altLang="de-DE" sz="2000" baseline="-25000" dirty="0"/>
              <a:t>T2</a:t>
            </a:r>
            <a:endParaRPr lang="de-DE" altLang="de-DE" sz="2000" dirty="0"/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A009E2EA-A9F8-4E8C-B4E7-1DA1292B3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107" y="2044320"/>
            <a:ext cx="2088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/>
              <a:t>BN&gt;HC</a:t>
            </a:r>
            <a:r>
              <a:rPr lang="de-DE" altLang="de-DE" sz="2000" baseline="-25000" dirty="0"/>
              <a:t>BN</a:t>
            </a:r>
            <a:endParaRPr lang="de-DE" altLang="de-DE" sz="2000" dirty="0"/>
          </a:p>
          <a:p>
            <a:r>
              <a:rPr lang="de-DE" altLang="de-DE" sz="2000" dirty="0"/>
              <a:t>HC</a:t>
            </a:r>
            <a:r>
              <a:rPr lang="de-DE" altLang="de-DE" sz="2000" baseline="-25000" dirty="0"/>
              <a:t>AN</a:t>
            </a:r>
            <a:r>
              <a:rPr lang="de-DE" altLang="de-DE" sz="2000" dirty="0"/>
              <a:t>&gt;AN</a:t>
            </a:r>
            <a:r>
              <a:rPr lang="de-DE" altLang="de-DE" sz="2000" baseline="-25000" dirty="0"/>
              <a:t>T2</a:t>
            </a:r>
            <a:endParaRPr lang="de-DE" altLang="de-DE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75652A3-1902-492A-8B92-2ED579E734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9263" y="233363"/>
            <a:ext cx="8458200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Sup</a:t>
            </a:r>
            <a:r>
              <a:rPr lang="de-DE" altLang="de-DE" dirty="0"/>
              <a:t> Fig 7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(</a:t>
            </a:r>
            <a:r>
              <a:rPr lang="de-DE" altLang="de-DE" dirty="0" err="1"/>
              <a:t>no</a:t>
            </a:r>
            <a:r>
              <a:rPr lang="de-DE" altLang="de-DE" dirty="0"/>
              <a:t> SSRI)</a:t>
            </a:r>
          </a:p>
        </p:txBody>
      </p:sp>
      <p:pic>
        <p:nvPicPr>
          <p:cNvPr id="26628" name="Grafik 1">
            <a:extLst>
              <a:ext uri="{FF2B5EF4-FFF2-40B4-BE49-F238E27FC236}">
                <a16:creationId xmlns:a16="http://schemas.microsoft.com/office/drawing/2014/main" id="{4662A50B-F8FD-47C1-A94D-728F0DEC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13"/>
            <a:ext cx="9144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07B1E4-30BC-4260-9E93-EBE5AE2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25" y="1084718"/>
            <a:ext cx="1076475" cy="48489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7E19F1A2-5746-41EB-A64D-7068068AD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9263" y="233363"/>
            <a:ext cx="8458200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Sup</a:t>
            </a:r>
            <a:r>
              <a:rPr lang="de-DE" altLang="de-DE" dirty="0"/>
              <a:t> Fig 8 BN&gt;HC</a:t>
            </a:r>
            <a:r>
              <a:rPr lang="de-DE" altLang="de-DE" baseline="-25000" dirty="0"/>
              <a:t>BN</a:t>
            </a:r>
            <a:r>
              <a:rPr lang="de-DE" altLang="de-DE" dirty="0"/>
              <a:t> (</a:t>
            </a:r>
            <a:r>
              <a:rPr lang="de-DE" altLang="de-DE" dirty="0" err="1"/>
              <a:t>no</a:t>
            </a:r>
            <a:r>
              <a:rPr lang="de-DE" altLang="de-DE" dirty="0"/>
              <a:t> </a:t>
            </a:r>
            <a:r>
              <a:rPr lang="de-DE" altLang="de-DE" dirty="0" err="1"/>
              <a:t>major</a:t>
            </a:r>
            <a:r>
              <a:rPr lang="de-DE" altLang="de-DE" dirty="0"/>
              <a:t> </a:t>
            </a:r>
            <a:r>
              <a:rPr lang="de-DE" altLang="de-DE" dirty="0" err="1"/>
              <a:t>depression</a:t>
            </a:r>
            <a:r>
              <a:rPr lang="de-DE" altLang="de-DE" dirty="0"/>
              <a:t>)</a:t>
            </a:r>
          </a:p>
        </p:txBody>
      </p:sp>
      <p:pic>
        <p:nvPicPr>
          <p:cNvPr id="28676" name="Grafik 1">
            <a:extLst>
              <a:ext uri="{FF2B5EF4-FFF2-40B4-BE49-F238E27FC236}">
                <a16:creationId xmlns:a16="http://schemas.microsoft.com/office/drawing/2014/main" id="{5D8831BF-8594-4E52-B7C5-7EE31E83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763"/>
            <a:ext cx="9144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3050EB-4DD1-4E08-A347-32A191C40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25" y="1004549"/>
            <a:ext cx="1076475" cy="48489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F26D8CD7-87D6-4A15-AC45-7E63B1F42B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9263" y="233363"/>
            <a:ext cx="8458200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Sup</a:t>
            </a:r>
            <a:r>
              <a:rPr lang="de-DE" altLang="de-DE" dirty="0"/>
              <a:t> Fig 9 BN-HC</a:t>
            </a:r>
            <a:r>
              <a:rPr lang="de-DE" altLang="de-DE" baseline="-25000" dirty="0"/>
              <a:t>BN</a:t>
            </a:r>
            <a:r>
              <a:rPr lang="de-DE" altLang="de-DE" dirty="0"/>
              <a:t> &gt; AN</a:t>
            </a:r>
            <a:r>
              <a:rPr lang="de-DE" altLang="de-DE" baseline="-25000" dirty="0"/>
              <a:t>T1</a:t>
            </a:r>
            <a:r>
              <a:rPr lang="de-DE" altLang="de-DE" dirty="0"/>
              <a:t>-HC</a:t>
            </a:r>
            <a:r>
              <a:rPr lang="de-DE" altLang="de-DE" baseline="-25000" dirty="0"/>
              <a:t>AN </a:t>
            </a:r>
            <a:r>
              <a:rPr lang="de-DE" altLang="de-DE" dirty="0"/>
              <a:t>(</a:t>
            </a:r>
            <a:r>
              <a:rPr lang="de-DE" altLang="de-DE" dirty="0" err="1"/>
              <a:t>age</a:t>
            </a:r>
            <a:r>
              <a:rPr lang="de-DE" altLang="de-DE" dirty="0"/>
              <a:t> </a:t>
            </a:r>
            <a:r>
              <a:rPr lang="de-DE" altLang="de-DE" dirty="0" err="1"/>
              <a:t>corrected</a:t>
            </a:r>
            <a:r>
              <a:rPr lang="de-DE" altLang="de-DE" dirty="0"/>
              <a:t>)</a:t>
            </a:r>
          </a:p>
        </p:txBody>
      </p:sp>
      <p:pic>
        <p:nvPicPr>
          <p:cNvPr id="30724" name="Grafik 1">
            <a:extLst>
              <a:ext uri="{FF2B5EF4-FFF2-40B4-BE49-F238E27FC236}">
                <a16:creationId xmlns:a16="http://schemas.microsoft.com/office/drawing/2014/main" id="{9B3F64A7-6923-4244-9D1E-1525485D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0"/>
            <a:ext cx="9144000" cy="546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DA820F-D201-4512-8B00-3FFBE89DB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789" y="1412776"/>
            <a:ext cx="1011490" cy="46436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820018-AD52-441A-AF70-888409E2ECE1}"/>
              </a:ext>
            </a:extLst>
          </p:cNvPr>
          <p:cNvSpPr txBox="1"/>
          <p:nvPr/>
        </p:nvSpPr>
        <p:spPr>
          <a:xfrm>
            <a:off x="8820472" y="1455167"/>
            <a:ext cx="23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Uniklinik RWTH Aachen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669900"/>
      </a:accent1>
      <a:accent2>
        <a:srgbClr val="999999"/>
      </a:accent2>
      <a:accent3>
        <a:srgbClr val="E17000"/>
      </a:accent3>
      <a:accent4>
        <a:srgbClr val="669900"/>
      </a:accent4>
      <a:accent5>
        <a:srgbClr val="999999"/>
      </a:accent5>
      <a:accent6>
        <a:srgbClr val="E17000"/>
      </a:accent6>
      <a:hlink>
        <a:srgbClr val="669900"/>
      </a:hlink>
      <a:folHlink>
        <a:srgbClr val="999999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1175</Words>
  <Application>Microsoft Office PowerPoint</Application>
  <PresentationFormat>Bildschirmpräsentation (4:3)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Standarddesign</vt:lpstr>
      <vt:lpstr>Sup Fig 1  HCAN&gt; ANT1</vt:lpstr>
      <vt:lpstr>Sup Fig 2  HCAN&gt; ANT2</vt:lpstr>
      <vt:lpstr>Sup Fig 3  BN-HCBN &gt; ANT1-HCAN</vt:lpstr>
      <vt:lpstr>Sup Fig 4 BN-HCBN &gt; ANT2-HCAN</vt:lpstr>
      <vt:lpstr>Sup Fig 5 Joint overlay BN and ANT1</vt:lpstr>
      <vt:lpstr>Sup Fig 6 Joint overlay BN and ANT2</vt:lpstr>
      <vt:lpstr>Sup Fig 7 BN&gt;HCBN (no SSRI)</vt:lpstr>
      <vt:lpstr>Sup Fig 8 BN&gt;HCBN (no major depression)</vt:lpstr>
      <vt:lpstr>Sup Fig 9 BN-HCBN &gt; ANT1-HCAN (age corrected)</vt:lpstr>
      <vt:lpstr>Sup Fig 10 BN-HCBN &gt; ANT2-HCAN (age corrected)</vt:lpstr>
    </vt:vector>
  </TitlesOfParts>
  <Company>trocklon gmbh/ luftschacht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mathias brandstädter</dc:creator>
  <cp:lastModifiedBy>Ruan, Vanessa Ande</cp:lastModifiedBy>
  <cp:revision>606</cp:revision>
  <cp:lastPrinted>2013-03-05T10:14:58Z</cp:lastPrinted>
  <dcterms:created xsi:type="dcterms:W3CDTF">2011-12-11T14:41:47Z</dcterms:created>
  <dcterms:modified xsi:type="dcterms:W3CDTF">2021-11-22T17:51:29Z</dcterms:modified>
</cp:coreProperties>
</file>