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8" d="100"/>
          <a:sy n="98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772D2-46FB-435B-B4DF-12A6AE571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614B41-D0D9-47C6-B5BE-82EAD2CEC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2015A9-FD12-4D1C-90C5-35B0BFE7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CD0E66-2D36-4E26-AE68-96AE0C75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C9B401-8409-414B-A398-77EC7F3C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3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604F0-1D3B-4072-834B-39BE1256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C71CD0-3607-4F6A-B44C-BA5B129F4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733D3E-4BF0-4465-AB77-63EE41BC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3AFAC-015C-4031-90EE-B71FF705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78437D-E1DB-4B46-9EA4-464C9D07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2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5EF7ED-376A-434B-B68C-360B2588B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D99736-65B2-49A6-B707-B0BFFE4ED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98AF1D-B69C-4E90-8031-1A7188C2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52CD9C-0059-4644-8B4B-5B3535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0A08C-1169-468A-81F4-7C8FC0E4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7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0A787-A7D9-4F66-9B82-BE5069DA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66023-ADC9-47C7-88E5-7E5117913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E9C990-1FFC-46A0-B20F-E6356934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76E47-61E3-4332-8F97-7C519A7B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95513-8073-4C87-A186-F339469D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8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E977A-AA58-4E60-A51B-CCB7B341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A68F5-DFC0-4CF4-84D7-D2E2D2920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753E5-E0D3-4A11-BD2C-5F6A57D0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AA735-6FCA-4932-9334-69EFA86B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34D42B-621D-46B1-BE0E-C3391478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285FE-CA82-438C-902E-22D8AD83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8C45B-B362-42E5-BD11-85E1BC1D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BB4C28-DA8A-41E3-8AC0-100E083BB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5330B-4AC0-4793-AF5D-719D90E2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446795-2DB1-43B4-B2B6-FC85D9A1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9B4C48-77FB-4A50-BA05-1BF804EA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13902-B3C4-41A8-9F99-EA9D4659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8C194B-6BD0-4F90-891A-2C57432E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3E0187-91FA-4613-BE7E-3ECD69B2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67F2B0-C345-42EC-92B0-1158BCA95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71C0E3-6C9A-4668-86FD-A0515C575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8DD0CF-803A-4BF1-B066-FD620301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593D55-7C5B-49F2-BD69-C921E938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0C9DD0-A4DE-44FC-BDF5-030358C3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25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7C18C-F359-43E9-A0D9-E47FB88F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59B33B-E626-4DFF-87D9-D527DD8E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532CEA-6E23-45EF-B7FE-57213BAD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9948D8-F5F5-4457-B15B-A0B98044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78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7B9A71-3EBD-49C9-B0E9-E23DC914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49C73-3926-4A2C-863A-E032F9CA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26A4BF-142E-4159-AF6B-601F16E1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9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30BE6-99B7-4A21-AF81-B57C5537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12EC9-2344-41AD-ACDA-53D52215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CBCD1A-3E16-4D1E-A1E6-6D19F3D1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500C53-9C85-4A64-BBEF-AC32B01F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17389B-303E-4D58-B76E-34CCFF3E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5478E9-A85E-4C1B-A19A-95AEC9DD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D21ED-4ED8-483F-9A59-CD52127C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33C459-1619-47E8-A021-AB67EB1A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468421-A8CD-45A1-889F-D8DB490CB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4E565C-5CA7-4FFF-A6BF-C0DCBA1C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16540F-E6C2-40C9-B49B-3ACDA7F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52895-C832-417D-A307-87A98F61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30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1AC5B8-6EBA-4337-907E-C4112EBD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9B55D-49F5-465B-8FBB-459B5F4D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7101D-9F3A-403D-A915-DC9CC789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B456-B8CB-4C63-9FEC-FC7D4F8C77DA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EEDA36-01D7-4832-94E6-6F4C36BA0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B89CC-76AA-41DF-9588-A0A9BFFF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30DE-994D-4B32-A29B-4229DF9FBF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3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308CEF9-6392-4316-9DF9-038A5F44A7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7410" y="132423"/>
          <a:ext cx="3457986" cy="34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Prism 8" r:id="rId3" imgW="3334136" imgH="3279563" progId="Prism8.Document">
                  <p:embed/>
                </p:oleObj>
              </mc:Choice>
              <mc:Fallback>
                <p:oleObj name="Prism 8" r:id="rId3" imgW="3334136" imgH="3279563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308CEF9-6392-4316-9DF9-038A5F44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7410" y="132423"/>
                        <a:ext cx="3457986" cy="34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78EFA3A-4FDF-4907-983F-F983A3E59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20" y="133319"/>
          <a:ext cx="3828440" cy="339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Prism 8" r:id="rId5" imgW="3745772" imgH="3323862" progId="Prism8.Document">
                  <p:embed/>
                </p:oleObj>
              </mc:Choice>
              <mc:Fallback>
                <p:oleObj name="Prism 8" r:id="rId5" imgW="3745772" imgH="3323862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78EFA3A-4FDF-4907-983F-F983A3E59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20" y="133319"/>
                        <a:ext cx="3828440" cy="339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7B041A-B5E0-477E-9DD0-18B7CCBF7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6637" y="132423"/>
          <a:ext cx="4248596" cy="34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Prism 8" r:id="rId7" imgW="4157407" imgH="3326743" progId="Prism8.Document">
                  <p:embed/>
                </p:oleObj>
              </mc:Choice>
              <mc:Fallback>
                <p:oleObj name="Prism 8" r:id="rId7" imgW="4157407" imgH="3326743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7B041A-B5E0-477E-9DD0-18B7CCBF7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6637" y="132423"/>
                        <a:ext cx="4248596" cy="340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C173044-D08B-4E6F-A9BB-9677B49709E7}"/>
              </a:ext>
            </a:extLst>
          </p:cNvPr>
          <p:cNvSpPr txBox="1"/>
          <p:nvPr/>
        </p:nvSpPr>
        <p:spPr>
          <a:xfrm>
            <a:off x="10818661" y="655791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sz="135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D96D9B-8E6F-4C2D-A0F2-FFF912667C0F}"/>
              </a:ext>
            </a:extLst>
          </p:cNvPr>
          <p:cNvSpPr txBox="1"/>
          <p:nvPr/>
        </p:nvSpPr>
        <p:spPr>
          <a:xfrm>
            <a:off x="0" y="690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8F17AF-D86F-4269-8A12-4EFA59F041D8}"/>
              </a:ext>
            </a:extLst>
          </p:cNvPr>
          <p:cNvSpPr txBox="1"/>
          <p:nvPr/>
        </p:nvSpPr>
        <p:spPr>
          <a:xfrm>
            <a:off x="4038677" y="690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645FF-8782-44B9-9236-9D10C5AB24C2}"/>
              </a:ext>
            </a:extLst>
          </p:cNvPr>
          <p:cNvSpPr txBox="1"/>
          <p:nvPr/>
        </p:nvSpPr>
        <p:spPr>
          <a:xfrm>
            <a:off x="8414344" y="690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BDC119-2022-438C-9A6C-07BF16C535E8}"/>
              </a:ext>
            </a:extLst>
          </p:cNvPr>
          <p:cNvSpPr/>
          <p:nvPr/>
        </p:nvSpPr>
        <p:spPr>
          <a:xfrm>
            <a:off x="13579" y="3812762"/>
            <a:ext cx="12192000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sphingolipids identified by LC-HRMS analysis. 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Dihydroceramides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d18:0), ceramides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d18:1) and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sphingadiene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ceramides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d18:2).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Hex2Cer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lactosylceramide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)) and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HexCer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galactosylceramide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)/glucosylceramide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GlcCer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)).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Sphingomyelin (SM). High values are represented as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middle range values are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low values are shown in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squares represent values, which lie under the detection limit. Data are presented as a mean of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SEM. 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9F82B9-4D6B-4708-8FAB-9B05CE5C7ADA}"/>
              </a:ext>
            </a:extLst>
          </p:cNvPr>
          <p:cNvCxnSpPr/>
          <p:nvPr/>
        </p:nvCxnSpPr>
        <p:spPr>
          <a:xfrm>
            <a:off x="117446" y="1073791"/>
            <a:ext cx="2894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F8F6C1-35CD-42BB-AFC3-261D9B45DE67}"/>
              </a:ext>
            </a:extLst>
          </p:cNvPr>
          <p:cNvCxnSpPr/>
          <p:nvPr/>
        </p:nvCxnSpPr>
        <p:spPr>
          <a:xfrm>
            <a:off x="117446" y="2711042"/>
            <a:ext cx="2894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906FAA-43B6-408F-BADC-C6DC1D23A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97685"/>
              </p:ext>
            </p:extLst>
          </p:nvPr>
        </p:nvGraphicFramePr>
        <p:xfrm>
          <a:off x="2637093" y="6385"/>
          <a:ext cx="3014039" cy="234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Prism 8" r:id="rId3" imgW="3745772" imgH="2919769" progId="Prism8.Document">
                  <p:embed/>
                </p:oleObj>
              </mc:Choice>
              <mc:Fallback>
                <p:oleObj name="Prism 8" r:id="rId3" imgW="3745772" imgH="2919769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C906FAA-43B6-408F-BADC-C6DC1D23A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7093" y="6385"/>
                        <a:ext cx="3014039" cy="234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102FA49-A610-4925-B452-91A8FD2A3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11757"/>
              </p:ext>
            </p:extLst>
          </p:nvPr>
        </p:nvGraphicFramePr>
        <p:xfrm>
          <a:off x="56194" y="5108"/>
          <a:ext cx="2957845" cy="234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Prism 8" r:id="rId5" imgW="3675905" imgH="2921209" progId="Prism8.Document">
                  <p:embed/>
                </p:oleObj>
              </mc:Choice>
              <mc:Fallback>
                <p:oleObj name="Prism 8" r:id="rId5" imgW="3675905" imgH="2921209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102FA49-A610-4925-B452-91A8FD2A37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4" y="5108"/>
                        <a:ext cx="2957845" cy="234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377B0C-5AAF-4BAE-A0F5-6314139CE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65965"/>
              </p:ext>
            </p:extLst>
          </p:nvPr>
        </p:nvGraphicFramePr>
        <p:xfrm>
          <a:off x="5343358" y="0"/>
          <a:ext cx="3014039" cy="235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Prism 8" r:id="rId7" imgW="3745772" imgH="2927332" progId="Prism8.Document">
                  <p:embed/>
                </p:oleObj>
              </mc:Choice>
              <mc:Fallback>
                <p:oleObj name="Prism 8" r:id="rId7" imgW="3745772" imgH="2927332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7377B0C-5AAF-4BAE-A0F5-6314139CE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3358" y="0"/>
                        <a:ext cx="3014039" cy="235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E38F959-784E-4B5A-8686-B357E2CA6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70107"/>
              </p:ext>
            </p:extLst>
          </p:nvPr>
        </p:nvGraphicFramePr>
        <p:xfrm>
          <a:off x="0" y="2536735"/>
          <a:ext cx="3014039" cy="235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Prism 8" r:id="rId9" imgW="3745772" imgH="2924451" progId="Prism8.Document">
                  <p:embed/>
                </p:oleObj>
              </mc:Choice>
              <mc:Fallback>
                <p:oleObj name="Prism 8" r:id="rId9" imgW="3745772" imgH="2924451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E38F959-784E-4B5A-8686-B357E2CA6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2536735"/>
                        <a:ext cx="3014039" cy="235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EDF98F9-DF07-4571-900E-32EEB3AA5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90336"/>
              </p:ext>
            </p:extLst>
          </p:nvPr>
        </p:nvGraphicFramePr>
        <p:xfrm>
          <a:off x="2637093" y="2536735"/>
          <a:ext cx="3014039" cy="235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Prism 8" r:id="rId11" imgW="3745772" imgH="2924451" progId="Prism8.Document">
                  <p:embed/>
                </p:oleObj>
              </mc:Choice>
              <mc:Fallback>
                <p:oleObj name="Prism 8" r:id="rId11" imgW="3745772" imgH="2924451" progId="Prism8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EDF98F9-DF07-4571-900E-32EEB3AA5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37093" y="2536735"/>
                        <a:ext cx="3014039" cy="235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B6CA08A-FA1D-48D5-82BF-EC75C0320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1286"/>
              </p:ext>
            </p:extLst>
          </p:nvPr>
        </p:nvGraphicFramePr>
        <p:xfrm>
          <a:off x="5403384" y="2536735"/>
          <a:ext cx="2954013" cy="235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Prism 8" r:id="rId13" imgW="3672664" imgH="2927332" progId="Prism8.Document">
                  <p:embed/>
                </p:oleObj>
              </mc:Choice>
              <mc:Fallback>
                <p:oleObj name="Prism 8" r:id="rId13" imgW="3672664" imgH="2927332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6CA08A-FA1D-48D5-82BF-EC75C0320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03384" y="2536735"/>
                        <a:ext cx="2954013" cy="235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3ED69D-E28C-474E-A511-ACBEAFD88A49}"/>
              </a:ext>
            </a:extLst>
          </p:cNvPr>
          <p:cNvSpPr txBox="1"/>
          <p:nvPr/>
        </p:nvSpPr>
        <p:spPr>
          <a:xfrm>
            <a:off x="10756992" y="6557918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rial" panose="020B0604020202020204" pitchFamily="34" charset="0"/>
                <a:cs typeface="Arial" panose="020B0604020202020204" pitchFamily="34" charset="0"/>
              </a:rPr>
              <a:t>Supplemental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E2BB15-4E3F-4710-9F5C-FEDA4148C539}"/>
              </a:ext>
            </a:extLst>
          </p:cNvPr>
          <p:cNvSpPr txBox="1"/>
          <p:nvPr/>
        </p:nvSpPr>
        <p:spPr>
          <a:xfrm>
            <a:off x="0" y="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chteck 17">
            <a:extLst>
              <a:ext uri="{FF2B5EF4-FFF2-40B4-BE49-F238E27FC236}">
                <a16:creationId xmlns:a16="http://schemas.microsoft.com/office/drawing/2014/main" id="{B27FECBF-138F-41E1-B17D-321BD8715256}"/>
              </a:ext>
            </a:extLst>
          </p:cNvPr>
          <p:cNvSpPr/>
          <p:nvPr/>
        </p:nvSpPr>
        <p:spPr>
          <a:xfrm>
            <a:off x="0" y="4854465"/>
            <a:ext cx="12192000" cy="19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Sphingolipid species in breast cancer cells following G15 treatment (2.5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M for 24 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identified by LC-HRMS analysis.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dihydroceramide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dhCer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levels. Total of the following analytes: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d18:0/22:0,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d18:0/24:0,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d18:0/24:1. Total ceramide levels. Total of the following analytes: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d18:1/16:0,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d18:1/18:0,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d18:1/22:0,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d18:1/22:1,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d18:1/23:0,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d18:1/24:0,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d18:1/24:1. Total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sphingadiene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-ceramide levels. Total of the following analytes: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d18:2/22:0,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d18:2/24:0. Total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galactosylceramide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GalCer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glucosylceramide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GlcCer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levels. Total of the following analytes: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HexCer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d18:1/16:0, 24:0, 24:1. Total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lactosylceramide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LacCer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levels. Total of the following analytes: Hex2Cer d18:1/16:0, 24:1.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sphingomyelin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(SM) levels. Total of the following analytes: SM 30:1, 32:1, 32:2, 33:1, 34:0, 34:1, 34:2, 36:1, 36:2, 36:3, 37:1, 38:1, 38:2, 40:1, 40:2, 40:3, 41:1, 41:2, 42:1, 42:2, 42:3, 43:1, 43:2. Data are presented as a mean of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± SEM. Tukey’s multiple comparison test.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**p≤0.01, ***p≤0.001, ****p≤0.0001.Area under curve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(AUC),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internal standard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(IS),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 significant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(ns).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279C6B-0237-4560-BBA2-ED32735CA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96186"/>
              </p:ext>
            </p:extLst>
          </p:nvPr>
        </p:nvGraphicFramePr>
        <p:xfrm>
          <a:off x="8131093" y="142676"/>
          <a:ext cx="3343275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Prism 8" r:id="rId3" imgW="3343500" imgH="3326743" progId="Prism8.Document">
                  <p:embed/>
                </p:oleObj>
              </mc:Choice>
              <mc:Fallback>
                <p:oleObj name="Prism 8" r:id="rId3" imgW="3343500" imgH="332674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1093" y="142676"/>
                        <a:ext cx="3343275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C173044-D08B-4E6F-A9BB-9677B49709E7}"/>
              </a:ext>
            </a:extLst>
          </p:cNvPr>
          <p:cNvSpPr txBox="1"/>
          <p:nvPr/>
        </p:nvSpPr>
        <p:spPr>
          <a:xfrm>
            <a:off x="10818661" y="654244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sz="135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D96D9B-8E6F-4C2D-A0F2-FFF912667C0F}"/>
              </a:ext>
            </a:extLst>
          </p:cNvPr>
          <p:cNvSpPr txBox="1"/>
          <p:nvPr/>
        </p:nvSpPr>
        <p:spPr>
          <a:xfrm>
            <a:off x="0" y="690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8F17AF-D86F-4269-8A12-4EFA59F041D8}"/>
              </a:ext>
            </a:extLst>
          </p:cNvPr>
          <p:cNvSpPr txBox="1"/>
          <p:nvPr/>
        </p:nvSpPr>
        <p:spPr>
          <a:xfrm>
            <a:off x="3992028" y="690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645FF-8782-44B9-9236-9D10C5AB24C2}"/>
              </a:ext>
            </a:extLst>
          </p:cNvPr>
          <p:cNvSpPr txBox="1"/>
          <p:nvPr/>
        </p:nvSpPr>
        <p:spPr>
          <a:xfrm>
            <a:off x="8097537" y="70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78ACC1-B1EE-4376-A3AB-D120D633F436}"/>
              </a:ext>
            </a:extLst>
          </p:cNvPr>
          <p:cNvSpPr/>
          <p:nvPr/>
        </p:nvSpPr>
        <p:spPr>
          <a:xfrm>
            <a:off x="13579" y="3812762"/>
            <a:ext cx="12192000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non-sphingolipid lipids identified by LC-HRMS analysis. 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Sterol ester (SE).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Ether lipids.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Diglycerides (DG).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Triglycerides (TG).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Glycerophospholipids.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Phospholipids.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Acylcarnitines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High values are represented as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middle range values are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low values are shown in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squares represent values, which lie under the detection limit. Data are presented as a mean of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SEM. 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11D929-2505-42B9-9201-1AD77CA9B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86344"/>
              </p:ext>
            </p:extLst>
          </p:nvPr>
        </p:nvGraphicFramePr>
        <p:xfrm>
          <a:off x="349226" y="69003"/>
          <a:ext cx="3525837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Prism 8" r:id="rId5" imgW="3526449" imgH="3314498" progId="Prism8.Document">
                  <p:embed/>
                </p:oleObj>
              </mc:Choice>
              <mc:Fallback>
                <p:oleObj name="Prism 8" r:id="rId5" imgW="3526449" imgH="331449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26" y="69003"/>
                        <a:ext cx="3525837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D30722-235E-4876-8232-B78FA9F89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74499"/>
              </p:ext>
            </p:extLst>
          </p:nvPr>
        </p:nvGraphicFramePr>
        <p:xfrm>
          <a:off x="4204704" y="71703"/>
          <a:ext cx="3809749" cy="33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Prism 8" r:id="rId7" imgW="4775039" imgH="4151496" progId="Prism8.Document">
                  <p:embed/>
                </p:oleObj>
              </mc:Choice>
              <mc:Fallback>
                <p:oleObj name="Prism 8" r:id="rId7" imgW="4775039" imgH="415149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4704" y="71703"/>
                        <a:ext cx="3809749" cy="33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4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C173044-D08B-4E6F-A9BB-9677B49709E7}"/>
              </a:ext>
            </a:extLst>
          </p:cNvPr>
          <p:cNvSpPr txBox="1"/>
          <p:nvPr/>
        </p:nvSpPr>
        <p:spPr>
          <a:xfrm>
            <a:off x="10805082" y="655791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sz="135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3FE313-D247-4CE0-8E4E-4F4DA3F21329}"/>
              </a:ext>
            </a:extLst>
          </p:cNvPr>
          <p:cNvSpPr txBox="1"/>
          <p:nvPr/>
        </p:nvSpPr>
        <p:spPr>
          <a:xfrm>
            <a:off x="104538" y="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8CFE17-A315-4BF0-85E9-EC5B4854E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96601"/>
              </p:ext>
            </p:extLst>
          </p:nvPr>
        </p:nvGraphicFramePr>
        <p:xfrm>
          <a:off x="104537" y="184666"/>
          <a:ext cx="5851645" cy="584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rism 8" r:id="rId3" imgW="5493150" imgH="5482625" progId="Prism8.Document">
                  <p:embed/>
                </p:oleObj>
              </mc:Choice>
              <mc:Fallback>
                <p:oleObj name="Prism 8" r:id="rId3" imgW="5493150" imgH="548262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37" y="184666"/>
                        <a:ext cx="5851645" cy="584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36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C173044-D08B-4E6F-A9BB-9677B49709E7}"/>
              </a:ext>
            </a:extLst>
          </p:cNvPr>
          <p:cNvSpPr txBox="1"/>
          <p:nvPr/>
        </p:nvSpPr>
        <p:spPr>
          <a:xfrm>
            <a:off x="10805082" y="655791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sz="135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3FE313-D247-4CE0-8E4E-4F4DA3F21329}"/>
              </a:ext>
            </a:extLst>
          </p:cNvPr>
          <p:cNvSpPr txBox="1"/>
          <p:nvPr/>
        </p:nvSpPr>
        <p:spPr>
          <a:xfrm>
            <a:off x="104538" y="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2F10C1-E936-4FB6-9EBB-9555172C2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93610"/>
              </p:ext>
            </p:extLst>
          </p:nvPr>
        </p:nvGraphicFramePr>
        <p:xfrm>
          <a:off x="401414" y="-104047"/>
          <a:ext cx="8046300" cy="697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Prism 8" r:id="rId3" imgW="7706904" imgH="6680857" progId="Prism8.Document">
                  <p:embed/>
                </p:oleObj>
              </mc:Choice>
              <mc:Fallback>
                <p:oleObj name="Prism 8" r:id="rId3" imgW="7706904" imgH="668085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414" y="-104047"/>
                        <a:ext cx="8046300" cy="697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2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C173044-D08B-4E6F-A9BB-9677B49709E7}"/>
              </a:ext>
            </a:extLst>
          </p:cNvPr>
          <p:cNvSpPr txBox="1"/>
          <p:nvPr/>
        </p:nvSpPr>
        <p:spPr>
          <a:xfrm>
            <a:off x="10805082" y="655791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sz="135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3FE313-D247-4CE0-8E4E-4F4DA3F21329}"/>
              </a:ext>
            </a:extLst>
          </p:cNvPr>
          <p:cNvSpPr txBox="1"/>
          <p:nvPr/>
        </p:nvSpPr>
        <p:spPr>
          <a:xfrm>
            <a:off x="104538" y="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6B165B-B851-47D2-81A1-97E7301A4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35060"/>
              </p:ext>
            </p:extLst>
          </p:nvPr>
        </p:nvGraphicFramePr>
        <p:xfrm>
          <a:off x="0" y="184666"/>
          <a:ext cx="5672851" cy="51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Prism 8" r:id="rId3" imgW="5515839" imgH="5031352" progId="Prism8.Document">
                  <p:embed/>
                </p:oleObj>
              </mc:Choice>
              <mc:Fallback>
                <p:oleObj name="Prism 8" r:id="rId3" imgW="5515839" imgH="503135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4666"/>
                        <a:ext cx="5672851" cy="517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7B375C-236B-43D8-9084-854989FD8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21033"/>
              </p:ext>
            </p:extLst>
          </p:nvPr>
        </p:nvGraphicFramePr>
        <p:xfrm>
          <a:off x="6458583" y="184397"/>
          <a:ext cx="4035142" cy="329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Prism 8" r:id="rId5" imgW="4075296" imgH="3326743" progId="Prism8.Document">
                  <p:embed/>
                </p:oleObj>
              </mc:Choice>
              <mc:Fallback>
                <p:oleObj name="Prism 8" r:id="rId5" imgW="4075296" imgH="332674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8583" y="184397"/>
                        <a:ext cx="4035142" cy="329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15">
            <a:extLst>
              <a:ext uri="{FF2B5EF4-FFF2-40B4-BE49-F238E27FC236}">
                <a16:creationId xmlns:a16="http://schemas.microsoft.com/office/drawing/2014/main" id="{CE30425D-7B40-4FE0-A87F-3B1D3CBAD410}"/>
              </a:ext>
            </a:extLst>
          </p:cNvPr>
          <p:cNvSpPr txBox="1"/>
          <p:nvPr/>
        </p:nvSpPr>
        <p:spPr>
          <a:xfrm>
            <a:off x="6458583" y="-269"/>
            <a:ext cx="5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8218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02C449-D72B-4D88-B9BB-1D7CE7DD5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3498"/>
              </p:ext>
            </p:extLst>
          </p:nvPr>
        </p:nvGraphicFramePr>
        <p:xfrm>
          <a:off x="5025815" y="1931347"/>
          <a:ext cx="2626936" cy="20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Prism 8" r:id="rId3" imgW="3678786" imgH="2933455" progId="Prism8.Document">
                  <p:embed/>
                </p:oleObj>
              </mc:Choice>
              <mc:Fallback>
                <p:oleObj name="Prism 8" r:id="rId3" imgW="3678786" imgH="2933455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02C449-D72B-4D88-B9BB-1D7CE7DD5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5815" y="1931347"/>
                        <a:ext cx="2626936" cy="209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91425A-2DBA-41CC-B71B-55558DE9C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5273"/>
              </p:ext>
            </p:extLst>
          </p:nvPr>
        </p:nvGraphicFramePr>
        <p:xfrm>
          <a:off x="2487333" y="1944990"/>
          <a:ext cx="2684746" cy="209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Prism 8" r:id="rId5" imgW="3749013" imgH="2924451" progId="Prism8.Document">
                  <p:embed/>
                </p:oleObj>
              </mc:Choice>
              <mc:Fallback>
                <p:oleObj name="Prism 8" r:id="rId5" imgW="3749013" imgH="2924451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791425A-2DBA-41CC-B71B-55558DE9C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7333" y="1944990"/>
                        <a:ext cx="2684746" cy="209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B634A2-7B45-4D08-A478-277592E78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35020"/>
              </p:ext>
            </p:extLst>
          </p:nvPr>
        </p:nvGraphicFramePr>
        <p:xfrm>
          <a:off x="7423922" y="-7960"/>
          <a:ext cx="2629051" cy="209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Prism 8" r:id="rId7" imgW="3672664" imgH="2925891" progId="Prism8.Document">
                  <p:embed/>
                </p:oleObj>
              </mc:Choice>
              <mc:Fallback>
                <p:oleObj name="Prism 8" r:id="rId7" imgW="3672664" imgH="2925891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B634A2-7B45-4D08-A478-277592E78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3922" y="-7960"/>
                        <a:ext cx="2629051" cy="209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1AD324-EFE4-4235-81D3-B70789EAF9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734758" cy="209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Prism 8" r:id="rId9" imgW="3819239" imgH="2927332" progId="Prism8.Document">
                  <p:embed/>
                </p:oleObj>
              </mc:Choice>
              <mc:Fallback>
                <p:oleObj name="Prism 8" r:id="rId9" imgW="3819239" imgH="2927332" progId="Prism8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1AD324-EFE4-4235-81D3-B70789EAF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734758" cy="2095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E103A0-545D-4D7F-B03E-8CC94FBA0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17927"/>
              </p:ext>
            </p:extLst>
          </p:nvPr>
        </p:nvGraphicFramePr>
        <p:xfrm>
          <a:off x="48307" y="1944991"/>
          <a:ext cx="2708616" cy="209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Prism 8" r:id="rId11" imgW="3782505" imgH="2924451" progId="Prism8.Document">
                  <p:embed/>
                </p:oleObj>
              </mc:Choice>
              <mc:Fallback>
                <p:oleObj name="Prism 8" r:id="rId11" imgW="3782505" imgH="2924451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4E103A0-545D-4D7F-B03E-8CC94FBA0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307" y="1944991"/>
                        <a:ext cx="2708616" cy="209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79ED7A3-8757-4F5B-892C-AE382E52C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08021"/>
              </p:ext>
            </p:extLst>
          </p:nvPr>
        </p:nvGraphicFramePr>
        <p:xfrm>
          <a:off x="7292073" y="1924524"/>
          <a:ext cx="2760900" cy="209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Prism 8" r:id="rId13" imgW="3855613" imgH="2921209" progId="Prism8.Document">
                  <p:embed/>
                </p:oleObj>
              </mc:Choice>
              <mc:Fallback>
                <p:oleObj name="Prism 8" r:id="rId13" imgW="3855613" imgH="2921209" progId="Prism8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79ED7A3-8757-4F5B-892C-AE382E52C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92073" y="1924524"/>
                        <a:ext cx="2760900" cy="209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6598A3-2267-4AC5-A294-1BA904798088}"/>
              </a:ext>
            </a:extLst>
          </p:cNvPr>
          <p:cNvSpPr txBox="1"/>
          <p:nvPr/>
        </p:nvSpPr>
        <p:spPr>
          <a:xfrm>
            <a:off x="10805082" y="6557918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rial" panose="020B0604020202020204" pitchFamily="34" charset="0"/>
                <a:cs typeface="Arial" panose="020B0604020202020204" pitchFamily="34" charset="0"/>
              </a:rPr>
              <a:t>Supplemental 2</a:t>
            </a:r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A396E3F2-878A-4AD4-9110-D985C2E584A2}"/>
              </a:ext>
            </a:extLst>
          </p:cNvPr>
          <p:cNvSpPr txBox="1"/>
          <p:nvPr/>
        </p:nvSpPr>
        <p:spPr>
          <a:xfrm>
            <a:off x="-5632" y="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E9FA1F-7820-475A-A371-AB7653FF3FFF}"/>
              </a:ext>
            </a:extLst>
          </p:cNvPr>
          <p:cNvSpPr/>
          <p:nvPr/>
        </p:nvSpPr>
        <p:spPr>
          <a:xfrm>
            <a:off x="0" y="3807672"/>
            <a:ext cx="12139146" cy="310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Non-sphingolipid species in breast cancer cells following G15 treatment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(2.5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M for 24 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identified by LC-HRMS analysis.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Cholesterol (ST 27:1_OH). Total sterol ester levels. Total of the following analytes: SE 27:1/14:1, 16:1, 17:1, 18:1, 18:2, 20:3, 20:4, 22:6, 24:1.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ether lipid levels. Total of the following analytes: LPC O-16:0, 16:1, 18:0, 18:1, PC O-16:0_16:0, 18:2, 20:4, PC O-16:1_16:0, 18:1, 18:2, 20:4, PC O-18:1_20:4, PC O-34:1, PE O-16:1_18:2, 20:4, PE O-18:1_18:1, 18:2, 20:4, LPE O-16:1, 18:1. Total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diglyceride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(DG) levels. Total of the following analytes: DG 32:1, 32:2, 34:1, 34:2, 34:3, 36:1, 36:2, 36:3, 38:2, 38:5. Total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triglyceride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(TG) levels. Total of the following analytes: TG 42:1, 42:2, 43:0, 44:0, 44:1, 44:2, 46:0, 46:1, 46:2, 46:3, 48:0, 48:1, 48:2, 48:3, 48:4, 50:1, 50:2, 50:3, 50:4, 52:1, 52:2, 52:3, 52:4, 52:5, 54:1, 54:2, 54:3, 54:4, 54:5, 54:6, 56:1, 56:2, 56:3, 56:4, 56:6, 58:1, 58:2, 58:3, 58:4, 58:6.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glycerophospholipids levels. Total of the following analytes: PE 32:1, 34:1, 34:2, 34:3, 36:1, 36:2, 36:3, 36:4, 36:5, 38:4, 38:5, 38:6, 40:6, 40:7, PG 34:1, 36:2, PI 32:1, 34:1, 34:2, 36:1, 36:2, 36:4, 38:4, 38:6, 40:5, 40:6, PS 32:1, 34:1, 34:2, 36:1, 36:2, 38:2, 38:3, PC 30:0, 30:1, 30:2, 32:0, 32:1, 32:2, 33:2, 34:0, 34:1, 34:2, 34:3, 34:4, 34:5, 36:1, 36:2, 36:3, 36:4, 36:5, 38:2, 38:3, 38:4, 38:6, 38:7, 40:6, 40:7.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lyso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-glycerophospholipid levels. Total of the following analytes: LPE 16:0, 18:0, LPG 16:0, 18:1, 18:2, LPI 16:0, 18:0, 18:2, 20:3, 20:4, LPS 18:0, 18:1, LPC 14:0, 15:0, 16:0, 17:0, 18:0, 18:3, 20:0, 20:1, 20:3, 22:0, 24:0.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acylcarnitine levels. Total of the following analytes: acylcarnitine 14:1, 16:0, 18:0, 18:1. Data are presented as a mean of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SEM. Tukey’s multiple comparison test.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*p≤0.05,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***p≤0.001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****p≤0.0001. Area under curve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(AUC),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standard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(IS),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significant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(ns).</a:t>
            </a:r>
            <a:endParaRPr lang="en-A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6BEE15-1AC1-4415-8406-5A0F42F16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42143"/>
              </p:ext>
            </p:extLst>
          </p:nvPr>
        </p:nvGraphicFramePr>
        <p:xfrm>
          <a:off x="2440942" y="-8330"/>
          <a:ext cx="2707626" cy="20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Prism 8" r:id="rId15" imgW="3782505" imgH="2927332" progId="Prism8.Document">
                  <p:embed/>
                </p:oleObj>
              </mc:Choice>
              <mc:Fallback>
                <p:oleObj name="Prism 8" r:id="rId15" imgW="3782505" imgH="292733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40942" y="-8330"/>
                        <a:ext cx="2707626" cy="209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4605D33-99C7-4BB5-AD2B-706986022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03294"/>
              </p:ext>
            </p:extLst>
          </p:nvPr>
        </p:nvGraphicFramePr>
        <p:xfrm>
          <a:off x="4969036" y="5313"/>
          <a:ext cx="2686679" cy="20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Prism 8" r:id="rId17" imgW="3749013" imgH="2924451" progId="Prism8.Document">
                  <p:embed/>
                </p:oleObj>
              </mc:Choice>
              <mc:Fallback>
                <p:oleObj name="Prism 8" r:id="rId17" imgW="3749013" imgH="292445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69036" y="5313"/>
                        <a:ext cx="2686679" cy="209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21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36470C4-B3D7-40B1-BD64-88EDE6EDD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7" y="160637"/>
            <a:ext cx="5309118" cy="5309118"/>
          </a:xfrm>
          <a:prstGeom prst="rect">
            <a:avLst/>
          </a:prstGeom>
        </p:spPr>
      </p:pic>
      <p:pic>
        <p:nvPicPr>
          <p:cNvPr id="12" name="Picture 11" descr="A picture containing white&#10;&#10;Description automatically generated">
            <a:extLst>
              <a:ext uri="{FF2B5EF4-FFF2-40B4-BE49-F238E27FC236}">
                <a16:creationId xmlns:a16="http://schemas.microsoft.com/office/drawing/2014/main" id="{D0EF46D9-34FC-4790-80DF-A85D19820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127916" y="369332"/>
            <a:ext cx="5309118" cy="49397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7310C4-4CC4-4055-8438-2F6E80F75144}"/>
              </a:ext>
            </a:extLst>
          </p:cNvPr>
          <p:cNvSpPr/>
          <p:nvPr/>
        </p:nvSpPr>
        <p:spPr>
          <a:xfrm>
            <a:off x="0" y="5534728"/>
            <a:ext cx="12192000" cy="11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 analysis of breast cancer cell lines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samples are shown in the scores plot with  95% confidence regions. The experiment was repeated three times with three replicates each (n=3). The quality control samples (QC) were pooled from the analysed cell lines MCF-7, SKBr3 and T47D. The variance explained by the principal components are shown in brackets in the axis labels. </a:t>
            </a:r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Lipids responsible for the group separations are shown in the loadings plot. The analysis was performed in MetaboAnalyst 4.0 using pareto scaling.</a:t>
            </a:r>
            <a:endParaRPr lang="en-AU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F97FF-8D3E-4724-A117-3DB66BF9ABF0}"/>
              </a:ext>
            </a:extLst>
          </p:cNvPr>
          <p:cNvSpPr/>
          <p:nvPr/>
        </p:nvSpPr>
        <p:spPr>
          <a:xfrm>
            <a:off x="223936" y="0"/>
            <a:ext cx="531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A8F173-77CD-4A0F-AB96-153D42A79D80}"/>
              </a:ext>
            </a:extLst>
          </p:cNvPr>
          <p:cNvSpPr/>
          <p:nvPr/>
        </p:nvSpPr>
        <p:spPr>
          <a:xfrm>
            <a:off x="5741427" y="3109"/>
            <a:ext cx="531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6BC77-A716-4C3E-BB5A-65E4EA7D575F}"/>
              </a:ext>
            </a:extLst>
          </p:cNvPr>
          <p:cNvSpPr txBox="1"/>
          <p:nvPr/>
        </p:nvSpPr>
        <p:spPr>
          <a:xfrm>
            <a:off x="10689666" y="6499451"/>
            <a:ext cx="1406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rial" panose="020B0604020202020204" pitchFamily="34" charset="0"/>
                <a:cs typeface="Arial" panose="020B0604020202020204" pitchFamily="34" charset="0"/>
              </a:rPr>
              <a:t>Supplemental 3</a:t>
            </a:r>
          </a:p>
        </p:txBody>
      </p:sp>
    </p:spTree>
    <p:extLst>
      <p:ext uri="{BB962C8B-B14F-4D97-AF65-F5344CB8AC3E}">
        <p14:creationId xmlns:p14="http://schemas.microsoft.com/office/powerpoint/2010/main" val="428237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1054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Prism 8</vt:lpstr>
      <vt:lpstr>GraphPad Prism 8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Marthe-Susanna Wegner</dc:creator>
  <cp:lastModifiedBy>Marthe-Susanna Wegner</cp:lastModifiedBy>
  <cp:revision>59</cp:revision>
  <cp:lastPrinted>2020-03-02T03:45:19Z</cp:lastPrinted>
  <dcterms:created xsi:type="dcterms:W3CDTF">2018-01-24T14:48:38Z</dcterms:created>
  <dcterms:modified xsi:type="dcterms:W3CDTF">2020-06-09T02:19:57Z</dcterms:modified>
</cp:coreProperties>
</file>