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1.xml" ContentType="application/vnd.openxmlformats-officedocument.themeOverr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90" r:id="rId2"/>
    <p:sldId id="291" r:id="rId3"/>
    <p:sldId id="292" r:id="rId4"/>
  </p:sldIdLst>
  <p:sldSz cx="6858000" cy="9906000" type="A4"/>
  <p:notesSz cx="6889750" cy="100218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57" autoAdjust="0"/>
  </p:normalViewPr>
  <p:slideViewPr>
    <p:cSldViewPr snapToGrid="0">
      <p:cViewPr varScale="1">
        <p:scale>
          <a:sx n="74" d="100"/>
          <a:sy n="74" d="100"/>
        </p:scale>
        <p:origin x="31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oj Balakrishna Menon" userId="0479cd03-efd0-492a-8584-aec7fc410f70" providerId="ADAL" clId="{1D492937-D8FA-4A6C-96AF-3E7282263ABE}"/>
    <pc:docChg chg="custSel modSld">
      <pc:chgData name="Manoj Balakrishna Menon" userId="0479cd03-efd0-492a-8584-aec7fc410f70" providerId="ADAL" clId="{1D492937-D8FA-4A6C-96AF-3E7282263ABE}" dt="2023-02-27T15:51:45.046" v="10" actId="1037"/>
      <pc:docMkLst>
        <pc:docMk/>
      </pc:docMkLst>
      <pc:sldChg chg="addSp delSp modSp mod">
        <pc:chgData name="Manoj Balakrishna Menon" userId="0479cd03-efd0-492a-8584-aec7fc410f70" providerId="ADAL" clId="{1D492937-D8FA-4A6C-96AF-3E7282263ABE}" dt="2023-02-27T15:51:45.046" v="10" actId="1037"/>
        <pc:sldMkLst>
          <pc:docMk/>
          <pc:sldMk cId="2203325648" sldId="278"/>
        </pc:sldMkLst>
        <pc:picChg chg="add mod">
          <ac:chgData name="Manoj Balakrishna Menon" userId="0479cd03-efd0-492a-8584-aec7fc410f70" providerId="ADAL" clId="{1D492937-D8FA-4A6C-96AF-3E7282263ABE}" dt="2023-02-27T15:51:45.046" v="10" actId="1037"/>
          <ac:picMkLst>
            <pc:docMk/>
            <pc:sldMk cId="2203325648" sldId="278"/>
            <ac:picMk id="2" creationId="{C8961201-CE2B-AD6F-F10A-922692444821}"/>
          </ac:picMkLst>
        </pc:picChg>
        <pc:picChg chg="del mod">
          <ac:chgData name="Manoj Balakrishna Menon" userId="0479cd03-efd0-492a-8584-aec7fc410f70" providerId="ADAL" clId="{1D492937-D8FA-4A6C-96AF-3E7282263ABE}" dt="2023-02-27T15:51:26.444" v="5" actId="478"/>
          <ac:picMkLst>
            <pc:docMk/>
            <pc:sldMk cId="2203325648" sldId="278"/>
            <ac:picMk id="4" creationId="{C8DF0B82-A1AB-4FD5-A588-7A0F55E75C05}"/>
          </ac:picMkLst>
        </pc:picChg>
      </pc:sldChg>
      <pc:sldChg chg="modSp mod">
        <pc:chgData name="Manoj Balakrishna Menon" userId="0479cd03-efd0-492a-8584-aec7fc410f70" providerId="ADAL" clId="{1D492937-D8FA-4A6C-96AF-3E7282263ABE}" dt="2023-02-26T14:50:27.576" v="3" actId="1076"/>
        <pc:sldMkLst>
          <pc:docMk/>
          <pc:sldMk cId="2051076986" sldId="292"/>
        </pc:sldMkLst>
        <pc:picChg chg="mod">
          <ac:chgData name="Manoj Balakrishna Menon" userId="0479cd03-efd0-492a-8584-aec7fc410f70" providerId="ADAL" clId="{1D492937-D8FA-4A6C-96AF-3E7282263ABE}" dt="2023-02-26T14:50:27.576" v="3" actId="1076"/>
          <ac:picMkLst>
            <pc:docMk/>
            <pc:sldMk cId="2051076986" sldId="292"/>
            <ac:picMk id="11" creationId="{AFD1412A-2B4E-5BA0-5E2D-61821356A947}"/>
          </ac:picMkLst>
        </pc:picChg>
        <pc:picChg chg="mod">
          <ac:chgData name="Manoj Balakrishna Menon" userId="0479cd03-efd0-492a-8584-aec7fc410f70" providerId="ADAL" clId="{1D492937-D8FA-4A6C-96AF-3E7282263ABE}" dt="2023-02-26T14:50:23.765" v="2" actId="14100"/>
          <ac:picMkLst>
            <pc:docMk/>
            <pc:sldMk cId="2051076986" sldId="292"/>
            <ac:picMk id="12" creationId="{3C410EC6-AF0F-2342-D6B5-814C78A93FA9}"/>
          </ac:picMkLst>
        </pc:picChg>
      </pc:sldChg>
    </pc:docChg>
  </pc:docChgLst>
  <pc:docChgLst>
    <pc:chgData name="Manoj Balakrishna Menon" userId="0479cd03-efd0-492a-8584-aec7fc410f70" providerId="ADAL" clId="{BC2327F4-81A4-43D5-8DB7-8E6CE61631A4}"/>
    <pc:docChg chg="delSld">
      <pc:chgData name="Manoj Balakrishna Menon" userId="0479cd03-efd0-492a-8584-aec7fc410f70" providerId="ADAL" clId="{BC2327F4-81A4-43D5-8DB7-8E6CE61631A4}" dt="2023-02-27T19:16:19.550" v="3" actId="47"/>
      <pc:docMkLst>
        <pc:docMk/>
      </pc:docMkLst>
      <pc:sldChg chg="del">
        <pc:chgData name="Manoj Balakrishna Menon" userId="0479cd03-efd0-492a-8584-aec7fc410f70" providerId="ADAL" clId="{BC2327F4-81A4-43D5-8DB7-8E6CE61631A4}" dt="2023-02-27T19:16:16.206" v="0" actId="47"/>
        <pc:sldMkLst>
          <pc:docMk/>
          <pc:sldMk cId="2203325648" sldId="278"/>
        </pc:sldMkLst>
      </pc:sldChg>
      <pc:sldChg chg="del">
        <pc:chgData name="Manoj Balakrishna Menon" userId="0479cd03-efd0-492a-8584-aec7fc410f70" providerId="ADAL" clId="{BC2327F4-81A4-43D5-8DB7-8E6CE61631A4}" dt="2023-02-27T19:16:17.283" v="1" actId="47"/>
        <pc:sldMkLst>
          <pc:docMk/>
          <pc:sldMk cId="2741969141" sldId="279"/>
        </pc:sldMkLst>
      </pc:sldChg>
      <pc:sldChg chg="del">
        <pc:chgData name="Manoj Balakrishna Menon" userId="0479cd03-efd0-492a-8584-aec7fc410f70" providerId="ADAL" clId="{BC2327F4-81A4-43D5-8DB7-8E6CE61631A4}" dt="2023-02-27T19:16:18.378" v="2" actId="47"/>
        <pc:sldMkLst>
          <pc:docMk/>
          <pc:sldMk cId="3934483125" sldId="280"/>
        </pc:sldMkLst>
      </pc:sldChg>
      <pc:sldChg chg="del">
        <pc:chgData name="Manoj Balakrishna Menon" userId="0479cd03-efd0-492a-8584-aec7fc410f70" providerId="ADAL" clId="{BC2327F4-81A4-43D5-8DB7-8E6CE61631A4}" dt="2023-02-27T19:16:19.550" v="3" actId="47"/>
        <pc:sldMkLst>
          <pc:docMk/>
          <pc:sldMk cId="3028095723" sldId="283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auhac\Downloads\Figure3DKO_manuscript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auhac\Downloads\Figure3DKO_manuscript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619947506561678"/>
          <c:y val="5.4236293379994166E-2"/>
          <c:w val="0.80157830271216091"/>
          <c:h val="0.82116469816272963"/>
        </c:manualLayout>
      </c:layout>
      <c:lineChart>
        <c:grouping val="standard"/>
        <c:varyColors val="0"/>
        <c:ser>
          <c:idx val="0"/>
          <c:order val="0"/>
          <c:tx>
            <c:strRef>
              <c:f>Sheet1!$N$7:$N$8</c:f>
              <c:strCache>
                <c:ptCount val="2"/>
                <c:pt idx="0">
                  <c:v>DKO+MK2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Sheet1!$N$14:$N$17</c:f>
                <c:numCache>
                  <c:formatCode>General</c:formatCode>
                  <c:ptCount val="4"/>
                  <c:pt idx="0">
                    <c:v>7.2214823684345602</c:v>
                  </c:pt>
                  <c:pt idx="1">
                    <c:v>1.7258308296809808</c:v>
                  </c:pt>
                  <c:pt idx="2">
                    <c:v>5.9573315960593733</c:v>
                  </c:pt>
                  <c:pt idx="3">
                    <c:v>0.44550738867608491</c:v>
                  </c:pt>
                </c:numCache>
              </c:numRef>
            </c:plus>
            <c:minus>
              <c:numRef>
                <c:f>Sheet1!$N$14:$N$17</c:f>
                <c:numCache>
                  <c:formatCode>General</c:formatCode>
                  <c:ptCount val="4"/>
                  <c:pt idx="0">
                    <c:v>7.2214823684345602</c:v>
                  </c:pt>
                  <c:pt idx="1">
                    <c:v>1.7258308296809808</c:v>
                  </c:pt>
                  <c:pt idx="2">
                    <c:v>5.9573315960593733</c:v>
                  </c:pt>
                  <c:pt idx="3">
                    <c:v>0.44550738867608491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Sheet1!$M$9:$M$12</c:f>
              <c:strCache>
                <c:ptCount val="4"/>
                <c:pt idx="0">
                  <c:v>0µM</c:v>
                </c:pt>
                <c:pt idx="1">
                  <c:v>2.5μM </c:v>
                </c:pt>
                <c:pt idx="2">
                  <c:v>5μM </c:v>
                </c:pt>
                <c:pt idx="3">
                  <c:v>10μM </c:v>
                </c:pt>
              </c:strCache>
            </c:strRef>
          </c:cat>
          <c:val>
            <c:numRef>
              <c:f>Sheet1!$N$9:$N$12</c:f>
              <c:numCache>
                <c:formatCode>0.00</c:formatCode>
                <c:ptCount val="4"/>
                <c:pt idx="0">
                  <c:v>100</c:v>
                </c:pt>
                <c:pt idx="1">
                  <c:v>102.5154462509755</c:v>
                </c:pt>
                <c:pt idx="2">
                  <c:v>100.24366686411646</c:v>
                </c:pt>
                <c:pt idx="3">
                  <c:v>102.73563611121388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D76-44FF-94E7-0567ADA50A16}"/>
            </c:ext>
          </c:extLst>
        </c:ser>
        <c:ser>
          <c:idx val="1"/>
          <c:order val="1"/>
          <c:tx>
            <c:strRef>
              <c:f>Sheet1!$O$7:$O$8</c:f>
              <c:strCache>
                <c:ptCount val="2"/>
                <c:pt idx="0">
                  <c:v>DKO+MK2</c:v>
                </c:pt>
                <c:pt idx="1">
                  <c:v>TNF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Sheet1!$O$14:$O$17</c:f>
                <c:numCache>
                  <c:formatCode>General</c:formatCode>
                  <c:ptCount val="4"/>
                  <c:pt idx="0">
                    <c:v>3.5292160888261694</c:v>
                  </c:pt>
                  <c:pt idx="1">
                    <c:v>4.7268663673234883</c:v>
                  </c:pt>
                  <c:pt idx="2">
                    <c:v>8.043133247966189</c:v>
                  </c:pt>
                  <c:pt idx="3">
                    <c:v>0.99772463901290454</c:v>
                  </c:pt>
                </c:numCache>
              </c:numRef>
            </c:plus>
            <c:minus>
              <c:numRef>
                <c:f>Sheet1!$O$14:$O$17</c:f>
                <c:numCache>
                  <c:formatCode>General</c:formatCode>
                  <c:ptCount val="4"/>
                  <c:pt idx="0">
                    <c:v>3.5292160888261694</c:v>
                  </c:pt>
                  <c:pt idx="1">
                    <c:v>4.7268663673234883</c:v>
                  </c:pt>
                  <c:pt idx="2">
                    <c:v>8.043133247966189</c:v>
                  </c:pt>
                  <c:pt idx="3">
                    <c:v>0.99772463901290454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Sheet1!$M$9:$M$12</c:f>
              <c:strCache>
                <c:ptCount val="4"/>
                <c:pt idx="0">
                  <c:v>0µM</c:v>
                </c:pt>
                <c:pt idx="1">
                  <c:v>2.5μM </c:v>
                </c:pt>
                <c:pt idx="2">
                  <c:v>5μM </c:v>
                </c:pt>
                <c:pt idx="3">
                  <c:v>10μM </c:v>
                </c:pt>
              </c:strCache>
            </c:strRef>
          </c:cat>
          <c:val>
            <c:numRef>
              <c:f>Sheet1!$O$9:$O$12</c:f>
              <c:numCache>
                <c:formatCode>0.00</c:formatCode>
                <c:ptCount val="4"/>
                <c:pt idx="0">
                  <c:v>99.468621123678176</c:v>
                </c:pt>
                <c:pt idx="1">
                  <c:v>111.67878864695263</c:v>
                </c:pt>
                <c:pt idx="2">
                  <c:v>91.049717839625842</c:v>
                </c:pt>
                <c:pt idx="3">
                  <c:v>92.61881482002282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D76-44FF-94E7-0567ADA50A16}"/>
            </c:ext>
          </c:extLst>
        </c:ser>
        <c:ser>
          <c:idx val="2"/>
          <c:order val="2"/>
          <c:tx>
            <c:strRef>
              <c:f>Sheet1!$P$7:$P$8</c:f>
              <c:strCache>
                <c:ptCount val="2"/>
                <c:pt idx="0">
                  <c:v> DKO+vector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Sheet1!$P$14:$P$17</c:f>
                <c:numCache>
                  <c:formatCode>General</c:formatCode>
                  <c:ptCount val="4"/>
                  <c:pt idx="0">
                    <c:v>0.80075213761330943</c:v>
                  </c:pt>
                  <c:pt idx="1">
                    <c:v>1.6385206619323927</c:v>
                  </c:pt>
                  <c:pt idx="2">
                    <c:v>5.3736531541576538</c:v>
                  </c:pt>
                  <c:pt idx="3">
                    <c:v>3.8044916274598251</c:v>
                  </c:pt>
                </c:numCache>
              </c:numRef>
            </c:plus>
            <c:minus>
              <c:numRef>
                <c:f>Sheet1!$P$14:$P$17</c:f>
                <c:numCache>
                  <c:formatCode>General</c:formatCode>
                  <c:ptCount val="4"/>
                  <c:pt idx="0">
                    <c:v>0.80075213761330943</c:v>
                  </c:pt>
                  <c:pt idx="1">
                    <c:v>1.6385206619323927</c:v>
                  </c:pt>
                  <c:pt idx="2">
                    <c:v>5.3736531541576538</c:v>
                  </c:pt>
                  <c:pt idx="3">
                    <c:v>3.8044916274598251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Sheet1!$M$9:$M$12</c:f>
              <c:strCache>
                <c:ptCount val="4"/>
                <c:pt idx="0">
                  <c:v>0µM</c:v>
                </c:pt>
                <c:pt idx="1">
                  <c:v>2.5μM </c:v>
                </c:pt>
                <c:pt idx="2">
                  <c:v>5μM </c:v>
                </c:pt>
                <c:pt idx="3">
                  <c:v>10μM </c:v>
                </c:pt>
              </c:strCache>
            </c:strRef>
          </c:cat>
          <c:val>
            <c:numRef>
              <c:f>Sheet1!$P$9:$P$12</c:f>
              <c:numCache>
                <c:formatCode>0.00</c:formatCode>
                <c:ptCount val="4"/>
                <c:pt idx="0">
                  <c:v>106.2916151670201</c:v>
                </c:pt>
                <c:pt idx="1">
                  <c:v>103.97927182152955</c:v>
                </c:pt>
                <c:pt idx="2">
                  <c:v>111.1833082088245</c:v>
                </c:pt>
                <c:pt idx="3">
                  <c:v>100.58253777494632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D76-44FF-94E7-0567ADA50A16}"/>
            </c:ext>
          </c:extLst>
        </c:ser>
        <c:ser>
          <c:idx val="3"/>
          <c:order val="3"/>
          <c:tx>
            <c:strRef>
              <c:f>Sheet1!$Q$7:$Q$8</c:f>
              <c:strCache>
                <c:ptCount val="2"/>
                <c:pt idx="0">
                  <c:v> DKO+vector</c:v>
                </c:pt>
                <c:pt idx="1">
                  <c:v>TNF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Sheet1!$Q$14:$Q$17</c:f>
                <c:numCache>
                  <c:formatCode>General</c:formatCode>
                  <c:ptCount val="4"/>
                  <c:pt idx="0">
                    <c:v>2.4429210529476992</c:v>
                  </c:pt>
                  <c:pt idx="1">
                    <c:v>3.1932747085522477</c:v>
                  </c:pt>
                  <c:pt idx="2">
                    <c:v>2.0942285354007888</c:v>
                  </c:pt>
                  <c:pt idx="3">
                    <c:v>3.0490652493166035</c:v>
                  </c:pt>
                </c:numCache>
              </c:numRef>
            </c:plus>
            <c:minus>
              <c:numRef>
                <c:f>Sheet1!$Q$14:$Q$17</c:f>
                <c:numCache>
                  <c:formatCode>General</c:formatCode>
                  <c:ptCount val="4"/>
                  <c:pt idx="0">
                    <c:v>2.4429210529476992</c:v>
                  </c:pt>
                  <c:pt idx="1">
                    <c:v>3.1932747085522477</c:v>
                  </c:pt>
                  <c:pt idx="2">
                    <c:v>2.0942285354007888</c:v>
                  </c:pt>
                  <c:pt idx="3">
                    <c:v>3.0490652493166035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Sheet1!$M$9:$M$12</c:f>
              <c:strCache>
                <c:ptCount val="4"/>
                <c:pt idx="0">
                  <c:v>0µM</c:v>
                </c:pt>
                <c:pt idx="1">
                  <c:v>2.5μM </c:v>
                </c:pt>
                <c:pt idx="2">
                  <c:v>5μM </c:v>
                </c:pt>
                <c:pt idx="3">
                  <c:v>10μM </c:v>
                </c:pt>
              </c:strCache>
            </c:strRef>
          </c:cat>
          <c:val>
            <c:numRef>
              <c:f>Sheet1!$Q$9:$Q$12</c:f>
              <c:numCache>
                <c:formatCode>0.00</c:formatCode>
                <c:ptCount val="4"/>
                <c:pt idx="0">
                  <c:v>108.53012925470695</c:v>
                </c:pt>
                <c:pt idx="1">
                  <c:v>80.882134286732523</c:v>
                </c:pt>
                <c:pt idx="2">
                  <c:v>47.630909248959931</c:v>
                </c:pt>
                <c:pt idx="3">
                  <c:v>43.33032723367544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D76-44FF-94E7-0567ADA50A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8519392"/>
        <c:axId val="568519720"/>
      </c:lineChart>
      <c:catAx>
        <c:axId val="568519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519720"/>
        <c:crosses val="autoZero"/>
        <c:auto val="1"/>
        <c:lblAlgn val="ctr"/>
        <c:lblOffset val="100"/>
        <c:noMultiLvlLbl val="0"/>
      </c:catAx>
      <c:valAx>
        <c:axId val="568519720"/>
        <c:scaling>
          <c:orientation val="minMax"/>
          <c:max val="12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100" b="1" dirty="0" err="1">
                    <a:solidFill>
                      <a:schemeClr val="tx1"/>
                    </a:solidFill>
                  </a:rPr>
                  <a:t>Percentage</a:t>
                </a:r>
                <a:r>
                  <a:rPr lang="de-DE" sz="1100" b="1" baseline="0" dirty="0">
                    <a:solidFill>
                      <a:schemeClr val="tx1"/>
                    </a:solidFill>
                  </a:rPr>
                  <a:t> </a:t>
                </a:r>
                <a:r>
                  <a:rPr lang="de-DE" sz="1100" b="1" baseline="0" dirty="0" err="1">
                    <a:solidFill>
                      <a:schemeClr val="tx1"/>
                    </a:solidFill>
                  </a:rPr>
                  <a:t>viability</a:t>
                </a:r>
                <a:r>
                  <a:rPr lang="de-DE" sz="1100" b="1" baseline="0" dirty="0">
                    <a:solidFill>
                      <a:schemeClr val="tx1"/>
                    </a:solidFill>
                  </a:rPr>
                  <a:t> (6h)</a:t>
                </a:r>
                <a:endParaRPr lang="de-DE" sz="1100" b="1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8519392"/>
        <c:crosses val="autoZero"/>
        <c:crossBetween val="between"/>
      </c:valAx>
      <c:spPr>
        <a:noFill/>
        <a:ln w="19050"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17972112718068892"/>
          <c:y val="0.55568962970537772"/>
          <c:w val="0.37986322727925642"/>
          <c:h val="0.302793968935701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35816903546786"/>
          <c:y val="0.15315014534856791"/>
          <c:w val="0.8511175972572832"/>
          <c:h val="0.677687466303032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b!$K$6</c:f>
              <c:strCache>
                <c:ptCount val="1"/>
                <c:pt idx="0">
                  <c:v>DKO+MK2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b!$K$12:$K$15</c:f>
                <c:numCache>
                  <c:formatCode>General</c:formatCode>
                  <c:ptCount val="4"/>
                  <c:pt idx="0">
                    <c:v>7.2214823684345602</c:v>
                  </c:pt>
                  <c:pt idx="1">
                    <c:v>0.44550738867608491</c:v>
                  </c:pt>
                  <c:pt idx="2">
                    <c:v>4.4474949514157007</c:v>
                  </c:pt>
                  <c:pt idx="3">
                    <c:v>0.62711601270704986</c:v>
                  </c:pt>
                </c:numCache>
              </c:numRef>
            </c:plus>
            <c:minus>
              <c:numRef>
                <c:f>b!$K$12:$K$15</c:f>
                <c:numCache>
                  <c:formatCode>General</c:formatCode>
                  <c:ptCount val="4"/>
                  <c:pt idx="0">
                    <c:v>7.2214823684345602</c:v>
                  </c:pt>
                  <c:pt idx="1">
                    <c:v>0.44550738867608491</c:v>
                  </c:pt>
                  <c:pt idx="2">
                    <c:v>4.4474949514157007</c:v>
                  </c:pt>
                  <c:pt idx="3">
                    <c:v>0.62711601270704986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b!$J$7:$J$10</c:f>
              <c:strCache>
                <c:ptCount val="4"/>
                <c:pt idx="0">
                  <c:v>Control_6h</c:v>
                </c:pt>
                <c:pt idx="1">
                  <c:v>5-ITu_6h</c:v>
                </c:pt>
                <c:pt idx="2">
                  <c:v>Control_24h</c:v>
                </c:pt>
                <c:pt idx="3">
                  <c:v>5-ITu_24h</c:v>
                </c:pt>
              </c:strCache>
            </c:strRef>
          </c:cat>
          <c:val>
            <c:numRef>
              <c:f>b!$K$7:$K$10</c:f>
              <c:numCache>
                <c:formatCode>0.00</c:formatCode>
                <c:ptCount val="4"/>
                <c:pt idx="0">
                  <c:v>100</c:v>
                </c:pt>
                <c:pt idx="1">
                  <c:v>102.73563611121388</c:v>
                </c:pt>
                <c:pt idx="2">
                  <c:v>100</c:v>
                </c:pt>
                <c:pt idx="3">
                  <c:v>21.134164874579216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DC-43A1-86EB-5C2A1441FAF0}"/>
            </c:ext>
          </c:extLst>
        </c:ser>
        <c:ser>
          <c:idx val="1"/>
          <c:order val="1"/>
          <c:tx>
            <c:strRef>
              <c:f>b!$L$6</c:f>
              <c:strCache>
                <c:ptCount val="1"/>
                <c:pt idx="0">
                  <c:v> DKO+vector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b!$L$12:$L$15</c:f>
                <c:numCache>
                  <c:formatCode>General</c:formatCode>
                  <c:ptCount val="4"/>
                  <c:pt idx="0">
                    <c:v>0.80075213761330943</c:v>
                  </c:pt>
                  <c:pt idx="1">
                    <c:v>3.8044916274598251</c:v>
                  </c:pt>
                  <c:pt idx="2">
                    <c:v>2.3075344558875144</c:v>
                  </c:pt>
                  <c:pt idx="3">
                    <c:v>0.70026322233952598</c:v>
                  </c:pt>
                </c:numCache>
              </c:numRef>
            </c:plus>
            <c:minus>
              <c:numRef>
                <c:f>b!$L$12:$L$15</c:f>
                <c:numCache>
                  <c:formatCode>General</c:formatCode>
                  <c:ptCount val="4"/>
                  <c:pt idx="0">
                    <c:v>0.80075213761330943</c:v>
                  </c:pt>
                  <c:pt idx="1">
                    <c:v>3.8044916274598251</c:v>
                  </c:pt>
                  <c:pt idx="2">
                    <c:v>2.3075344558875144</c:v>
                  </c:pt>
                  <c:pt idx="3">
                    <c:v>0.70026322233952598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b!$J$7:$J$10</c:f>
              <c:strCache>
                <c:ptCount val="4"/>
                <c:pt idx="0">
                  <c:v>Control_6h</c:v>
                </c:pt>
                <c:pt idx="1">
                  <c:v>5-ITu_6h</c:v>
                </c:pt>
                <c:pt idx="2">
                  <c:v>Control_24h</c:v>
                </c:pt>
                <c:pt idx="3">
                  <c:v>5-ITu_24h</c:v>
                </c:pt>
              </c:strCache>
            </c:strRef>
          </c:cat>
          <c:val>
            <c:numRef>
              <c:f>b!$L$7:$L$10</c:f>
              <c:numCache>
                <c:formatCode>0.00</c:formatCode>
                <c:ptCount val="4"/>
                <c:pt idx="0">
                  <c:v>106.2916151670201</c:v>
                </c:pt>
                <c:pt idx="1">
                  <c:v>100.58253777494632</c:v>
                </c:pt>
                <c:pt idx="2">
                  <c:v>100</c:v>
                </c:pt>
                <c:pt idx="3">
                  <c:v>20.482024790375348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FDC-43A1-86EB-5C2A1441FA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7"/>
        <c:axId val="742909008"/>
        <c:axId val="742909664"/>
      </c:barChart>
      <c:catAx>
        <c:axId val="742909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5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2909664"/>
        <c:crosses val="autoZero"/>
        <c:auto val="1"/>
        <c:lblAlgn val="ctr"/>
        <c:lblOffset val="100"/>
        <c:noMultiLvlLbl val="0"/>
      </c:catAx>
      <c:valAx>
        <c:axId val="742909664"/>
        <c:scaling>
          <c:orientation val="minMax"/>
          <c:max val="12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050" b="1" dirty="0" err="1">
                    <a:solidFill>
                      <a:schemeClr val="tx1"/>
                    </a:solidFill>
                  </a:rPr>
                  <a:t>Percentage</a:t>
                </a:r>
                <a:r>
                  <a:rPr lang="de-DE" sz="1050" b="1" baseline="0" dirty="0">
                    <a:solidFill>
                      <a:schemeClr val="tx1"/>
                    </a:solidFill>
                  </a:rPr>
                  <a:t> </a:t>
                </a:r>
                <a:r>
                  <a:rPr lang="de-DE" sz="1050" b="1" baseline="0" dirty="0" err="1">
                    <a:solidFill>
                      <a:schemeClr val="tx1"/>
                    </a:solidFill>
                  </a:rPr>
                  <a:t>Viability</a:t>
                </a:r>
                <a:endParaRPr lang="de-DE" sz="1050" b="1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1.4822228513291872E-2"/>
              <c:y val="0.2835896309774027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2909008"/>
        <c:crosses val="autoZero"/>
        <c:crossBetween val="between"/>
      </c:valAx>
      <c:spPr>
        <a:noFill/>
        <a:ln w="19050"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15334237424715355"/>
          <c:y val="0.12217024217350304"/>
          <c:w val="0.76582291329366659"/>
          <c:h val="0.156251093613298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7260383480479172E-2"/>
          <c:y val="3.4428794992175271E-2"/>
          <c:w val="0.92242145112958507"/>
          <c:h val="0.696793002915451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Fig3c_1!$T$5</c:f>
              <c:strCache>
                <c:ptCount val="1"/>
                <c:pt idx="0">
                  <c:v> - TNF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Fig3c_1!$T$14:$T$20</c:f>
                <c:numCache>
                  <c:formatCode>General</c:formatCode>
                  <c:ptCount val="7"/>
                  <c:pt idx="0">
                    <c:v>2.1666502293021925</c:v>
                  </c:pt>
                  <c:pt idx="1">
                    <c:v>0.42659144074247585</c:v>
                  </c:pt>
                  <c:pt idx="2">
                    <c:v>2.8102124602763858</c:v>
                  </c:pt>
                  <c:pt idx="3">
                    <c:v>1.8653504485354111</c:v>
                  </c:pt>
                  <c:pt idx="4">
                    <c:v>1.5290484549612244</c:v>
                  </c:pt>
                  <c:pt idx="5">
                    <c:v>1.9848037370151101</c:v>
                  </c:pt>
                  <c:pt idx="6">
                    <c:v>1.4295117802669035</c:v>
                  </c:pt>
                </c:numCache>
              </c:numRef>
            </c:plus>
            <c:minus>
              <c:numRef>
                <c:f>Fig3c_1!$T$14:$T$20</c:f>
                <c:numCache>
                  <c:formatCode>General</c:formatCode>
                  <c:ptCount val="7"/>
                  <c:pt idx="0">
                    <c:v>2.1666502293021925</c:v>
                  </c:pt>
                  <c:pt idx="1">
                    <c:v>0.42659144074247585</c:v>
                  </c:pt>
                  <c:pt idx="2">
                    <c:v>2.8102124602763858</c:v>
                  </c:pt>
                  <c:pt idx="3">
                    <c:v>1.8653504485354111</c:v>
                  </c:pt>
                  <c:pt idx="4">
                    <c:v>1.5290484549612244</c:v>
                  </c:pt>
                  <c:pt idx="5">
                    <c:v>1.9848037370151101</c:v>
                  </c:pt>
                  <c:pt idx="6">
                    <c:v>1.4295117802669035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Fig3c_1!$S$6:$S$12</c:f>
              <c:strCache>
                <c:ptCount val="7"/>
                <c:pt idx="0">
                  <c:v> Control</c:v>
                </c:pt>
                <c:pt idx="1">
                  <c:v>5-Itu</c:v>
                </c:pt>
                <c:pt idx="2">
                  <c:v>ABT702</c:v>
                </c:pt>
                <c:pt idx="3">
                  <c:v>Gemcitabine</c:v>
                </c:pt>
                <c:pt idx="4">
                  <c:v>Etoposide</c:v>
                </c:pt>
                <c:pt idx="5">
                  <c:v>Doxorubicin</c:v>
                </c:pt>
                <c:pt idx="6">
                  <c:v>Staurosporine</c:v>
                </c:pt>
              </c:strCache>
            </c:strRef>
          </c:cat>
          <c:val>
            <c:numRef>
              <c:f>Fig3c_1!$T$6:$T$12</c:f>
              <c:numCache>
                <c:formatCode>0.000</c:formatCode>
                <c:ptCount val="7"/>
                <c:pt idx="0">
                  <c:v>100</c:v>
                </c:pt>
                <c:pt idx="1">
                  <c:v>95.510405022744393</c:v>
                </c:pt>
                <c:pt idx="2">
                  <c:v>104.88366833594546</c:v>
                </c:pt>
                <c:pt idx="3">
                  <c:v>105.08351439278597</c:v>
                </c:pt>
                <c:pt idx="4">
                  <c:v>70.091154323380138</c:v>
                </c:pt>
                <c:pt idx="5">
                  <c:v>88.231527957836533</c:v>
                </c:pt>
                <c:pt idx="6">
                  <c:v>47.715993380054556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6C-4382-A104-47172B2C061D}"/>
            </c:ext>
          </c:extLst>
        </c:ser>
        <c:ser>
          <c:idx val="1"/>
          <c:order val="1"/>
          <c:tx>
            <c:strRef>
              <c:f>Fig3c_1!$U$5</c:f>
              <c:strCache>
                <c:ptCount val="1"/>
                <c:pt idx="0">
                  <c:v> - TNF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Fig3c_1!$U$14:$U$20</c:f>
                <c:numCache>
                  <c:formatCode>General</c:formatCode>
                  <c:ptCount val="7"/>
                  <c:pt idx="0">
                    <c:v>0.80603680227563235</c:v>
                  </c:pt>
                  <c:pt idx="1">
                    <c:v>0.48058512175515467</c:v>
                  </c:pt>
                  <c:pt idx="2">
                    <c:v>0.20835574779680685</c:v>
                  </c:pt>
                  <c:pt idx="3">
                    <c:v>3.561963721327587</c:v>
                  </c:pt>
                  <c:pt idx="4">
                    <c:v>0.8785103025895834</c:v>
                  </c:pt>
                  <c:pt idx="5">
                    <c:v>0.85514817040887436</c:v>
                  </c:pt>
                  <c:pt idx="6">
                    <c:v>0.52229763038097732</c:v>
                  </c:pt>
                </c:numCache>
              </c:numRef>
            </c:plus>
            <c:minus>
              <c:numRef>
                <c:f>Fig3c_1!$U$14:$U$20</c:f>
                <c:numCache>
                  <c:formatCode>General</c:formatCode>
                  <c:ptCount val="7"/>
                  <c:pt idx="0">
                    <c:v>0.80603680227563235</c:v>
                  </c:pt>
                  <c:pt idx="1">
                    <c:v>0.48058512175515467</c:v>
                  </c:pt>
                  <c:pt idx="2">
                    <c:v>0.20835574779680685</c:v>
                  </c:pt>
                  <c:pt idx="3">
                    <c:v>3.561963721327587</c:v>
                  </c:pt>
                  <c:pt idx="4">
                    <c:v>0.8785103025895834</c:v>
                  </c:pt>
                  <c:pt idx="5">
                    <c:v>0.85514817040887436</c:v>
                  </c:pt>
                  <c:pt idx="6">
                    <c:v>0.52229763038097732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Fig3c_1!$S$6:$S$12</c:f>
              <c:strCache>
                <c:ptCount val="7"/>
                <c:pt idx="0">
                  <c:v> Control</c:v>
                </c:pt>
                <c:pt idx="1">
                  <c:v>5-Itu</c:v>
                </c:pt>
                <c:pt idx="2">
                  <c:v>ABT702</c:v>
                </c:pt>
                <c:pt idx="3">
                  <c:v>Gemcitabine</c:v>
                </c:pt>
                <c:pt idx="4">
                  <c:v>Etoposide</c:v>
                </c:pt>
                <c:pt idx="5">
                  <c:v>Doxorubicin</c:v>
                </c:pt>
                <c:pt idx="6">
                  <c:v>Staurosporine</c:v>
                </c:pt>
              </c:strCache>
            </c:strRef>
          </c:cat>
          <c:val>
            <c:numRef>
              <c:f>Fig3c_1!$U$6:$U$12</c:f>
              <c:numCache>
                <c:formatCode>0.000</c:formatCode>
                <c:ptCount val="7"/>
                <c:pt idx="0">
                  <c:v>100</c:v>
                </c:pt>
                <c:pt idx="1">
                  <c:v>97.341713077496635</c:v>
                </c:pt>
                <c:pt idx="2">
                  <c:v>90.229972474996984</c:v>
                </c:pt>
                <c:pt idx="3">
                  <c:v>92.982445529742563</c:v>
                </c:pt>
                <c:pt idx="4">
                  <c:v>69.512846579881298</c:v>
                </c:pt>
                <c:pt idx="5">
                  <c:v>89.313990306557216</c:v>
                </c:pt>
                <c:pt idx="6">
                  <c:v>49.070045330078365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6C-4382-A104-47172B2C061D}"/>
            </c:ext>
          </c:extLst>
        </c:ser>
        <c:ser>
          <c:idx val="2"/>
          <c:order val="2"/>
          <c:tx>
            <c:strRef>
              <c:f>Fig3c_1!$V$5</c:f>
              <c:strCache>
                <c:ptCount val="1"/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Fig3c_1!$S$6:$S$12</c:f>
              <c:strCache>
                <c:ptCount val="7"/>
                <c:pt idx="0">
                  <c:v> Control</c:v>
                </c:pt>
                <c:pt idx="1">
                  <c:v>5-Itu</c:v>
                </c:pt>
                <c:pt idx="2">
                  <c:v>ABT702</c:v>
                </c:pt>
                <c:pt idx="3">
                  <c:v>Gemcitabine</c:v>
                </c:pt>
                <c:pt idx="4">
                  <c:v>Etoposide</c:v>
                </c:pt>
                <c:pt idx="5">
                  <c:v>Doxorubicin</c:v>
                </c:pt>
                <c:pt idx="6">
                  <c:v>Staurosporine</c:v>
                </c:pt>
              </c:strCache>
            </c:strRef>
          </c:cat>
          <c:val>
            <c:numRef>
              <c:f>Fig3c_1!$V$6:$V$12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02-0F6C-4382-A104-47172B2C061D}"/>
            </c:ext>
          </c:extLst>
        </c:ser>
        <c:ser>
          <c:idx val="3"/>
          <c:order val="3"/>
          <c:tx>
            <c:strRef>
              <c:f>Fig3c_1!$W$5</c:f>
              <c:strCache>
                <c:ptCount val="1"/>
                <c:pt idx="0">
                  <c:v> +TNF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Fig3c_1!$W$14:$W$20</c:f>
                <c:numCache>
                  <c:formatCode>General</c:formatCode>
                  <c:ptCount val="7"/>
                  <c:pt idx="0">
                    <c:v>0.33124839286638758</c:v>
                  </c:pt>
                  <c:pt idx="1">
                    <c:v>2.2527004749833548</c:v>
                  </c:pt>
                  <c:pt idx="2">
                    <c:v>3.4630931799361773</c:v>
                  </c:pt>
                  <c:pt idx="3">
                    <c:v>0.34852746164053289</c:v>
                  </c:pt>
                  <c:pt idx="4">
                    <c:v>0.15044790627296026</c:v>
                  </c:pt>
                  <c:pt idx="5">
                    <c:v>4.1281781554853536</c:v>
                  </c:pt>
                  <c:pt idx="6">
                    <c:v>0.37096544664809544</c:v>
                  </c:pt>
                </c:numCache>
              </c:numRef>
            </c:plus>
            <c:minus>
              <c:numRef>
                <c:f>Fig3c_1!$W$14:$W$20</c:f>
                <c:numCache>
                  <c:formatCode>General</c:formatCode>
                  <c:ptCount val="7"/>
                  <c:pt idx="0">
                    <c:v>0.33124839286638758</c:v>
                  </c:pt>
                  <c:pt idx="1">
                    <c:v>2.2527004749833548</c:v>
                  </c:pt>
                  <c:pt idx="2">
                    <c:v>3.4630931799361773</c:v>
                  </c:pt>
                  <c:pt idx="3">
                    <c:v>0.34852746164053289</c:v>
                  </c:pt>
                  <c:pt idx="4">
                    <c:v>0.15044790627296026</c:v>
                  </c:pt>
                  <c:pt idx="5">
                    <c:v>4.1281781554853536</c:v>
                  </c:pt>
                  <c:pt idx="6">
                    <c:v>0.37096544664809544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Fig3c_1!$S$6:$S$12</c:f>
              <c:strCache>
                <c:ptCount val="7"/>
                <c:pt idx="0">
                  <c:v> Control</c:v>
                </c:pt>
                <c:pt idx="1">
                  <c:v>5-Itu</c:v>
                </c:pt>
                <c:pt idx="2">
                  <c:v>ABT702</c:v>
                </c:pt>
                <c:pt idx="3">
                  <c:v>Gemcitabine</c:v>
                </c:pt>
                <c:pt idx="4">
                  <c:v>Etoposide</c:v>
                </c:pt>
                <c:pt idx="5">
                  <c:v>Doxorubicin</c:v>
                </c:pt>
                <c:pt idx="6">
                  <c:v>Staurosporine</c:v>
                </c:pt>
              </c:strCache>
            </c:strRef>
          </c:cat>
          <c:val>
            <c:numRef>
              <c:f>Fig3c_1!$W$6:$W$12</c:f>
              <c:numCache>
                <c:formatCode>0.000</c:formatCode>
                <c:ptCount val="7"/>
                <c:pt idx="0" formatCode="General">
                  <c:v>98.619192826040774</c:v>
                </c:pt>
                <c:pt idx="1">
                  <c:v>92.724661838504446</c:v>
                </c:pt>
                <c:pt idx="2">
                  <c:v>97.431114914308395</c:v>
                </c:pt>
                <c:pt idx="3">
                  <c:v>86.116584628717646</c:v>
                </c:pt>
                <c:pt idx="4">
                  <c:v>57.425283412812114</c:v>
                </c:pt>
                <c:pt idx="5">
                  <c:v>83.324204172067638</c:v>
                </c:pt>
                <c:pt idx="6">
                  <c:v>27.767567031631703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F6C-4382-A104-47172B2C061D}"/>
            </c:ext>
          </c:extLst>
        </c:ser>
        <c:ser>
          <c:idx val="4"/>
          <c:order val="4"/>
          <c:tx>
            <c:strRef>
              <c:f>Fig3c_1!$X$5</c:f>
              <c:strCache>
                <c:ptCount val="1"/>
                <c:pt idx="0">
                  <c:v> +TNF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Fig3c_1!$X$14:$X$20</c:f>
                <c:numCache>
                  <c:formatCode>General</c:formatCode>
                  <c:ptCount val="7"/>
                  <c:pt idx="0">
                    <c:v>0.4841296961931445</c:v>
                  </c:pt>
                  <c:pt idx="1">
                    <c:v>2.7187873213421181</c:v>
                  </c:pt>
                  <c:pt idx="2">
                    <c:v>2.7778570504271287</c:v>
                  </c:pt>
                  <c:pt idx="3">
                    <c:v>2.2937412272827733</c:v>
                  </c:pt>
                  <c:pt idx="4">
                    <c:v>1.2767718104927366</c:v>
                  </c:pt>
                  <c:pt idx="5">
                    <c:v>2.2676651997016228</c:v>
                  </c:pt>
                  <c:pt idx="6">
                    <c:v>0.37277479193674007</c:v>
                  </c:pt>
                </c:numCache>
              </c:numRef>
            </c:plus>
            <c:minus>
              <c:numRef>
                <c:f>Fig3c_1!$X$14:$X$20</c:f>
                <c:numCache>
                  <c:formatCode>General</c:formatCode>
                  <c:ptCount val="7"/>
                  <c:pt idx="0">
                    <c:v>0.4841296961931445</c:v>
                  </c:pt>
                  <c:pt idx="1">
                    <c:v>2.7187873213421181</c:v>
                  </c:pt>
                  <c:pt idx="2">
                    <c:v>2.7778570504271287</c:v>
                  </c:pt>
                  <c:pt idx="3">
                    <c:v>2.2937412272827733</c:v>
                  </c:pt>
                  <c:pt idx="4">
                    <c:v>1.2767718104927366</c:v>
                  </c:pt>
                  <c:pt idx="5">
                    <c:v>2.2676651997016228</c:v>
                  </c:pt>
                  <c:pt idx="6">
                    <c:v>0.37277479193674007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Fig3c_1!$S$6:$S$12</c:f>
              <c:strCache>
                <c:ptCount val="7"/>
                <c:pt idx="0">
                  <c:v> Control</c:v>
                </c:pt>
                <c:pt idx="1">
                  <c:v>5-Itu</c:v>
                </c:pt>
                <c:pt idx="2">
                  <c:v>ABT702</c:v>
                </c:pt>
                <c:pt idx="3">
                  <c:v>Gemcitabine</c:v>
                </c:pt>
                <c:pt idx="4">
                  <c:v>Etoposide</c:v>
                </c:pt>
                <c:pt idx="5">
                  <c:v>Doxorubicin</c:v>
                </c:pt>
                <c:pt idx="6">
                  <c:v>Staurosporine</c:v>
                </c:pt>
              </c:strCache>
            </c:strRef>
          </c:cat>
          <c:val>
            <c:numRef>
              <c:f>Fig3c_1!$X$6:$X$12</c:f>
              <c:numCache>
                <c:formatCode>0.000</c:formatCode>
                <c:ptCount val="7"/>
                <c:pt idx="0" formatCode="General">
                  <c:v>99.088599403771624</c:v>
                </c:pt>
                <c:pt idx="1">
                  <c:v>61.456890163938453</c:v>
                </c:pt>
                <c:pt idx="2">
                  <c:v>99.010192481473268</c:v>
                </c:pt>
                <c:pt idx="3">
                  <c:v>86.949816559911582</c:v>
                </c:pt>
                <c:pt idx="4">
                  <c:v>50.391400599240036</c:v>
                </c:pt>
                <c:pt idx="5">
                  <c:v>90.030903136574466</c:v>
                </c:pt>
                <c:pt idx="6">
                  <c:v>32.49125106310111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F6C-4382-A104-47172B2C06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7"/>
        <c:axId val="446663072"/>
        <c:axId val="446672584"/>
      </c:barChart>
      <c:catAx>
        <c:axId val="4466630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low"/>
        <c:crossAx val="446672584"/>
        <c:crosses val="autoZero"/>
        <c:auto val="1"/>
        <c:lblAlgn val="ctr"/>
        <c:lblOffset val="1000"/>
        <c:noMultiLvlLbl val="0"/>
      </c:catAx>
      <c:valAx>
        <c:axId val="44667258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 err="1"/>
                  <a:t>Percentage</a:t>
                </a:r>
                <a:r>
                  <a:rPr lang="de-DE" dirty="0"/>
                  <a:t> </a:t>
                </a:r>
                <a:r>
                  <a:rPr lang="de-DE" dirty="0" err="1"/>
                  <a:t>Viability</a:t>
                </a:r>
                <a:r>
                  <a:rPr lang="de-DE" dirty="0"/>
                  <a:t> (6h)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6663072"/>
        <c:crosses val="autoZero"/>
        <c:crossBetween val="between"/>
      </c:valAx>
      <c:spPr>
        <a:noFill/>
        <a:ln w="1905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 b="1">
          <a:solidFill>
            <a:schemeClr val="tx1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587516769937259"/>
          <c:y val="5.0925925925925923E-2"/>
          <c:w val="0.75356933969259488"/>
          <c:h val="0.818197983735023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d!$J$4</c:f>
              <c:strCache>
                <c:ptCount val="1"/>
                <c:pt idx="0">
                  <c:v>DKO+MK2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d!$J$9:$J$11</c:f>
                <c:numCache>
                  <c:formatCode>General</c:formatCode>
                  <c:ptCount val="3"/>
                  <c:pt idx="0">
                    <c:v>2.0433419569163518</c:v>
                  </c:pt>
                  <c:pt idx="1">
                    <c:v>2.6957114660010371</c:v>
                  </c:pt>
                  <c:pt idx="2">
                    <c:v>1.7611400543973346</c:v>
                  </c:pt>
                </c:numCache>
              </c:numRef>
            </c:plus>
            <c:minus>
              <c:numRef>
                <c:f>d!$J$9:$J$11</c:f>
                <c:numCache>
                  <c:formatCode>General</c:formatCode>
                  <c:ptCount val="3"/>
                  <c:pt idx="0">
                    <c:v>2.0433419569163518</c:v>
                  </c:pt>
                  <c:pt idx="1">
                    <c:v>2.6957114660010371</c:v>
                  </c:pt>
                  <c:pt idx="2">
                    <c:v>1.7611400543973346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d!$I$5:$I$7</c:f>
              <c:strCache>
                <c:ptCount val="3"/>
                <c:pt idx="0">
                  <c:v>Control</c:v>
                </c:pt>
                <c:pt idx="1">
                  <c:v>TNF+ITu</c:v>
                </c:pt>
                <c:pt idx="2">
                  <c:v>TNF+ITu+Nec1</c:v>
                </c:pt>
              </c:strCache>
            </c:strRef>
          </c:cat>
          <c:val>
            <c:numRef>
              <c:f>d!$J$5:$J$7</c:f>
              <c:numCache>
                <c:formatCode>0.00</c:formatCode>
                <c:ptCount val="3"/>
                <c:pt idx="0">
                  <c:v>99.999999999999986</c:v>
                </c:pt>
                <c:pt idx="1">
                  <c:v>76.946629165556644</c:v>
                </c:pt>
                <c:pt idx="2">
                  <c:v>84.790283317848449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6D-4F5A-B8E6-6FC260236E0B}"/>
            </c:ext>
          </c:extLst>
        </c:ser>
        <c:ser>
          <c:idx val="1"/>
          <c:order val="1"/>
          <c:tx>
            <c:strRef>
              <c:f>d!$K$4</c:f>
              <c:strCache>
                <c:ptCount val="1"/>
                <c:pt idx="0">
                  <c:v> DKO+vector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d!$K$9:$K$11</c:f>
                <c:numCache>
                  <c:formatCode>General</c:formatCode>
                  <c:ptCount val="3"/>
                  <c:pt idx="0">
                    <c:v>4.0467517104282651</c:v>
                  </c:pt>
                  <c:pt idx="1">
                    <c:v>0.78592376304466971</c:v>
                  </c:pt>
                  <c:pt idx="2">
                    <c:v>2.6147290122003626</c:v>
                  </c:pt>
                </c:numCache>
              </c:numRef>
            </c:plus>
            <c:minus>
              <c:numRef>
                <c:f>d!$K$9:$K$11</c:f>
                <c:numCache>
                  <c:formatCode>General</c:formatCode>
                  <c:ptCount val="3"/>
                  <c:pt idx="0">
                    <c:v>4.0467517104282651</c:v>
                  </c:pt>
                  <c:pt idx="1">
                    <c:v>0.78592376304466971</c:v>
                  </c:pt>
                  <c:pt idx="2">
                    <c:v>2.6147290122003626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d!$I$5:$I$7</c:f>
              <c:strCache>
                <c:ptCount val="3"/>
                <c:pt idx="0">
                  <c:v>Control</c:v>
                </c:pt>
                <c:pt idx="1">
                  <c:v>TNF+ITu</c:v>
                </c:pt>
                <c:pt idx="2">
                  <c:v>TNF+ITu+Nec1</c:v>
                </c:pt>
              </c:strCache>
            </c:strRef>
          </c:cat>
          <c:val>
            <c:numRef>
              <c:f>d!$K$5:$K$7</c:f>
              <c:numCache>
                <c:formatCode>0.00</c:formatCode>
                <c:ptCount val="3"/>
                <c:pt idx="0">
                  <c:v>100.00000000000001</c:v>
                </c:pt>
                <c:pt idx="1">
                  <c:v>52.020025864722577</c:v>
                </c:pt>
                <c:pt idx="2">
                  <c:v>74.026806319856973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6D-4F5A-B8E6-6FC260236E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7"/>
        <c:axId val="778447440"/>
        <c:axId val="778452032"/>
      </c:barChart>
      <c:catAx>
        <c:axId val="7784474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78452032"/>
        <c:crosses val="autoZero"/>
        <c:auto val="1"/>
        <c:lblAlgn val="ctr"/>
        <c:lblOffset val="100"/>
        <c:noMultiLvlLbl val="0"/>
      </c:catAx>
      <c:valAx>
        <c:axId val="77845203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050" b="1">
                    <a:solidFill>
                      <a:schemeClr val="tx1"/>
                    </a:solidFill>
                  </a:rPr>
                  <a:t>Percentage viability (6h)</a:t>
                </a:r>
              </a:p>
            </c:rich>
          </c:tx>
          <c:layout>
            <c:manualLayout>
              <c:xMode val="edge"/>
              <c:yMode val="edge"/>
              <c:x val="4.8167379077615299E-2"/>
              <c:y val="0.107634177829308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8447440"/>
        <c:crosses val="autoZero"/>
        <c:crossBetween val="between"/>
      </c:valAx>
      <c:spPr>
        <a:noFill/>
        <a:ln w="19050">
          <a:solidFill>
            <a:schemeClr val="dk1"/>
          </a:solidFill>
        </a:ln>
        <a:effectLst/>
      </c:spPr>
    </c:plotArea>
    <c:legend>
      <c:legendPos val="b"/>
      <c:layout>
        <c:manualLayout>
          <c:xMode val="edge"/>
          <c:yMode val="edge"/>
          <c:x val="0.25727184925257068"/>
          <c:y val="5.6133858267716545E-2"/>
          <c:w val="0.53652956313685962"/>
          <c:h val="0.103842957130358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051783370313108"/>
          <c:y val="0.15682925051035287"/>
          <c:w val="0.8625708564962592"/>
          <c:h val="0.56861220472440943"/>
        </c:manualLayout>
      </c:layout>
      <c:barChart>
        <c:barDir val="col"/>
        <c:grouping val="clustered"/>
        <c:varyColors val="0"/>
        <c:ser>
          <c:idx val="0"/>
          <c:order val="0"/>
          <c:tx>
            <c:v>dTm (5-ITu)</c:v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Tabelle1!$C$7:$C$35</c:f>
                <c:numCache>
                  <c:formatCode>General</c:formatCode>
                  <c:ptCount val="20"/>
                  <c:pt idx="0">
                    <c:v>0.84284020000000004</c:v>
                  </c:pt>
                  <c:pt idx="1">
                    <c:v>0.27168465000000003</c:v>
                  </c:pt>
                  <c:pt idx="2">
                    <c:v>0.48859977999999998</c:v>
                  </c:pt>
                  <c:pt idx="3">
                    <c:v>0.49652099999999999</c:v>
                  </c:pt>
                  <c:pt idx="4">
                    <c:v>0.304533</c:v>
                  </c:pt>
                  <c:pt idx="5">
                    <c:v>0.26942824999999998</c:v>
                  </c:pt>
                  <c:pt idx="6">
                    <c:v>0.6468334</c:v>
                  </c:pt>
                  <c:pt idx="7">
                    <c:v>0.54362105999999999</c:v>
                  </c:pt>
                  <c:pt idx="8">
                    <c:v>1.1000000000000001</c:v>
                  </c:pt>
                  <c:pt idx="9">
                    <c:v>0.24593735999999999</c:v>
                  </c:pt>
                  <c:pt idx="10">
                    <c:v>4.1664123999999997E-2</c:v>
                  </c:pt>
                  <c:pt idx="11">
                    <c:v>5.7006840000000003E-2</c:v>
                  </c:pt>
                  <c:pt idx="12">
                    <c:v>1.5033761000000001</c:v>
                  </c:pt>
                  <c:pt idx="13">
                    <c:v>8.2157135000000006E-2</c:v>
                  </c:pt>
                  <c:pt idx="14">
                    <c:v>4.8807148000000002E-2</c:v>
                  </c:pt>
                  <c:pt idx="15">
                    <c:v>0.114980705</c:v>
                  </c:pt>
                  <c:pt idx="16">
                    <c:v>1.2511425</c:v>
                  </c:pt>
                  <c:pt idx="17">
                    <c:v>0.3</c:v>
                  </c:pt>
                  <c:pt idx="18">
                    <c:v>9.8518380000000003E-2</c:v>
                  </c:pt>
                  <c:pt idx="19">
                    <c:v>9.0759279999999998E-2</c:v>
                  </c:pt>
                </c:numCache>
              </c:numRef>
            </c:plus>
            <c:minus>
              <c:numRef>
                <c:f>Tabelle1!$C$7:$C$35</c:f>
                <c:numCache>
                  <c:formatCode>General</c:formatCode>
                  <c:ptCount val="20"/>
                  <c:pt idx="0">
                    <c:v>0.84284020000000004</c:v>
                  </c:pt>
                  <c:pt idx="1">
                    <c:v>0.27168465000000003</c:v>
                  </c:pt>
                  <c:pt idx="2">
                    <c:v>0.48859977999999998</c:v>
                  </c:pt>
                  <c:pt idx="3">
                    <c:v>0.49652099999999999</c:v>
                  </c:pt>
                  <c:pt idx="4">
                    <c:v>0.304533</c:v>
                  </c:pt>
                  <c:pt idx="5">
                    <c:v>0.26942824999999998</c:v>
                  </c:pt>
                  <c:pt idx="6">
                    <c:v>0.6468334</c:v>
                  </c:pt>
                  <c:pt idx="7">
                    <c:v>0.54362105999999999</c:v>
                  </c:pt>
                  <c:pt idx="8">
                    <c:v>1.1000000000000001</c:v>
                  </c:pt>
                  <c:pt idx="9">
                    <c:v>0.24593735999999999</c:v>
                  </c:pt>
                  <c:pt idx="10">
                    <c:v>4.1664123999999997E-2</c:v>
                  </c:pt>
                  <c:pt idx="11">
                    <c:v>5.7006840000000003E-2</c:v>
                  </c:pt>
                  <c:pt idx="12">
                    <c:v>1.5033761000000001</c:v>
                  </c:pt>
                  <c:pt idx="13">
                    <c:v>8.2157135000000006E-2</c:v>
                  </c:pt>
                  <c:pt idx="14">
                    <c:v>4.8807148000000002E-2</c:v>
                  </c:pt>
                  <c:pt idx="15">
                    <c:v>0.114980705</c:v>
                  </c:pt>
                  <c:pt idx="16">
                    <c:v>1.2511425</c:v>
                  </c:pt>
                  <c:pt idx="17">
                    <c:v>0.3</c:v>
                  </c:pt>
                  <c:pt idx="18">
                    <c:v>9.8518380000000003E-2</c:v>
                  </c:pt>
                  <c:pt idx="19">
                    <c:v>9.0759279999999998E-2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Tabelle1!$A$7:$A$35</c:f>
              <c:strCache>
                <c:ptCount val="20"/>
                <c:pt idx="0">
                  <c:v>CLK1A</c:v>
                </c:pt>
                <c:pt idx="1">
                  <c:v>GSG2A</c:v>
                </c:pt>
                <c:pt idx="2">
                  <c:v>DYRK2A</c:v>
                </c:pt>
                <c:pt idx="3">
                  <c:v>CLK3A</c:v>
                </c:pt>
                <c:pt idx="4">
                  <c:v>ULK3A</c:v>
                </c:pt>
                <c:pt idx="5">
                  <c:v>DCAMKL1A</c:v>
                </c:pt>
                <c:pt idx="6">
                  <c:v>PHKG2A</c:v>
                </c:pt>
                <c:pt idx="7">
                  <c:v>DAPK3A</c:v>
                </c:pt>
                <c:pt idx="8">
                  <c:v>CSNK1DA</c:v>
                </c:pt>
                <c:pt idx="9">
                  <c:v>STK3A</c:v>
                </c:pt>
                <c:pt idx="10">
                  <c:v>STK38LA</c:v>
                </c:pt>
                <c:pt idx="11">
                  <c:v>CDK2A</c:v>
                </c:pt>
                <c:pt idx="12">
                  <c:v>MAPK8B</c:v>
                </c:pt>
                <c:pt idx="13">
                  <c:v>ULK1A</c:v>
                </c:pt>
                <c:pt idx="14">
                  <c:v>PLK4A</c:v>
                </c:pt>
                <c:pt idx="15">
                  <c:v>FLT1A</c:v>
                </c:pt>
                <c:pt idx="16">
                  <c:v>MAPK10A</c:v>
                </c:pt>
                <c:pt idx="17">
                  <c:v>MST3A</c:v>
                </c:pt>
                <c:pt idx="18">
                  <c:v>MAP2K6A</c:v>
                </c:pt>
                <c:pt idx="19">
                  <c:v>MST4A</c:v>
                </c:pt>
              </c:strCache>
            </c:strRef>
          </c:cat>
          <c:val>
            <c:numRef>
              <c:f>Tabelle1!$B$7:$B$35</c:f>
              <c:numCache>
                <c:formatCode>0.0</c:formatCode>
                <c:ptCount val="20"/>
                <c:pt idx="0">
                  <c:v>13.261778</c:v>
                </c:pt>
                <c:pt idx="1">
                  <c:v>12.268427000000001</c:v>
                </c:pt>
                <c:pt idx="2">
                  <c:v>10.846197</c:v>
                </c:pt>
                <c:pt idx="3">
                  <c:v>8.4112240000000007</c:v>
                </c:pt>
                <c:pt idx="4">
                  <c:v>7.8310529999999998</c:v>
                </c:pt>
                <c:pt idx="5">
                  <c:v>7.5397414999999999</c:v>
                </c:pt>
                <c:pt idx="6">
                  <c:v>6.7872753000000001</c:v>
                </c:pt>
                <c:pt idx="7">
                  <c:v>6.71373</c:v>
                </c:pt>
                <c:pt idx="8">
                  <c:v>6.5674552999999998</c:v>
                </c:pt>
                <c:pt idx="9">
                  <c:v>6.1773186000000004</c:v>
                </c:pt>
                <c:pt idx="10">
                  <c:v>5.9174232</c:v>
                </c:pt>
                <c:pt idx="11">
                  <c:v>5.8045730000000004</c:v>
                </c:pt>
                <c:pt idx="12">
                  <c:v>4.9315759999999997</c:v>
                </c:pt>
                <c:pt idx="13">
                  <c:v>4.4412310000000002</c:v>
                </c:pt>
                <c:pt idx="14">
                  <c:v>4.3596170000000001</c:v>
                </c:pt>
                <c:pt idx="15">
                  <c:v>4.3407726000000002</c:v>
                </c:pt>
                <c:pt idx="16">
                  <c:v>4.2020549999999997</c:v>
                </c:pt>
                <c:pt idx="17">
                  <c:v>3.4949837000000001</c:v>
                </c:pt>
                <c:pt idx="18">
                  <c:v>3.2131690000000002</c:v>
                </c:pt>
                <c:pt idx="19">
                  <c:v>3.0983543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40-411D-9549-A42EB5B19B4B}"/>
            </c:ext>
          </c:extLst>
        </c:ser>
        <c:ser>
          <c:idx val="1"/>
          <c:order val="1"/>
          <c:tx>
            <c:v>dTm (reference)</c:v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val>
            <c:numRef>
              <c:f>Tabelle1!$E$7:$E$35</c:f>
              <c:numCache>
                <c:formatCode>0.0</c:formatCode>
                <c:ptCount val="20"/>
                <c:pt idx="0">
                  <c:v>11.7</c:v>
                </c:pt>
                <c:pt idx="1">
                  <c:v>8.9</c:v>
                </c:pt>
                <c:pt idx="2">
                  <c:v>7.3</c:v>
                </c:pt>
                <c:pt idx="3">
                  <c:v>15</c:v>
                </c:pt>
                <c:pt idx="4">
                  <c:v>17.3</c:v>
                </c:pt>
                <c:pt idx="5">
                  <c:v>11.4</c:v>
                </c:pt>
                <c:pt idx="6">
                  <c:v>21.2</c:v>
                </c:pt>
                <c:pt idx="7">
                  <c:v>16.246666666666666</c:v>
                </c:pt>
                <c:pt idx="8">
                  <c:v>11</c:v>
                </c:pt>
                <c:pt idx="9">
                  <c:v>13.4</c:v>
                </c:pt>
                <c:pt idx="10">
                  <c:v>11.613333333333332</c:v>
                </c:pt>
                <c:pt idx="11">
                  <c:v>15.166666666666666</c:v>
                </c:pt>
                <c:pt idx="12">
                  <c:v>7.7</c:v>
                </c:pt>
                <c:pt idx="13">
                  <c:v>12</c:v>
                </c:pt>
                <c:pt idx="14">
                  <c:v>18</c:v>
                </c:pt>
                <c:pt idx="15">
                  <c:v>12</c:v>
                </c:pt>
                <c:pt idx="16">
                  <c:v>8.8000000000000007</c:v>
                </c:pt>
                <c:pt idx="17">
                  <c:v>5.5</c:v>
                </c:pt>
                <c:pt idx="18">
                  <c:v>11.339999999999998</c:v>
                </c:pt>
                <c:pt idx="19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540-411D-9549-A42EB5B19B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27"/>
        <c:axId val="1656682208"/>
        <c:axId val="1656685536"/>
      </c:barChart>
      <c:catAx>
        <c:axId val="1656682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6685536"/>
        <c:crosses val="autoZero"/>
        <c:auto val="1"/>
        <c:lblAlgn val="ctr"/>
        <c:lblOffset val="100"/>
        <c:noMultiLvlLbl val="0"/>
      </c:catAx>
      <c:valAx>
        <c:axId val="1656685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∆Tm </a:t>
                </a:r>
                <a:r>
                  <a:rPr lang="en-IN" baseline="0"/>
                  <a:t> </a:t>
                </a:r>
                <a:endParaRPr lang="en-IN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6682208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t"/>
      <c:layout>
        <c:manualLayout>
          <c:xMode val="edge"/>
          <c:yMode val="edge"/>
          <c:x val="0.32646597289297158"/>
          <c:y val="6.0185185185185182E-2"/>
          <c:w val="0.43609421154485556"/>
          <c:h val="8.93318022747156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0.40562</cdr:x>
      <cdr:y>0.2081</cdr:y>
    </cdr:from>
    <cdr:to>
      <cdr:x>0.55145</cdr:x>
      <cdr:y>0.28796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02462" y="457877"/>
          <a:ext cx="504218" cy="1757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de-DE" sz="900" b="1" dirty="0"/>
            <a:t>***</a:t>
          </a:r>
          <a:endParaRPr lang="de-DE" sz="1000" b="1" dirty="0"/>
        </a:p>
      </cdr:txBody>
    </cdr:sp>
  </cdr:relSizeAnchor>
  <cdr:relSizeAnchor xmlns:cdr="http://schemas.openxmlformats.org/drawingml/2006/chartDrawing">
    <cdr:from>
      <cdr:x>0.61003</cdr:x>
      <cdr:y>0.43027</cdr:y>
    </cdr:from>
    <cdr:to>
      <cdr:x>0.75487</cdr:x>
      <cdr:y>0.56973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09215" y="946709"/>
          <a:ext cx="500821" cy="3068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900" b="1" dirty="0"/>
            <a:t>***</a:t>
          </a:r>
        </a:p>
      </cdr:txBody>
    </cdr:sp>
  </cdr:relSizeAnchor>
  <cdr:relSizeAnchor xmlns:cdr="http://schemas.openxmlformats.org/drawingml/2006/chartDrawing">
    <cdr:from>
      <cdr:x>0.80484</cdr:x>
      <cdr:y>0.46007</cdr:y>
    </cdr:from>
    <cdr:to>
      <cdr:x>0.95067</cdr:x>
      <cdr:y>0.53993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2782806" y="1012280"/>
          <a:ext cx="504218" cy="1757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900" b="1" dirty="0"/>
            <a:t>***</a:t>
          </a:r>
        </a:p>
      </cdr:txBody>
    </cdr:sp>
  </cdr:relSizeAnchor>
  <cdr:relSizeAnchor xmlns:cdr="http://schemas.openxmlformats.org/drawingml/2006/chartDrawing">
    <cdr:from>
      <cdr:x>0.04009</cdr:x>
      <cdr:y>0.89005</cdr:y>
    </cdr:from>
    <cdr:to>
      <cdr:x>0.21474</cdr:x>
      <cdr:y>1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138598" y="1958355"/>
          <a:ext cx="603865" cy="2419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100" b="1" dirty="0"/>
            <a:t>(5-ITu)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0.22711</cdr:x>
      <cdr:y>0.84974</cdr:y>
    </cdr:from>
    <cdr:to>
      <cdr:x>0.31503</cdr:x>
      <cdr:y>0.84974</cdr:y>
    </cdr:to>
    <cdr:cxnSp macro="">
      <cdr:nvCxnSpPr>
        <cdr:cNvPr id="7" name="Straight Connector 6">
          <a:extLst xmlns:a="http://schemas.openxmlformats.org/drawingml/2006/main">
            <a:ext uri="{FF2B5EF4-FFF2-40B4-BE49-F238E27FC236}">
              <a16:creationId xmlns:a16="http://schemas.microsoft.com/office/drawing/2014/main" id="{DAC66A50-37D9-08DA-5E02-76A8260218C0}"/>
            </a:ext>
          </a:extLst>
        </cdr:cNvPr>
        <cdr:cNvCxnSpPr/>
      </cdr:nvCxnSpPr>
      <cdr:spPr>
        <a:xfrm xmlns:a="http://schemas.openxmlformats.org/drawingml/2006/main">
          <a:off x="1506856" y="2241927"/>
          <a:ext cx="583341" cy="0"/>
        </a:xfrm>
        <a:prstGeom xmlns:a="http://schemas.openxmlformats.org/drawingml/2006/main" prst="line">
          <a:avLst/>
        </a:prstGeom>
        <a:ln xmlns:a="http://schemas.openxmlformats.org/drawingml/2006/main" w="19050"/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0.33685</cdr:x>
      <cdr:y>0.84116</cdr:y>
    </cdr:from>
    <cdr:to>
      <cdr:x>0.38726</cdr:x>
      <cdr:y>0.8928</cdr:y>
    </cdr:to>
    <cdr:sp macro="" textlink="">
      <cdr:nvSpPr>
        <cdr:cNvPr id="16" name="TextBox 1"/>
        <cdr:cNvSpPr txBox="1"/>
      </cdr:nvSpPr>
      <cdr:spPr>
        <a:xfrm xmlns:a="http://schemas.openxmlformats.org/drawingml/2006/main">
          <a:off x="2736850" y="3413125"/>
          <a:ext cx="409575" cy="2095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de-DE" sz="10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0.39898</cdr:x>
      <cdr:y>0.84116</cdr:y>
    </cdr:from>
    <cdr:to>
      <cdr:x>0.44939</cdr:x>
      <cdr:y>0.8928</cdr:y>
    </cdr:to>
    <cdr:sp macro="" textlink="">
      <cdr:nvSpPr>
        <cdr:cNvPr id="17" name="TextBox 1"/>
        <cdr:cNvSpPr txBox="1"/>
      </cdr:nvSpPr>
      <cdr:spPr>
        <a:xfrm xmlns:a="http://schemas.openxmlformats.org/drawingml/2006/main">
          <a:off x="3241675" y="3413125"/>
          <a:ext cx="409575" cy="2095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de-DE" sz="10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0.52911</cdr:x>
      <cdr:y>0.84116</cdr:y>
    </cdr:from>
    <cdr:to>
      <cdr:x>0.57952</cdr:x>
      <cdr:y>0.8928</cdr:y>
    </cdr:to>
    <cdr:sp macro="" textlink="">
      <cdr:nvSpPr>
        <cdr:cNvPr id="19" name="TextBox 1"/>
        <cdr:cNvSpPr txBox="1"/>
      </cdr:nvSpPr>
      <cdr:spPr>
        <a:xfrm xmlns:a="http://schemas.openxmlformats.org/drawingml/2006/main">
          <a:off x="4298950" y="3413125"/>
          <a:ext cx="409575" cy="2095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de-DE" sz="10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0.60297</cdr:x>
      <cdr:y>0.84116</cdr:y>
    </cdr:from>
    <cdr:to>
      <cdr:x>0.65338</cdr:x>
      <cdr:y>0.8928</cdr:y>
    </cdr:to>
    <cdr:sp macro="" textlink="">
      <cdr:nvSpPr>
        <cdr:cNvPr id="20" name="TextBox 1"/>
        <cdr:cNvSpPr txBox="1"/>
      </cdr:nvSpPr>
      <cdr:spPr>
        <a:xfrm xmlns:a="http://schemas.openxmlformats.org/drawingml/2006/main">
          <a:off x="4899025" y="3413125"/>
          <a:ext cx="409575" cy="2095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de-DE" sz="10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0.6651</cdr:x>
      <cdr:y>0.84116</cdr:y>
    </cdr:from>
    <cdr:to>
      <cdr:x>0.71551</cdr:x>
      <cdr:y>0.8928</cdr:y>
    </cdr:to>
    <cdr:sp macro="" textlink="">
      <cdr:nvSpPr>
        <cdr:cNvPr id="21" name="TextBox 1"/>
        <cdr:cNvSpPr txBox="1"/>
      </cdr:nvSpPr>
      <cdr:spPr>
        <a:xfrm xmlns:a="http://schemas.openxmlformats.org/drawingml/2006/main">
          <a:off x="5403850" y="3413125"/>
          <a:ext cx="409575" cy="2095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de-DE" sz="10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0.72958</cdr:x>
      <cdr:y>0.84116</cdr:y>
    </cdr:from>
    <cdr:to>
      <cdr:x>0.77999</cdr:x>
      <cdr:y>0.8928</cdr:y>
    </cdr:to>
    <cdr:sp macro="" textlink="">
      <cdr:nvSpPr>
        <cdr:cNvPr id="22" name="TextBox 1"/>
        <cdr:cNvSpPr txBox="1"/>
      </cdr:nvSpPr>
      <cdr:spPr>
        <a:xfrm xmlns:a="http://schemas.openxmlformats.org/drawingml/2006/main">
          <a:off x="5927725" y="3413125"/>
          <a:ext cx="409575" cy="2095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de-DE" sz="10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0.79172</cdr:x>
      <cdr:y>0.84116</cdr:y>
    </cdr:from>
    <cdr:to>
      <cdr:x>0.84213</cdr:x>
      <cdr:y>0.8928</cdr:y>
    </cdr:to>
    <cdr:sp macro="" textlink="">
      <cdr:nvSpPr>
        <cdr:cNvPr id="23" name="TextBox 1"/>
        <cdr:cNvSpPr txBox="1"/>
      </cdr:nvSpPr>
      <cdr:spPr>
        <a:xfrm xmlns:a="http://schemas.openxmlformats.org/drawingml/2006/main">
          <a:off x="6432550" y="3413125"/>
          <a:ext cx="409575" cy="2095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de-DE" sz="10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0.85971</cdr:x>
      <cdr:y>0.84116</cdr:y>
    </cdr:from>
    <cdr:to>
      <cdr:x>0.91012</cdr:x>
      <cdr:y>0.8928</cdr:y>
    </cdr:to>
    <cdr:sp macro="" textlink="">
      <cdr:nvSpPr>
        <cdr:cNvPr id="24" name="TextBox 1"/>
        <cdr:cNvSpPr txBox="1"/>
      </cdr:nvSpPr>
      <cdr:spPr>
        <a:xfrm xmlns:a="http://schemas.openxmlformats.org/drawingml/2006/main">
          <a:off x="6985000" y="3413125"/>
          <a:ext cx="409575" cy="2095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de-DE" sz="10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0.92184</cdr:x>
      <cdr:y>0.84116</cdr:y>
    </cdr:from>
    <cdr:to>
      <cdr:x>0.97225</cdr:x>
      <cdr:y>0.8928</cdr:y>
    </cdr:to>
    <cdr:sp macro="" textlink="">
      <cdr:nvSpPr>
        <cdr:cNvPr id="25" name="TextBox 1"/>
        <cdr:cNvSpPr txBox="1"/>
      </cdr:nvSpPr>
      <cdr:spPr>
        <a:xfrm xmlns:a="http://schemas.openxmlformats.org/drawingml/2006/main">
          <a:off x="7489825" y="3413125"/>
          <a:ext cx="409575" cy="2095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de-DE" sz="1000" b="1" dirty="0">
            <a:solidFill>
              <a:schemeClr val="tx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85969" cy="5016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2243" y="0"/>
            <a:ext cx="2985969" cy="5016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D8761-4598-4332-9A90-4CBDA9344484}" type="datetimeFigureOut">
              <a:rPr lang="en-IN" smtClean="0"/>
              <a:t>28-02-2023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4888" y="1252538"/>
            <a:ext cx="2339975" cy="3382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361" y="4822844"/>
            <a:ext cx="5513031" cy="394673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520286"/>
            <a:ext cx="2985969" cy="5016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2243" y="9520286"/>
            <a:ext cx="2985969" cy="5016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228F8-2C85-46C5-8A29-A8F9BA71151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55016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F7CE-AF4F-49AA-A269-8F0549D87A5B}" type="datetimeFigureOut">
              <a:rPr lang="en-IN" smtClean="0"/>
              <a:t>28-02-2023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58123-5B4E-452F-86DB-9AFBFBF306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73823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F7CE-AF4F-49AA-A269-8F0549D87A5B}" type="datetimeFigureOut">
              <a:rPr lang="en-IN" smtClean="0"/>
              <a:t>28-02-2023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58123-5B4E-452F-86DB-9AFBFBF306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46750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F7CE-AF4F-49AA-A269-8F0549D87A5B}" type="datetimeFigureOut">
              <a:rPr lang="en-IN" smtClean="0"/>
              <a:t>28-02-2023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58123-5B4E-452F-86DB-9AFBFBF306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18174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F7CE-AF4F-49AA-A269-8F0549D87A5B}" type="datetimeFigureOut">
              <a:rPr lang="en-IN" smtClean="0"/>
              <a:t>28-02-2023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58123-5B4E-452F-86DB-9AFBFBF306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83003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F7CE-AF4F-49AA-A269-8F0549D87A5B}" type="datetimeFigureOut">
              <a:rPr lang="en-IN" smtClean="0"/>
              <a:t>28-02-2023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58123-5B4E-452F-86DB-9AFBFBF306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06076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F7CE-AF4F-49AA-A269-8F0549D87A5B}" type="datetimeFigureOut">
              <a:rPr lang="en-IN" smtClean="0"/>
              <a:t>28-02-2023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58123-5B4E-452F-86DB-9AFBFBF306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97942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F7CE-AF4F-49AA-A269-8F0549D87A5B}" type="datetimeFigureOut">
              <a:rPr lang="en-IN" smtClean="0"/>
              <a:t>28-02-2023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58123-5B4E-452F-86DB-9AFBFBF306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8536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F7CE-AF4F-49AA-A269-8F0549D87A5B}" type="datetimeFigureOut">
              <a:rPr lang="en-IN" smtClean="0"/>
              <a:t>28-02-2023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58123-5B4E-452F-86DB-9AFBFBF306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05876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F7CE-AF4F-49AA-A269-8F0549D87A5B}" type="datetimeFigureOut">
              <a:rPr lang="en-IN" smtClean="0"/>
              <a:t>28-02-2023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58123-5B4E-452F-86DB-9AFBFBF306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80472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F7CE-AF4F-49AA-A269-8F0549D87A5B}" type="datetimeFigureOut">
              <a:rPr lang="en-IN" smtClean="0"/>
              <a:t>28-02-2023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58123-5B4E-452F-86DB-9AFBFBF306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58083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F7CE-AF4F-49AA-A269-8F0549D87A5B}" type="datetimeFigureOut">
              <a:rPr lang="en-IN" smtClean="0"/>
              <a:t>28-02-2023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58123-5B4E-452F-86DB-9AFBFBF306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42397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6F7CE-AF4F-49AA-A269-8F0549D87A5B}" type="datetimeFigureOut">
              <a:rPr lang="en-IN" smtClean="0"/>
              <a:t>28-02-2023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58123-5B4E-452F-86DB-9AFBFBF3060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86076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12" Type="http://schemas.microsoft.com/office/2007/relationships/hdphoto" Target="../media/hdphoto3.wdp"/><Relationship Id="rId17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microsoft.com/office/2007/relationships/hdphoto" Target="../media/hdphoto5.wdp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5" Type="http://schemas.openxmlformats.org/officeDocument/2006/relationships/image" Target="../media/image10.pn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Relationship Id="rId14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71DB2FD-2AA2-01D0-727A-E39D1CFFA7C1}"/>
              </a:ext>
            </a:extLst>
          </p:cNvPr>
          <p:cNvGrpSpPr/>
          <p:nvPr/>
        </p:nvGrpSpPr>
        <p:grpSpPr>
          <a:xfrm>
            <a:off x="1483615" y="816595"/>
            <a:ext cx="3644452" cy="764722"/>
            <a:chOff x="2205994" y="1201913"/>
            <a:chExt cx="4584876" cy="76472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B07267C-0035-F62E-9D61-91F2A07E4C3F}"/>
                </a:ext>
              </a:extLst>
            </p:cNvPr>
            <p:cNvSpPr txBox="1"/>
            <p:nvPr/>
          </p:nvSpPr>
          <p:spPr>
            <a:xfrm>
              <a:off x="2205994" y="1201913"/>
              <a:ext cx="72008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050" b="1" dirty="0"/>
                <a:t>TNF</a:t>
              </a:r>
            </a:p>
            <a:p>
              <a:pPr algn="r"/>
              <a:r>
                <a:rPr lang="de-DE" sz="1050" b="1" dirty="0"/>
                <a:t>SM</a:t>
              </a:r>
            </a:p>
            <a:p>
              <a:pPr algn="r"/>
              <a:r>
                <a:rPr lang="de-DE" sz="1050" b="1" dirty="0" err="1"/>
                <a:t>zVAD</a:t>
              </a:r>
              <a:endParaRPr lang="de-DE" sz="1050" b="1" dirty="0"/>
            </a:p>
            <a:p>
              <a:pPr algn="r"/>
              <a:r>
                <a:rPr lang="de-DE" sz="1050" b="1" dirty="0"/>
                <a:t>Nec-1</a:t>
              </a:r>
              <a:endParaRPr lang="en-US" sz="1050" b="1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167630A-5E2C-7924-D280-393371E3E429}"/>
                </a:ext>
              </a:extLst>
            </p:cNvPr>
            <p:cNvSpPr txBox="1"/>
            <p:nvPr/>
          </p:nvSpPr>
          <p:spPr>
            <a:xfrm>
              <a:off x="2919921" y="1225699"/>
              <a:ext cx="25238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050" b="1" dirty="0"/>
                <a:t>-</a:t>
              </a:r>
            </a:p>
            <a:p>
              <a:pPr algn="r"/>
              <a:r>
                <a:rPr lang="de-DE" sz="1050" b="1" dirty="0"/>
                <a:t>-</a:t>
              </a:r>
            </a:p>
            <a:p>
              <a:pPr algn="r"/>
              <a:r>
                <a:rPr lang="de-DE" sz="1050" b="1" dirty="0"/>
                <a:t>-</a:t>
              </a:r>
            </a:p>
            <a:p>
              <a:pPr algn="r"/>
              <a:r>
                <a:rPr lang="de-DE" sz="1050" b="1" dirty="0"/>
                <a:t>-</a:t>
              </a:r>
              <a:endParaRPr lang="en-US" sz="1050" b="1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8E6DAFA-D3CE-61F8-64DA-0A83168188A5}"/>
                </a:ext>
              </a:extLst>
            </p:cNvPr>
            <p:cNvSpPr txBox="1"/>
            <p:nvPr/>
          </p:nvSpPr>
          <p:spPr>
            <a:xfrm>
              <a:off x="3122721" y="1221087"/>
              <a:ext cx="46901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spc="-150" dirty="0"/>
                <a:t>60‘</a:t>
              </a:r>
            </a:p>
            <a:p>
              <a:pPr algn="ctr"/>
              <a:r>
                <a:rPr lang="de-DE" sz="1050" b="1" dirty="0"/>
                <a:t>+</a:t>
              </a:r>
            </a:p>
            <a:p>
              <a:pPr algn="ctr"/>
              <a:r>
                <a:rPr lang="de-DE" sz="1050" b="1" dirty="0"/>
                <a:t>-</a:t>
              </a:r>
            </a:p>
            <a:p>
              <a:pPr algn="ctr"/>
              <a:r>
                <a:rPr lang="de-DE" sz="1050" b="1" dirty="0"/>
                <a:t>-</a:t>
              </a:r>
              <a:endParaRPr lang="en-US" sz="1050" b="1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628AAA8-5C5E-40A9-B575-4392F9A0744E}"/>
                </a:ext>
              </a:extLst>
            </p:cNvPr>
            <p:cNvSpPr txBox="1"/>
            <p:nvPr/>
          </p:nvSpPr>
          <p:spPr>
            <a:xfrm>
              <a:off x="3438087" y="1216475"/>
              <a:ext cx="43208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spc="-150" dirty="0"/>
                <a:t>90‘</a:t>
              </a:r>
            </a:p>
            <a:p>
              <a:pPr algn="ctr"/>
              <a:r>
                <a:rPr lang="de-DE" sz="1050" b="1" dirty="0"/>
                <a:t>+</a:t>
              </a:r>
            </a:p>
            <a:p>
              <a:pPr algn="ctr"/>
              <a:r>
                <a:rPr lang="de-DE" sz="1050" b="1" dirty="0"/>
                <a:t>-</a:t>
              </a:r>
            </a:p>
            <a:p>
              <a:pPr algn="ctr"/>
              <a:r>
                <a:rPr lang="de-DE" sz="1050" b="1" dirty="0"/>
                <a:t>-</a:t>
              </a:r>
              <a:endParaRPr lang="en-US" sz="1050" b="1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C244C11-58CA-534A-83C8-A14551FA5823}"/>
                </a:ext>
              </a:extLst>
            </p:cNvPr>
            <p:cNvSpPr txBox="1"/>
            <p:nvPr/>
          </p:nvSpPr>
          <p:spPr>
            <a:xfrm>
              <a:off x="3715295" y="1216475"/>
              <a:ext cx="38839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spc="-150" dirty="0"/>
                <a:t>90‘</a:t>
              </a:r>
            </a:p>
            <a:p>
              <a:pPr algn="ctr"/>
              <a:r>
                <a:rPr lang="de-DE" sz="1050" b="1" dirty="0"/>
                <a:t>+</a:t>
              </a:r>
            </a:p>
            <a:p>
              <a:pPr algn="ctr"/>
              <a:r>
                <a:rPr lang="de-DE" sz="1050" b="1" dirty="0"/>
                <a:t>-</a:t>
              </a:r>
            </a:p>
            <a:p>
              <a:pPr algn="ctr"/>
              <a:r>
                <a:rPr lang="de-DE" sz="1050" b="1" dirty="0"/>
                <a:t>+</a:t>
              </a:r>
              <a:endParaRPr lang="en-US" sz="1050" b="1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6695FBE-5942-2BF2-C8DB-C93D766BDD63}"/>
                </a:ext>
              </a:extLst>
            </p:cNvPr>
            <p:cNvSpPr txBox="1"/>
            <p:nvPr/>
          </p:nvSpPr>
          <p:spPr>
            <a:xfrm>
              <a:off x="4212276" y="1225723"/>
              <a:ext cx="44711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spc="-150" dirty="0"/>
                <a:t>90‘</a:t>
              </a:r>
            </a:p>
            <a:p>
              <a:pPr algn="ctr"/>
              <a:r>
                <a:rPr lang="de-DE" sz="1050" b="1" dirty="0"/>
                <a:t>+</a:t>
              </a:r>
            </a:p>
            <a:p>
              <a:pPr algn="ctr"/>
              <a:r>
                <a:rPr lang="de-DE" sz="1050" b="1" dirty="0"/>
                <a:t>+</a:t>
              </a:r>
            </a:p>
            <a:p>
              <a:pPr algn="ctr"/>
              <a:r>
                <a:rPr lang="de-DE" sz="1050" b="1" dirty="0"/>
                <a:t>-</a:t>
              </a:r>
              <a:endParaRPr lang="en-US" sz="1050" b="1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AA6AD9B-2523-4FAD-95D9-4D9F50F7FDDF}"/>
                </a:ext>
              </a:extLst>
            </p:cNvPr>
            <p:cNvSpPr txBox="1"/>
            <p:nvPr/>
          </p:nvSpPr>
          <p:spPr>
            <a:xfrm>
              <a:off x="3992316" y="1215224"/>
              <a:ext cx="38839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spc="-150" dirty="0"/>
                <a:t>60‘</a:t>
              </a:r>
            </a:p>
            <a:p>
              <a:pPr algn="ctr"/>
              <a:r>
                <a:rPr lang="de-DE" sz="1050" b="1" dirty="0"/>
                <a:t>+</a:t>
              </a:r>
            </a:p>
            <a:p>
              <a:pPr algn="ctr"/>
              <a:r>
                <a:rPr lang="de-DE" sz="1050" b="1" dirty="0"/>
                <a:t>+</a:t>
              </a:r>
            </a:p>
            <a:p>
              <a:pPr algn="ctr"/>
              <a:r>
                <a:rPr lang="de-DE" sz="1050" b="1" dirty="0"/>
                <a:t>-</a:t>
              </a:r>
              <a:endParaRPr lang="en-US" sz="1050" b="1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ABBB5F5-AAC7-C767-3446-D43DDAEB1D12}"/>
                </a:ext>
              </a:extLst>
            </p:cNvPr>
            <p:cNvSpPr txBox="1"/>
            <p:nvPr/>
          </p:nvSpPr>
          <p:spPr>
            <a:xfrm>
              <a:off x="4444028" y="1221111"/>
              <a:ext cx="44711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spc="-150" dirty="0"/>
                <a:t>90‘</a:t>
              </a:r>
            </a:p>
            <a:p>
              <a:pPr algn="ctr"/>
              <a:r>
                <a:rPr lang="de-DE" sz="1050" b="1" dirty="0"/>
                <a:t>+</a:t>
              </a:r>
            </a:p>
            <a:p>
              <a:pPr algn="ctr"/>
              <a:r>
                <a:rPr lang="de-DE" sz="1050" b="1" dirty="0"/>
                <a:t>+</a:t>
              </a:r>
            </a:p>
            <a:p>
              <a:pPr algn="ctr"/>
              <a:r>
                <a:rPr lang="de-DE" sz="1050" b="1" dirty="0"/>
                <a:t>+</a:t>
              </a:r>
              <a:endParaRPr lang="en-US" sz="1050" b="1" dirty="0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5D0BC0D-6D4C-B5FF-A112-A7ECFCE62E60}"/>
                </a:ext>
              </a:extLst>
            </p:cNvPr>
            <p:cNvGrpSpPr/>
            <p:nvPr/>
          </p:nvGrpSpPr>
          <p:grpSpPr>
            <a:xfrm>
              <a:off x="4857441" y="1215224"/>
              <a:ext cx="1933429" cy="747912"/>
              <a:chOff x="2907279" y="1216475"/>
              <a:chExt cx="1933429" cy="747912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AB5D8AB-EDBB-D719-0ABD-C89C5F313469}"/>
                  </a:ext>
                </a:extLst>
              </p:cNvPr>
              <p:cNvSpPr txBox="1"/>
              <p:nvPr/>
            </p:nvSpPr>
            <p:spPr>
              <a:xfrm>
                <a:off x="2907279" y="1225699"/>
                <a:ext cx="252385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de-DE" sz="1050" b="1" dirty="0"/>
                  <a:t>-</a:t>
                </a:r>
              </a:p>
              <a:p>
                <a:pPr algn="r"/>
                <a:r>
                  <a:rPr lang="de-DE" sz="1050" b="1" dirty="0"/>
                  <a:t>-</a:t>
                </a:r>
              </a:p>
              <a:p>
                <a:pPr algn="r"/>
                <a:r>
                  <a:rPr lang="de-DE" sz="1050" b="1" dirty="0"/>
                  <a:t>-</a:t>
                </a:r>
              </a:p>
              <a:p>
                <a:pPr algn="r"/>
                <a:r>
                  <a:rPr lang="de-DE" sz="1050" b="1" dirty="0"/>
                  <a:t>-</a:t>
                </a:r>
                <a:endParaRPr lang="en-US" sz="1050" b="1" dirty="0"/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D594D44F-7064-F3F0-1B14-C411F89008EB}"/>
                  </a:ext>
                </a:extLst>
              </p:cNvPr>
              <p:cNvGrpSpPr/>
              <p:nvPr/>
            </p:nvGrpSpPr>
            <p:grpSpPr>
              <a:xfrm>
                <a:off x="3051259" y="1216475"/>
                <a:ext cx="1789449" cy="747912"/>
                <a:chOff x="2912719" y="1319576"/>
                <a:chExt cx="1789449" cy="747912"/>
              </a:xfrm>
            </p:grpSpPr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6973F121-B288-57DD-AE09-AF8BEF23BA48}"/>
                    </a:ext>
                  </a:extLst>
                </p:cNvPr>
                <p:cNvSpPr txBox="1"/>
                <p:nvPr/>
              </p:nvSpPr>
              <p:spPr>
                <a:xfrm>
                  <a:off x="2912719" y="1324188"/>
                  <a:ext cx="469013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1050" b="1" spc="-150" dirty="0"/>
                    <a:t>60‘</a:t>
                  </a:r>
                </a:p>
                <a:p>
                  <a:pPr algn="ctr"/>
                  <a:r>
                    <a:rPr lang="de-DE" sz="1050" b="1" dirty="0"/>
                    <a:t>+</a:t>
                  </a:r>
                </a:p>
                <a:p>
                  <a:pPr algn="ctr"/>
                  <a:r>
                    <a:rPr lang="de-DE" sz="1050" b="1" dirty="0"/>
                    <a:t>-</a:t>
                  </a:r>
                </a:p>
                <a:p>
                  <a:pPr algn="ctr"/>
                  <a:r>
                    <a:rPr lang="de-DE" sz="1050" b="1" dirty="0"/>
                    <a:t>-</a:t>
                  </a:r>
                  <a:endParaRPr lang="en-US" sz="1050" b="1" dirty="0"/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4541AFDD-2DFC-0648-D247-5CFC98DE177D}"/>
                    </a:ext>
                  </a:extLst>
                </p:cNvPr>
                <p:cNvSpPr txBox="1"/>
                <p:nvPr/>
              </p:nvSpPr>
              <p:spPr>
                <a:xfrm>
                  <a:off x="3209615" y="1319576"/>
                  <a:ext cx="432087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1050" b="1" spc="-150" dirty="0"/>
                    <a:t>90‘</a:t>
                  </a:r>
                </a:p>
                <a:p>
                  <a:pPr algn="ctr"/>
                  <a:r>
                    <a:rPr lang="de-DE" sz="1050" b="1" dirty="0"/>
                    <a:t>+</a:t>
                  </a:r>
                </a:p>
                <a:p>
                  <a:pPr algn="ctr"/>
                  <a:r>
                    <a:rPr lang="de-DE" sz="1050" b="1" dirty="0"/>
                    <a:t>-</a:t>
                  </a:r>
                </a:p>
                <a:p>
                  <a:pPr algn="ctr"/>
                  <a:r>
                    <a:rPr lang="de-DE" sz="1050" b="1" dirty="0"/>
                    <a:t>-</a:t>
                  </a:r>
                  <a:endParaRPr lang="en-US" sz="1050" b="1" dirty="0"/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D40487C3-05FB-4283-9CCD-2BDCD50E6DE2}"/>
                    </a:ext>
                  </a:extLst>
                </p:cNvPr>
                <p:cNvSpPr txBox="1"/>
                <p:nvPr/>
              </p:nvSpPr>
              <p:spPr>
                <a:xfrm>
                  <a:off x="3493632" y="1319576"/>
                  <a:ext cx="388396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1050" b="1" spc="-150" dirty="0"/>
                    <a:t>90‘</a:t>
                  </a:r>
                </a:p>
                <a:p>
                  <a:pPr algn="ctr"/>
                  <a:r>
                    <a:rPr lang="de-DE" sz="1050" b="1" dirty="0"/>
                    <a:t>+</a:t>
                  </a:r>
                </a:p>
                <a:p>
                  <a:pPr algn="ctr"/>
                  <a:r>
                    <a:rPr lang="de-DE" sz="1050" b="1" dirty="0"/>
                    <a:t>-</a:t>
                  </a:r>
                </a:p>
                <a:p>
                  <a:pPr algn="ctr"/>
                  <a:r>
                    <a:rPr lang="de-DE" sz="1050" b="1" dirty="0"/>
                    <a:t>+</a:t>
                  </a:r>
                  <a:endParaRPr lang="en-US" sz="1050" b="1" dirty="0"/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225FB33-E9FD-E176-8290-FBB49B7AC4B9}"/>
                    </a:ext>
                  </a:extLst>
                </p:cNvPr>
                <p:cNvSpPr txBox="1"/>
                <p:nvPr/>
              </p:nvSpPr>
              <p:spPr>
                <a:xfrm>
                  <a:off x="4255051" y="1328824"/>
                  <a:ext cx="447117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1050" b="1" spc="-150" dirty="0"/>
                    <a:t>90‘</a:t>
                  </a:r>
                </a:p>
                <a:p>
                  <a:pPr algn="ctr"/>
                  <a:r>
                    <a:rPr lang="de-DE" sz="1050" b="1" dirty="0"/>
                    <a:t>+</a:t>
                  </a:r>
                </a:p>
                <a:p>
                  <a:pPr algn="ctr"/>
                  <a:r>
                    <a:rPr lang="de-DE" sz="1050" b="1" dirty="0"/>
                    <a:t>+</a:t>
                  </a:r>
                </a:p>
                <a:p>
                  <a:pPr algn="ctr"/>
                  <a:r>
                    <a:rPr lang="de-DE" sz="1050" b="1" dirty="0"/>
                    <a:t>+</a:t>
                  </a:r>
                  <a:endParaRPr lang="en-US" sz="1050" b="1" dirty="0"/>
                </a:p>
              </p:txBody>
            </p:sp>
          </p:grp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BEEFB56-C4E7-5F6F-51F1-1ADCDFAF6057}"/>
                </a:ext>
              </a:extLst>
            </p:cNvPr>
            <p:cNvSpPr txBox="1"/>
            <p:nvPr/>
          </p:nvSpPr>
          <p:spPr>
            <a:xfrm>
              <a:off x="6069098" y="1227971"/>
              <a:ext cx="44711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spc="-150" dirty="0"/>
                <a:t>90‘</a:t>
              </a:r>
            </a:p>
            <a:p>
              <a:pPr algn="ctr"/>
              <a:r>
                <a:rPr lang="de-DE" sz="1050" b="1" dirty="0"/>
                <a:t>+</a:t>
              </a:r>
            </a:p>
            <a:p>
              <a:pPr algn="ctr"/>
              <a:r>
                <a:rPr lang="de-DE" sz="1050" b="1" dirty="0"/>
                <a:t>+</a:t>
              </a:r>
            </a:p>
            <a:p>
              <a:pPr algn="ctr"/>
              <a:r>
                <a:rPr lang="de-DE" sz="1050" b="1" dirty="0"/>
                <a:t>-</a:t>
              </a:r>
              <a:endParaRPr lang="en-US" sz="1050" b="1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6DFF558-9EA1-111B-C89E-BBF9FDA46E99}"/>
                </a:ext>
              </a:extLst>
            </p:cNvPr>
            <p:cNvSpPr txBox="1"/>
            <p:nvPr/>
          </p:nvSpPr>
          <p:spPr>
            <a:xfrm>
              <a:off x="5836497" y="1217472"/>
              <a:ext cx="38839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spc="-150" dirty="0"/>
                <a:t>60‘</a:t>
              </a:r>
            </a:p>
            <a:p>
              <a:pPr algn="ctr"/>
              <a:r>
                <a:rPr lang="de-DE" sz="1050" b="1" dirty="0"/>
                <a:t>+</a:t>
              </a:r>
            </a:p>
            <a:p>
              <a:pPr algn="ctr"/>
              <a:r>
                <a:rPr lang="de-DE" sz="1050" b="1" dirty="0"/>
                <a:t>+</a:t>
              </a:r>
            </a:p>
            <a:p>
              <a:pPr algn="ctr"/>
              <a:r>
                <a:rPr lang="de-DE" sz="1050" b="1" dirty="0"/>
                <a:t>-</a:t>
              </a:r>
              <a:endParaRPr lang="en-US" sz="1050" b="1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EBD44FC-9398-8825-25B4-BACA415D7479}"/>
              </a:ext>
            </a:extLst>
          </p:cNvPr>
          <p:cNvGrpSpPr/>
          <p:nvPr/>
        </p:nvGrpSpPr>
        <p:grpSpPr>
          <a:xfrm>
            <a:off x="2078521" y="2598805"/>
            <a:ext cx="3312778" cy="378001"/>
            <a:chOff x="-2376742" y="1183340"/>
            <a:chExt cx="3312778" cy="37800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5D9EC2C3-79DA-7096-DCDA-BA79385A4F6E}"/>
                </a:ext>
              </a:extLst>
            </p:cNvPr>
            <p:cNvCxnSpPr/>
            <p:nvPr/>
          </p:nvCxnSpPr>
          <p:spPr>
            <a:xfrm flipH="1">
              <a:off x="427207" y="1319849"/>
              <a:ext cx="23876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EB06D39-0F33-76DD-27AD-CDDF26A4148D}"/>
                </a:ext>
              </a:extLst>
            </p:cNvPr>
            <p:cNvSpPr txBox="1"/>
            <p:nvPr/>
          </p:nvSpPr>
          <p:spPr>
            <a:xfrm>
              <a:off x="635953" y="1198708"/>
              <a:ext cx="30008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900" dirty="0"/>
                <a:t>75</a:t>
              </a:r>
              <a:endParaRPr lang="en-US" sz="900" dirty="0"/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7479BF1-6EB0-EF8C-2484-0720ECD2AD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20000"/>
                      </a14:imgEffect>
                    </a14:imgLayer>
                  </a14:imgProps>
                </a:ext>
              </a:extLst>
            </a:blip>
            <a:srcRect l="9088" t="32871" r="19356" b="53896"/>
            <a:stretch/>
          </p:blipFill>
          <p:spPr>
            <a:xfrm>
              <a:off x="-2376742" y="1183340"/>
              <a:ext cx="3024000" cy="37800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FFA4042-5463-7646-5483-949206116D23}"/>
              </a:ext>
            </a:extLst>
          </p:cNvPr>
          <p:cNvGrpSpPr/>
          <p:nvPr/>
        </p:nvGrpSpPr>
        <p:grpSpPr>
          <a:xfrm>
            <a:off x="2073821" y="3013840"/>
            <a:ext cx="3327362" cy="448770"/>
            <a:chOff x="4206132" y="1131688"/>
            <a:chExt cx="3327362" cy="448770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0A8D101-2941-4282-7325-F6EEE0F41A70}"/>
                </a:ext>
              </a:extLst>
            </p:cNvPr>
            <p:cNvCxnSpPr/>
            <p:nvPr/>
          </p:nvCxnSpPr>
          <p:spPr>
            <a:xfrm flipH="1">
              <a:off x="7017090" y="1290699"/>
              <a:ext cx="23876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1E12319-5070-E9B7-A148-251DA8799144}"/>
                </a:ext>
              </a:extLst>
            </p:cNvPr>
            <p:cNvSpPr txBox="1"/>
            <p:nvPr/>
          </p:nvSpPr>
          <p:spPr>
            <a:xfrm>
              <a:off x="7233411" y="1169558"/>
              <a:ext cx="30008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900" dirty="0"/>
                <a:t>75</a:t>
              </a:r>
              <a:endParaRPr lang="en-US" sz="900" dirty="0"/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993B8CAC-7522-B176-A810-BF39036C46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995" t="31435" r="21572" b="52218"/>
            <a:stretch/>
          </p:blipFill>
          <p:spPr>
            <a:xfrm>
              <a:off x="4206132" y="1131688"/>
              <a:ext cx="3028167" cy="4487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7C02C073-9704-FE76-50DE-AF7EBAD76483}"/>
              </a:ext>
            </a:extLst>
          </p:cNvPr>
          <p:cNvSpPr txBox="1"/>
          <p:nvPr/>
        </p:nvSpPr>
        <p:spPr>
          <a:xfrm>
            <a:off x="1483615" y="3065584"/>
            <a:ext cx="5808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50" b="1" dirty="0"/>
              <a:t>RIPK1</a:t>
            </a:r>
            <a:endParaRPr lang="en-US" sz="1050" b="1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F2142CF-19D1-C128-308B-69EC4DAA81F7}"/>
              </a:ext>
            </a:extLst>
          </p:cNvPr>
          <p:cNvGrpSpPr/>
          <p:nvPr/>
        </p:nvGrpSpPr>
        <p:grpSpPr>
          <a:xfrm>
            <a:off x="2076154" y="1597230"/>
            <a:ext cx="3327177" cy="421351"/>
            <a:chOff x="-2766593" y="1451576"/>
            <a:chExt cx="3327177" cy="421351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CC006F4C-2408-3C4D-C39E-A5A8E47D8195}"/>
                </a:ext>
              </a:extLst>
            </p:cNvPr>
            <p:cNvCxnSpPr/>
            <p:nvPr/>
          </p:nvCxnSpPr>
          <p:spPr>
            <a:xfrm flipH="1">
              <a:off x="51755" y="1763236"/>
              <a:ext cx="23876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D47E5D4-B6B3-C657-B7F2-D321DCA45F10}"/>
                </a:ext>
              </a:extLst>
            </p:cNvPr>
            <p:cNvSpPr txBox="1"/>
            <p:nvPr/>
          </p:nvSpPr>
          <p:spPr>
            <a:xfrm>
              <a:off x="260501" y="1642095"/>
              <a:ext cx="30008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900" dirty="0"/>
                <a:t>48</a:t>
              </a:r>
              <a:endParaRPr lang="en-US" sz="900" dirty="0"/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7EB66F34-0556-AFE6-9A11-CE4DD89E35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rcRect l="3018" t="40321" r="24722" b="46872"/>
            <a:stretch/>
          </p:blipFill>
          <p:spPr>
            <a:xfrm>
              <a:off x="-2766593" y="1451576"/>
              <a:ext cx="3025592" cy="35729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BDD68FD9-E914-82F1-3079-4C0089B2AA2F}"/>
              </a:ext>
            </a:extLst>
          </p:cNvPr>
          <p:cNvSpPr txBox="1"/>
          <p:nvPr/>
        </p:nvSpPr>
        <p:spPr>
          <a:xfrm>
            <a:off x="1630017" y="3606311"/>
            <a:ext cx="446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50" b="1" dirty="0"/>
              <a:t>MK2</a:t>
            </a:r>
            <a:endParaRPr lang="en-US" sz="105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D215B93-8063-8B0D-3114-8A49247E1FAD}"/>
              </a:ext>
            </a:extLst>
          </p:cNvPr>
          <p:cNvSpPr txBox="1"/>
          <p:nvPr/>
        </p:nvSpPr>
        <p:spPr>
          <a:xfrm>
            <a:off x="1630017" y="4117526"/>
            <a:ext cx="4360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50" b="1" dirty="0"/>
              <a:t>EF2</a:t>
            </a:r>
            <a:endParaRPr lang="en-US" sz="1050" b="1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7678EF8-4F77-5F05-F3C0-F9265E4D0A86}"/>
              </a:ext>
            </a:extLst>
          </p:cNvPr>
          <p:cNvGrpSpPr/>
          <p:nvPr/>
        </p:nvGrpSpPr>
        <p:grpSpPr>
          <a:xfrm>
            <a:off x="2153667" y="583657"/>
            <a:ext cx="2882256" cy="297026"/>
            <a:chOff x="844233" y="102676"/>
            <a:chExt cx="2882256" cy="297026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9E2571E-1543-DAAA-175C-BFC4101FC952}"/>
                </a:ext>
              </a:extLst>
            </p:cNvPr>
            <p:cNvSpPr txBox="1"/>
            <p:nvPr/>
          </p:nvSpPr>
          <p:spPr>
            <a:xfrm>
              <a:off x="2286028" y="103289"/>
              <a:ext cx="142995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MK2KO+ vector</a:t>
              </a:r>
              <a:endParaRPr kumimoji="0" lang="en-US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E4C78DC-A93F-856E-D770-B951BBF835D9}"/>
                </a:ext>
              </a:extLst>
            </p:cNvPr>
            <p:cNvSpPr txBox="1"/>
            <p:nvPr/>
          </p:nvSpPr>
          <p:spPr>
            <a:xfrm>
              <a:off x="932168" y="102676"/>
              <a:ext cx="129485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MK2KO+ MK2</a:t>
              </a:r>
              <a:endParaRPr kumimoji="0" lang="en-US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6A715EC0-5D57-3A5E-5DD2-734786D80170}"/>
                </a:ext>
              </a:extLst>
            </p:cNvPr>
            <p:cNvGrpSpPr/>
            <p:nvPr/>
          </p:nvGrpSpPr>
          <p:grpSpPr>
            <a:xfrm>
              <a:off x="844233" y="346858"/>
              <a:ext cx="1433703" cy="45261"/>
              <a:chOff x="2310313" y="341185"/>
              <a:chExt cx="1512000" cy="45261"/>
            </a:xfrm>
          </p:grpSpPr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63EDC286-55B6-155E-8B62-DCC46DC2009C}"/>
                  </a:ext>
                </a:extLst>
              </p:cNvPr>
              <p:cNvCxnSpPr/>
              <p:nvPr/>
            </p:nvCxnSpPr>
            <p:spPr>
              <a:xfrm>
                <a:off x="3813767" y="350446"/>
                <a:ext cx="0" cy="3600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FC40EC20-AE0B-7099-2300-1F74619078C2}"/>
                  </a:ext>
                </a:extLst>
              </p:cNvPr>
              <p:cNvCxnSpPr/>
              <p:nvPr/>
            </p:nvCxnSpPr>
            <p:spPr>
              <a:xfrm>
                <a:off x="2310313" y="341185"/>
                <a:ext cx="1512000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F23DDAC-7F2E-8F38-3ADB-3F0BE509BF20}"/>
                  </a:ext>
                </a:extLst>
              </p:cNvPr>
              <p:cNvCxnSpPr/>
              <p:nvPr/>
            </p:nvCxnSpPr>
            <p:spPr>
              <a:xfrm>
                <a:off x="2313586" y="344860"/>
                <a:ext cx="0" cy="3600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FC284703-63BB-15D3-55C8-412C5DFD8E31}"/>
                </a:ext>
              </a:extLst>
            </p:cNvPr>
            <p:cNvGrpSpPr/>
            <p:nvPr/>
          </p:nvGrpSpPr>
          <p:grpSpPr>
            <a:xfrm>
              <a:off x="2292786" y="354441"/>
              <a:ext cx="1433703" cy="45261"/>
              <a:chOff x="2310313" y="341185"/>
              <a:chExt cx="1512000" cy="45261"/>
            </a:xfrm>
          </p:grpSpPr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89AE743F-E2B3-55DF-8243-BD62A278D9F2}"/>
                  </a:ext>
                </a:extLst>
              </p:cNvPr>
              <p:cNvCxnSpPr/>
              <p:nvPr/>
            </p:nvCxnSpPr>
            <p:spPr>
              <a:xfrm>
                <a:off x="3813767" y="350446"/>
                <a:ext cx="0" cy="3600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272708C0-385B-3E26-133B-028A3182DBA3}"/>
                  </a:ext>
                </a:extLst>
              </p:cNvPr>
              <p:cNvCxnSpPr/>
              <p:nvPr/>
            </p:nvCxnSpPr>
            <p:spPr>
              <a:xfrm>
                <a:off x="2310313" y="341185"/>
                <a:ext cx="1512000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A4C6E98E-D1E8-1660-3ED8-5A8DB8E338DE}"/>
                  </a:ext>
                </a:extLst>
              </p:cNvPr>
              <p:cNvCxnSpPr/>
              <p:nvPr/>
            </p:nvCxnSpPr>
            <p:spPr>
              <a:xfrm>
                <a:off x="2313586" y="344860"/>
                <a:ext cx="0" cy="3600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</p:grpSp>
      </p:grpSp>
      <p:sp>
        <p:nvSpPr>
          <p:cNvPr id="48" name="Title 1">
            <a:extLst>
              <a:ext uri="{FF2B5EF4-FFF2-40B4-BE49-F238E27FC236}">
                <a16:creationId xmlns:a16="http://schemas.microsoft.com/office/drawing/2014/main" id="{0C50778C-421B-4C7B-7686-1F8F60DB9087}"/>
              </a:ext>
            </a:extLst>
          </p:cNvPr>
          <p:cNvSpPr txBox="1">
            <a:spLocks/>
          </p:cNvSpPr>
          <p:nvPr/>
        </p:nvSpPr>
        <p:spPr>
          <a:xfrm>
            <a:off x="11113" y="37445"/>
            <a:ext cx="1836948" cy="31170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1200" b="1" dirty="0">
                <a:latin typeface="+mn-lt"/>
              </a:rPr>
              <a:t>Supplementary Figure S1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98AF413-F349-DF74-66B0-EC43B4DD808C}"/>
              </a:ext>
            </a:extLst>
          </p:cNvPr>
          <p:cNvSpPr txBox="1"/>
          <p:nvPr/>
        </p:nvSpPr>
        <p:spPr>
          <a:xfrm>
            <a:off x="1483615" y="2116024"/>
            <a:ext cx="5988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50" b="1" dirty="0"/>
              <a:t>MLKL</a:t>
            </a:r>
            <a:endParaRPr lang="en-US" sz="1050" b="1" dirty="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F6BBD8D-1D5D-DFCC-EA89-0D556564D464}"/>
              </a:ext>
            </a:extLst>
          </p:cNvPr>
          <p:cNvGrpSpPr/>
          <p:nvPr/>
        </p:nvGrpSpPr>
        <p:grpSpPr>
          <a:xfrm>
            <a:off x="2076308" y="1984872"/>
            <a:ext cx="3309044" cy="583660"/>
            <a:chOff x="490756" y="5466945"/>
            <a:chExt cx="4332428" cy="583660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D857BFF-5236-E5A8-B7B6-FA409363EA25}"/>
                </a:ext>
              </a:extLst>
            </p:cNvPr>
            <p:cNvCxnSpPr/>
            <p:nvPr/>
          </p:nvCxnSpPr>
          <p:spPr>
            <a:xfrm flipH="1">
              <a:off x="4240497" y="5865067"/>
              <a:ext cx="23876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1DA382A-CE93-DD9A-6D75-36439B10F8C1}"/>
                </a:ext>
              </a:extLst>
            </p:cNvPr>
            <p:cNvSpPr txBox="1"/>
            <p:nvPr/>
          </p:nvSpPr>
          <p:spPr>
            <a:xfrm>
              <a:off x="4523101" y="5743926"/>
              <a:ext cx="30008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900" dirty="0"/>
                <a:t>48</a:t>
              </a:r>
              <a:endParaRPr lang="en-US" sz="900" dirty="0"/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F4CC845D-17ED-53FC-E1B9-8258596AE1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7025" t="61360" r="18215" b="22427"/>
            <a:stretch/>
          </p:blipFill>
          <p:spPr>
            <a:xfrm>
              <a:off x="490756" y="5466945"/>
              <a:ext cx="3954784" cy="58366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F7EE6594-12A0-95CB-136E-BE1A282CACD3}"/>
              </a:ext>
            </a:extLst>
          </p:cNvPr>
          <p:cNvGrpSpPr/>
          <p:nvPr/>
        </p:nvGrpSpPr>
        <p:grpSpPr>
          <a:xfrm>
            <a:off x="2073821" y="3490613"/>
            <a:ext cx="3372738" cy="1044979"/>
            <a:chOff x="-2948967" y="3487215"/>
            <a:chExt cx="3372738" cy="104497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81FBB9D7-5AE5-2AA5-75BF-BD0E12B61394}"/>
                </a:ext>
              </a:extLst>
            </p:cNvPr>
            <p:cNvGrpSpPr/>
            <p:nvPr/>
          </p:nvGrpSpPr>
          <p:grpSpPr>
            <a:xfrm>
              <a:off x="-2948967" y="3487215"/>
              <a:ext cx="3310184" cy="547500"/>
              <a:chOff x="586674" y="1486969"/>
              <a:chExt cx="4386569" cy="547500"/>
            </a:xfrm>
          </p:grpSpPr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7D5C644E-EF23-5538-DA57-AF57414927EE}"/>
                  </a:ext>
                </a:extLst>
              </p:cNvPr>
              <p:cNvCxnSpPr/>
              <p:nvPr/>
            </p:nvCxnSpPr>
            <p:spPr>
              <a:xfrm flipH="1">
                <a:off x="4378386" y="1642293"/>
                <a:ext cx="23876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73A001FA-3D35-D4F3-7418-67E94469BC58}"/>
                  </a:ext>
                </a:extLst>
              </p:cNvPr>
              <p:cNvSpPr txBox="1"/>
              <p:nvPr/>
            </p:nvSpPr>
            <p:spPr>
              <a:xfrm>
                <a:off x="4673160" y="1521152"/>
                <a:ext cx="30008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de-DE" sz="900" dirty="0"/>
                  <a:t>48</a:t>
                </a:r>
                <a:endParaRPr lang="en-US" sz="900" dirty="0"/>
              </a:p>
            </p:txBody>
          </p:sp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6FEAE534-B5D6-DAD1-99FF-11E8E58A96F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9179" t="41305" r="16124" b="43486"/>
              <a:stretch/>
            </p:blipFill>
            <p:spPr>
              <a:xfrm>
                <a:off x="586674" y="1486969"/>
                <a:ext cx="4010964" cy="5475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AC4D53ED-B014-864F-B848-93DF9FC37823}"/>
                </a:ext>
              </a:extLst>
            </p:cNvPr>
            <p:cNvCxnSpPr/>
            <p:nvPr/>
          </p:nvCxnSpPr>
          <p:spPr>
            <a:xfrm flipH="1">
              <a:off x="-90985" y="4191862"/>
              <a:ext cx="19065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F601709C-A081-EFCD-60C9-A8C1A0BE37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7728" t="18516" r="19648" b="68428"/>
            <a:stretch/>
          </p:blipFill>
          <p:spPr>
            <a:xfrm>
              <a:off x="-2948967" y="4062175"/>
              <a:ext cx="3027339" cy="47001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3E92EDC-1EEE-B8E6-AB97-130ACA30BF56}"/>
                </a:ext>
              </a:extLst>
            </p:cNvPr>
            <p:cNvSpPr txBox="1"/>
            <p:nvPr/>
          </p:nvSpPr>
          <p:spPr>
            <a:xfrm>
              <a:off x="138066" y="4070721"/>
              <a:ext cx="28570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900" dirty="0"/>
                <a:t>100</a:t>
              </a:r>
              <a:endParaRPr lang="en-US" sz="900" dirty="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A7149E2-A1CE-AAEB-515F-7205E13A3E04}"/>
              </a:ext>
            </a:extLst>
          </p:cNvPr>
          <p:cNvGrpSpPr/>
          <p:nvPr/>
        </p:nvGrpSpPr>
        <p:grpSpPr>
          <a:xfrm>
            <a:off x="1700530" y="4893724"/>
            <a:ext cx="3284002" cy="3806367"/>
            <a:chOff x="1700530" y="4593100"/>
            <a:chExt cx="3284002" cy="3806367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D11CDD10-EB74-BC70-2421-F7A54419340C}"/>
                </a:ext>
              </a:extLst>
            </p:cNvPr>
            <p:cNvGrpSpPr/>
            <p:nvPr/>
          </p:nvGrpSpPr>
          <p:grpSpPr>
            <a:xfrm>
              <a:off x="1700530" y="4907087"/>
              <a:ext cx="2912205" cy="921575"/>
              <a:chOff x="1708792" y="747433"/>
              <a:chExt cx="2912205" cy="921575"/>
            </a:xfrm>
          </p:grpSpPr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A69A468D-3F8D-82AE-86C8-DBF1A022CDCE}"/>
                  </a:ext>
                </a:extLst>
              </p:cNvPr>
              <p:cNvSpPr txBox="1"/>
              <p:nvPr/>
            </p:nvSpPr>
            <p:spPr>
              <a:xfrm>
                <a:off x="1708792" y="768762"/>
                <a:ext cx="1026888" cy="900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de-DE" sz="1050" b="1" dirty="0"/>
                  <a:t>TNF (2.5h)</a:t>
                </a:r>
              </a:p>
              <a:p>
                <a:pPr algn="r"/>
                <a:r>
                  <a:rPr lang="de-DE" sz="1050" b="1" dirty="0"/>
                  <a:t>SM</a:t>
                </a:r>
              </a:p>
              <a:p>
                <a:pPr algn="r"/>
                <a:r>
                  <a:rPr lang="de-DE" sz="1050" b="1" dirty="0"/>
                  <a:t>Nec-1</a:t>
                </a:r>
              </a:p>
              <a:p>
                <a:pPr algn="r"/>
                <a:r>
                  <a:rPr lang="de-DE" sz="1050" b="1" dirty="0"/>
                  <a:t>PF3644022</a:t>
                </a:r>
              </a:p>
              <a:p>
                <a:pPr algn="r"/>
                <a:r>
                  <a:rPr lang="de-DE" sz="1050" b="1" dirty="0"/>
                  <a:t>zVAD</a:t>
                </a:r>
                <a:endParaRPr lang="en-US" sz="1050" b="1" dirty="0"/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302A5E0A-F548-4AF5-ED99-2172F851B060}"/>
                  </a:ext>
                </a:extLst>
              </p:cNvPr>
              <p:cNvSpPr txBox="1"/>
              <p:nvPr/>
            </p:nvSpPr>
            <p:spPr>
              <a:xfrm>
                <a:off x="2650697" y="754094"/>
                <a:ext cx="359916" cy="900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b="1" dirty="0"/>
                  <a:t>-</a:t>
                </a:r>
              </a:p>
              <a:p>
                <a:pPr algn="ctr"/>
                <a:r>
                  <a:rPr lang="de-DE" sz="1050" b="1" dirty="0"/>
                  <a:t>-</a:t>
                </a:r>
              </a:p>
              <a:p>
                <a:pPr algn="ctr"/>
                <a:r>
                  <a:rPr lang="de-DE" sz="1050" b="1" dirty="0"/>
                  <a:t>-</a:t>
                </a:r>
              </a:p>
              <a:p>
                <a:pPr algn="ctr"/>
                <a:r>
                  <a:rPr lang="de-DE" sz="1050" b="1" dirty="0"/>
                  <a:t>-</a:t>
                </a:r>
              </a:p>
              <a:p>
                <a:pPr algn="ctr"/>
                <a:r>
                  <a:rPr lang="de-DE" sz="1050" b="1" dirty="0"/>
                  <a:t>-</a:t>
                </a: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F369121C-A712-62B1-14E8-D4B5BA29AF46}"/>
                  </a:ext>
                </a:extLst>
              </p:cNvPr>
              <p:cNvSpPr txBox="1"/>
              <p:nvPr/>
            </p:nvSpPr>
            <p:spPr>
              <a:xfrm>
                <a:off x="2883693" y="758397"/>
                <a:ext cx="327196" cy="900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-</a:t>
                </a:r>
              </a:p>
              <a:p>
                <a:pPr algn="ctr"/>
                <a:r>
                  <a:rPr lang="de-DE" sz="1050" b="1" dirty="0"/>
                  <a:t>-</a:t>
                </a:r>
              </a:p>
              <a:p>
                <a:pPr algn="ctr"/>
                <a:r>
                  <a:rPr lang="de-DE" sz="1050" b="1" dirty="0"/>
                  <a:t>-</a:t>
                </a:r>
              </a:p>
            </p:txBody>
          </p:sp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4B86E140-0ACD-E48A-395A-CFC50E5D5EF7}"/>
                  </a:ext>
                </a:extLst>
              </p:cNvPr>
              <p:cNvSpPr txBox="1"/>
              <p:nvPr/>
            </p:nvSpPr>
            <p:spPr>
              <a:xfrm>
                <a:off x="3062689" y="759354"/>
                <a:ext cx="359916" cy="900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-</a:t>
                </a:r>
              </a:p>
              <a:p>
                <a:pPr algn="ctr"/>
                <a:r>
                  <a:rPr lang="de-DE" sz="1050" b="1" dirty="0"/>
                  <a:t>-</a:t>
                </a: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0AF50D8A-E5CB-CCEB-898B-7D08B998F85F}"/>
                  </a:ext>
                </a:extLst>
              </p:cNvPr>
              <p:cNvSpPr txBox="1"/>
              <p:nvPr/>
            </p:nvSpPr>
            <p:spPr>
              <a:xfrm>
                <a:off x="3274341" y="752915"/>
                <a:ext cx="297451" cy="900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-</a:t>
                </a:r>
              </a:p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-</a:t>
                </a:r>
              </a:p>
            </p:txBody>
          </p: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0B997D98-EF75-C651-39AF-E93F21D9A735}"/>
                  </a:ext>
                </a:extLst>
              </p:cNvPr>
              <p:cNvSpPr txBox="1"/>
              <p:nvPr/>
            </p:nvSpPr>
            <p:spPr>
              <a:xfrm>
                <a:off x="3451195" y="759354"/>
                <a:ext cx="327196" cy="900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-</a:t>
                </a: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33C832DC-733E-07E2-5B82-63E8D1FD5F8E}"/>
                  </a:ext>
                </a:extLst>
              </p:cNvPr>
              <p:cNvSpPr txBox="1"/>
              <p:nvPr/>
            </p:nvSpPr>
            <p:spPr>
              <a:xfrm>
                <a:off x="3631968" y="753872"/>
                <a:ext cx="395908" cy="900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-</a:t>
                </a:r>
              </a:p>
              <a:p>
                <a:pPr algn="ctr"/>
                <a:r>
                  <a:rPr lang="de-DE" sz="1050" b="1" dirty="0"/>
                  <a:t>-</a:t>
                </a:r>
              </a:p>
              <a:p>
                <a:pPr algn="ctr"/>
                <a:r>
                  <a:rPr lang="de-DE" sz="1050" b="1" dirty="0"/>
                  <a:t>+</a:t>
                </a: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B817A4D1-096F-EB69-063B-8404E3B997EA}"/>
                  </a:ext>
                </a:extLst>
              </p:cNvPr>
              <p:cNvSpPr txBox="1"/>
              <p:nvPr/>
            </p:nvSpPr>
            <p:spPr>
              <a:xfrm>
                <a:off x="3871354" y="747433"/>
                <a:ext cx="327196" cy="900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-</a:t>
                </a:r>
              </a:p>
              <a:p>
                <a:pPr algn="ctr"/>
                <a:r>
                  <a:rPr lang="de-DE" sz="1050" b="1" dirty="0"/>
                  <a:t>+</a:t>
                </a:r>
              </a:p>
            </p:txBody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06C12417-0DEC-968D-41AF-5FC59EE6C47A}"/>
                  </a:ext>
                </a:extLst>
              </p:cNvPr>
              <p:cNvSpPr txBox="1"/>
              <p:nvPr/>
            </p:nvSpPr>
            <p:spPr>
              <a:xfrm>
                <a:off x="4110148" y="762256"/>
                <a:ext cx="297451" cy="900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-</a:t>
                </a:r>
              </a:p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+</a:t>
                </a:r>
                <a:endParaRPr lang="en-US" sz="1050" b="1" dirty="0"/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772214AB-8D34-E402-D3E2-8B45C3985958}"/>
                  </a:ext>
                </a:extLst>
              </p:cNvPr>
              <p:cNvSpPr txBox="1"/>
              <p:nvPr/>
            </p:nvSpPr>
            <p:spPr>
              <a:xfrm>
                <a:off x="4350587" y="757644"/>
                <a:ext cx="270410" cy="900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-</a:t>
                </a:r>
              </a:p>
              <a:p>
                <a:pPr algn="ctr"/>
                <a:r>
                  <a:rPr lang="de-DE" sz="1050" b="1" dirty="0"/>
                  <a:t>+</a:t>
                </a:r>
              </a:p>
              <a:p>
                <a:pPr algn="ctr"/>
                <a:r>
                  <a:rPr lang="de-DE" sz="1050" b="1" dirty="0"/>
                  <a:t>+</a:t>
                </a:r>
                <a:endParaRPr lang="en-US" sz="1050" b="1" dirty="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3330F486-849B-4F61-B4D5-80FFD7751ED1}"/>
                </a:ext>
              </a:extLst>
            </p:cNvPr>
            <p:cNvGrpSpPr/>
            <p:nvPr/>
          </p:nvGrpSpPr>
          <p:grpSpPr>
            <a:xfrm>
              <a:off x="2683913" y="5785906"/>
              <a:ext cx="2300619" cy="1219200"/>
              <a:chOff x="1004025" y="1727200"/>
              <a:chExt cx="2300619" cy="1219200"/>
            </a:xfrm>
          </p:grpSpPr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86CEC088-7050-BE29-EBB7-5FB902C19F87}"/>
                  </a:ext>
                </a:extLst>
              </p:cNvPr>
              <p:cNvGrpSpPr/>
              <p:nvPr/>
            </p:nvGrpSpPr>
            <p:grpSpPr>
              <a:xfrm>
                <a:off x="2730150" y="1797474"/>
                <a:ext cx="574494" cy="1066058"/>
                <a:chOff x="617070" y="579502"/>
                <a:chExt cx="574494" cy="1066058"/>
              </a:xfrm>
            </p:grpSpPr>
            <p:grpSp>
              <p:nvGrpSpPr>
                <p:cNvPr id="94" name="Group 93">
                  <a:extLst>
                    <a:ext uri="{FF2B5EF4-FFF2-40B4-BE49-F238E27FC236}">
                      <a16:creationId xmlns:a16="http://schemas.microsoft.com/office/drawing/2014/main" id="{7D448A8A-CF7A-6566-552E-DE02F175F2CC}"/>
                    </a:ext>
                  </a:extLst>
                </p:cNvPr>
                <p:cNvGrpSpPr/>
                <p:nvPr/>
              </p:nvGrpSpPr>
              <p:grpSpPr>
                <a:xfrm>
                  <a:off x="617070" y="704858"/>
                  <a:ext cx="574494" cy="940702"/>
                  <a:chOff x="954708" y="1250561"/>
                  <a:chExt cx="574494" cy="940702"/>
                </a:xfrm>
              </p:grpSpPr>
              <p:cxnSp>
                <p:nvCxnSpPr>
                  <p:cNvPr id="98" name="Straight Connector 97">
                    <a:extLst>
                      <a:ext uri="{FF2B5EF4-FFF2-40B4-BE49-F238E27FC236}">
                        <a16:creationId xmlns:a16="http://schemas.microsoft.com/office/drawing/2014/main" id="{FB1DB16C-E18A-EE7E-E6C8-91DF5313E66B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954708" y="1375224"/>
                    <a:ext cx="238762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99" name="Group 98">
                    <a:extLst>
                      <a:ext uri="{FF2B5EF4-FFF2-40B4-BE49-F238E27FC236}">
                        <a16:creationId xmlns:a16="http://schemas.microsoft.com/office/drawing/2014/main" id="{7F1E5491-9E05-6AC5-D2B6-8459D126BA68}"/>
                      </a:ext>
                    </a:extLst>
                  </p:cNvPr>
                  <p:cNvGrpSpPr/>
                  <p:nvPr/>
                </p:nvGrpSpPr>
                <p:grpSpPr>
                  <a:xfrm>
                    <a:off x="954708" y="1398195"/>
                    <a:ext cx="574494" cy="793068"/>
                    <a:chOff x="3423622" y="3626522"/>
                    <a:chExt cx="574494" cy="793068"/>
                  </a:xfrm>
                </p:grpSpPr>
                <p:cxnSp>
                  <p:nvCxnSpPr>
                    <p:cNvPr id="101" name="Straight Connector 100">
                      <a:extLst>
                        <a:ext uri="{FF2B5EF4-FFF2-40B4-BE49-F238E27FC236}">
                          <a16:creationId xmlns:a16="http://schemas.microsoft.com/office/drawing/2014/main" id="{86BFBE90-07CE-AE15-3578-4F074F909CF1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3423622" y="3787758"/>
                      <a:ext cx="238762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2" name="Straight Connector 101">
                      <a:extLst>
                        <a:ext uri="{FF2B5EF4-FFF2-40B4-BE49-F238E27FC236}">
                          <a16:creationId xmlns:a16="http://schemas.microsoft.com/office/drawing/2014/main" id="{9D84ADF6-33CD-2125-B022-D33E9B1A760E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3423622" y="4006495"/>
                      <a:ext cx="238762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3" name="Straight Connector 102">
                      <a:extLst>
                        <a:ext uri="{FF2B5EF4-FFF2-40B4-BE49-F238E27FC236}">
                          <a16:creationId xmlns:a16="http://schemas.microsoft.com/office/drawing/2014/main" id="{ABCDE10D-8ED2-A35F-C90E-4BB8F827C40D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3423622" y="4309899"/>
                      <a:ext cx="238762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4" name="TextBox 103">
                      <a:extLst>
                        <a:ext uri="{FF2B5EF4-FFF2-40B4-BE49-F238E27FC236}">
                          <a16:creationId xmlns:a16="http://schemas.microsoft.com/office/drawing/2014/main" id="{E1CF5716-26A4-04F8-8617-99D5207D36C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640326" y="3626522"/>
                      <a:ext cx="357790" cy="2308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r"/>
                      <a:r>
                        <a:rPr lang="de-DE" sz="900" dirty="0"/>
                        <a:t>100</a:t>
                      </a:r>
                      <a:endParaRPr lang="en-US" sz="900" dirty="0"/>
                    </a:p>
                  </p:txBody>
                </p:sp>
                <p:sp>
                  <p:nvSpPr>
                    <p:cNvPr id="105" name="TextBox 104">
                      <a:extLst>
                        <a:ext uri="{FF2B5EF4-FFF2-40B4-BE49-F238E27FC236}">
                          <a16:creationId xmlns:a16="http://schemas.microsoft.com/office/drawing/2014/main" id="{14359CA2-3CF7-2AE6-4EC1-821D23A3AFD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646400" y="3881832"/>
                      <a:ext cx="300082" cy="2308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r"/>
                      <a:r>
                        <a:rPr lang="de-DE" sz="900" dirty="0"/>
                        <a:t>75</a:t>
                      </a:r>
                      <a:endParaRPr lang="en-US" sz="900" dirty="0"/>
                    </a:p>
                  </p:txBody>
                </p:sp>
                <p:sp>
                  <p:nvSpPr>
                    <p:cNvPr id="106" name="TextBox 105">
                      <a:extLst>
                        <a:ext uri="{FF2B5EF4-FFF2-40B4-BE49-F238E27FC236}">
                          <a16:creationId xmlns:a16="http://schemas.microsoft.com/office/drawing/2014/main" id="{60BD641D-6BA3-AABB-CDCD-5861A0C707B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642068" y="4188758"/>
                      <a:ext cx="300082" cy="2308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r"/>
                      <a:r>
                        <a:rPr lang="de-DE" sz="900" dirty="0"/>
                        <a:t>63</a:t>
                      </a:r>
                      <a:endParaRPr lang="en-US" sz="900" dirty="0"/>
                    </a:p>
                  </p:txBody>
                </p:sp>
              </p:grpSp>
              <p:sp>
                <p:nvSpPr>
                  <p:cNvPr id="100" name="TextBox 99">
                    <a:extLst>
                      <a:ext uri="{FF2B5EF4-FFF2-40B4-BE49-F238E27FC236}">
                        <a16:creationId xmlns:a16="http://schemas.microsoft.com/office/drawing/2014/main" id="{6B07506C-E4B7-7901-E854-D3C201000076}"/>
                      </a:ext>
                    </a:extLst>
                  </p:cNvPr>
                  <p:cNvSpPr txBox="1"/>
                  <p:nvPr/>
                </p:nvSpPr>
                <p:spPr>
                  <a:xfrm>
                    <a:off x="1167952" y="1250561"/>
                    <a:ext cx="357790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de-DE" sz="900" dirty="0"/>
                      <a:t>130</a:t>
                    </a:r>
                    <a:endParaRPr lang="en-US" sz="900" dirty="0"/>
                  </a:p>
                </p:txBody>
              </p:sp>
            </p:grpSp>
            <p:grpSp>
              <p:nvGrpSpPr>
                <p:cNvPr id="95" name="Group 94">
                  <a:extLst>
                    <a:ext uri="{FF2B5EF4-FFF2-40B4-BE49-F238E27FC236}">
                      <a16:creationId xmlns:a16="http://schemas.microsoft.com/office/drawing/2014/main" id="{AA228A57-2499-B902-307F-13918A9F7AF4}"/>
                    </a:ext>
                  </a:extLst>
                </p:cNvPr>
                <p:cNvGrpSpPr/>
                <p:nvPr/>
              </p:nvGrpSpPr>
              <p:grpSpPr>
                <a:xfrm>
                  <a:off x="617070" y="579502"/>
                  <a:ext cx="571812" cy="230832"/>
                  <a:chOff x="606796" y="558954"/>
                  <a:chExt cx="571812" cy="230832"/>
                </a:xfrm>
              </p:grpSpPr>
              <p:cxnSp>
                <p:nvCxnSpPr>
                  <p:cNvPr id="96" name="Straight Connector 95">
                    <a:extLst>
                      <a:ext uri="{FF2B5EF4-FFF2-40B4-BE49-F238E27FC236}">
                        <a16:creationId xmlns:a16="http://schemas.microsoft.com/office/drawing/2014/main" id="{6A7C45C2-7D2A-0B95-73E2-149081247E7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6796" y="693142"/>
                    <a:ext cx="238762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xtBox 96">
                    <a:extLst>
                      <a:ext uri="{FF2B5EF4-FFF2-40B4-BE49-F238E27FC236}">
                        <a16:creationId xmlns:a16="http://schemas.microsoft.com/office/drawing/2014/main" id="{6F71FDCB-8BFC-4A97-7522-41CF08032513}"/>
                      </a:ext>
                    </a:extLst>
                  </p:cNvPr>
                  <p:cNvSpPr txBox="1"/>
                  <p:nvPr/>
                </p:nvSpPr>
                <p:spPr>
                  <a:xfrm>
                    <a:off x="820818" y="558954"/>
                    <a:ext cx="357790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de-DE" sz="900" dirty="0"/>
                      <a:t>180</a:t>
                    </a:r>
                    <a:endParaRPr lang="en-US" sz="900" dirty="0"/>
                  </a:p>
                </p:txBody>
              </p:sp>
            </p:grpSp>
          </p:grpSp>
          <p:pic>
            <p:nvPicPr>
              <p:cNvPr id="93" name="Picture 2">
                <a:extLst>
                  <a:ext uri="{FF2B5EF4-FFF2-40B4-BE49-F238E27FC236}">
                    <a16:creationId xmlns:a16="http://schemas.microsoft.com/office/drawing/2014/main" id="{3F567FC2-6CDA-A88C-F0A5-F27F86A3251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0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767" t="10006" r="33291" b="56127"/>
              <a:stretch/>
            </p:blipFill>
            <p:spPr bwMode="auto">
              <a:xfrm>
                <a:off x="1004025" y="1727200"/>
                <a:ext cx="1940090" cy="12192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1BC3B5AC-5B51-D197-6D13-3AECC0120A97}"/>
                </a:ext>
              </a:extLst>
            </p:cNvPr>
            <p:cNvGrpSpPr/>
            <p:nvPr/>
          </p:nvGrpSpPr>
          <p:grpSpPr>
            <a:xfrm>
              <a:off x="2683897" y="7033769"/>
              <a:ext cx="2244028" cy="381142"/>
              <a:chOff x="-1931870" y="4149080"/>
              <a:chExt cx="3462675" cy="381142"/>
            </a:xfrm>
          </p:grpSpPr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C415A22D-4D47-316A-89F7-EFA12C60AEC8}"/>
                  </a:ext>
                </a:extLst>
              </p:cNvPr>
              <p:cNvCxnSpPr/>
              <p:nvPr/>
            </p:nvCxnSpPr>
            <p:spPr>
              <a:xfrm flipH="1">
                <a:off x="876854" y="4420531"/>
                <a:ext cx="23876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E8C1DC3C-092E-AD4B-BEB8-0CDD81AD5EB2}"/>
                  </a:ext>
                </a:extLst>
              </p:cNvPr>
              <p:cNvSpPr txBox="1"/>
              <p:nvPr/>
            </p:nvSpPr>
            <p:spPr>
              <a:xfrm>
                <a:off x="1230723" y="4299390"/>
                <a:ext cx="30008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de-DE" sz="900" dirty="0"/>
                  <a:t>63</a:t>
                </a:r>
                <a:endParaRPr lang="en-US" sz="900" dirty="0"/>
              </a:p>
            </p:txBody>
          </p:sp>
          <p:pic>
            <p:nvPicPr>
              <p:cNvPr id="91" name="Picture 90">
                <a:extLst>
                  <a:ext uri="{FF2B5EF4-FFF2-40B4-BE49-F238E27FC236}">
                    <a16:creationId xmlns:a16="http://schemas.microsoft.com/office/drawing/2014/main" id="{861E688D-019C-D167-A3D9-6628047C477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rightnessContrast bright="20000" contrast="40000"/>
                        </a14:imgEffect>
                      </a14:imgLayer>
                    </a14:imgProps>
                  </a:ext>
                </a:extLst>
              </a:blip>
              <a:srcRect l="16659" t="24752" r="32669" b="65247"/>
              <a:stretch/>
            </p:blipFill>
            <p:spPr>
              <a:xfrm>
                <a:off x="-1931870" y="4149080"/>
                <a:ext cx="3003402" cy="36004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8E555F9F-2383-930B-C6FF-A10CFCFDD933}"/>
                </a:ext>
              </a:extLst>
            </p:cNvPr>
            <p:cNvGrpSpPr/>
            <p:nvPr/>
          </p:nvGrpSpPr>
          <p:grpSpPr>
            <a:xfrm>
              <a:off x="2681949" y="7427537"/>
              <a:ext cx="2246078" cy="334118"/>
              <a:chOff x="2066279" y="1052741"/>
              <a:chExt cx="2246078" cy="334118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F1038ACF-F376-FC39-5A30-E1614B83DCDA}"/>
                  </a:ext>
                </a:extLst>
              </p:cNvPr>
              <p:cNvCxnSpPr/>
              <p:nvPr/>
            </p:nvCxnSpPr>
            <p:spPr>
              <a:xfrm flipH="1">
                <a:off x="3798724" y="1280690"/>
                <a:ext cx="23876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E9B7B2FE-F18A-F599-236A-03B58D408DC0}"/>
                  </a:ext>
                </a:extLst>
              </p:cNvPr>
              <p:cNvSpPr txBox="1"/>
              <p:nvPr/>
            </p:nvSpPr>
            <p:spPr>
              <a:xfrm>
                <a:off x="4012275" y="1156027"/>
                <a:ext cx="30008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de-DE" sz="900" dirty="0"/>
                  <a:t>75</a:t>
                </a:r>
                <a:endParaRPr lang="en-US" sz="900" dirty="0"/>
              </a:p>
            </p:txBody>
          </p:sp>
          <p:pic>
            <p:nvPicPr>
              <p:cNvPr id="88" name="Picture 87">
                <a:extLst>
                  <a:ext uri="{FF2B5EF4-FFF2-40B4-BE49-F238E27FC236}">
                    <a16:creationId xmlns:a16="http://schemas.microsoft.com/office/drawing/2014/main" id="{A966F1D5-1345-690D-FB9D-5624201907A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rightnessContrast contrast="40000"/>
                        </a14:imgEffect>
                      </a14:imgLayer>
                    </a14:imgProps>
                  </a:ext>
                </a:extLst>
              </a:blip>
              <a:srcRect l="645" t="29243" r="46630" b="58757"/>
              <a:stretch/>
            </p:blipFill>
            <p:spPr>
              <a:xfrm>
                <a:off x="2066279" y="1052741"/>
                <a:ext cx="1947645" cy="299079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82BA17F-F85C-A229-B489-3E38CBDA5C2C}"/>
                </a:ext>
              </a:extLst>
            </p:cNvPr>
            <p:cNvGrpSpPr/>
            <p:nvPr/>
          </p:nvGrpSpPr>
          <p:grpSpPr>
            <a:xfrm>
              <a:off x="2683896" y="7737324"/>
              <a:ext cx="2241913" cy="356477"/>
              <a:chOff x="-586746" y="1134269"/>
              <a:chExt cx="2241913" cy="356477"/>
            </a:xfrm>
          </p:grpSpPr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E35E4566-82FF-5959-E50D-EF1DF0F24AB3}"/>
                  </a:ext>
                </a:extLst>
              </p:cNvPr>
              <p:cNvCxnSpPr/>
              <p:nvPr/>
            </p:nvCxnSpPr>
            <p:spPr>
              <a:xfrm flipH="1">
                <a:off x="1143952" y="1258932"/>
                <a:ext cx="23876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121AF7AB-E77B-EBB5-F9CC-308187050BB9}"/>
                  </a:ext>
                </a:extLst>
              </p:cNvPr>
              <p:cNvSpPr txBox="1"/>
              <p:nvPr/>
            </p:nvSpPr>
            <p:spPr>
              <a:xfrm>
                <a:off x="1355085" y="1134269"/>
                <a:ext cx="30008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de-DE" sz="900" dirty="0"/>
                  <a:t>75</a:t>
                </a:r>
                <a:endParaRPr lang="en-US" sz="900" dirty="0"/>
              </a:p>
            </p:txBody>
          </p:sp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548F797B-AAA7-3D69-E2EF-9925A64DF95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rightnessContrast contrast="40000"/>
                        </a14:imgEffect>
                      </a14:imgLayer>
                    </a14:imgProps>
                  </a:ext>
                </a:extLst>
              </a:blip>
              <a:srcRect l="22630" t="31854" r="29349" b="58591"/>
              <a:stretch/>
            </p:blipFill>
            <p:spPr>
              <a:xfrm>
                <a:off x="-586746" y="1146714"/>
                <a:ext cx="1943214" cy="34403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BE7095E3-DB9C-76A3-7A30-3E024CA5C5FD}"/>
                </a:ext>
              </a:extLst>
            </p:cNvPr>
            <p:cNvSpPr txBox="1"/>
            <p:nvPr/>
          </p:nvSpPr>
          <p:spPr>
            <a:xfrm>
              <a:off x="2153667" y="7869423"/>
              <a:ext cx="5424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050" b="1" dirty="0"/>
                <a:t>RIPK1</a:t>
              </a:r>
              <a:endParaRPr lang="en-US" sz="1050" b="1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0F1C59A-5906-C38C-D5D8-6E9D3CCFFF26}"/>
                </a:ext>
              </a:extLst>
            </p:cNvPr>
            <p:cNvSpPr txBox="1"/>
            <p:nvPr/>
          </p:nvSpPr>
          <p:spPr>
            <a:xfrm>
              <a:off x="2153667" y="7048826"/>
              <a:ext cx="52828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050" b="1" dirty="0"/>
                <a:t>MLKL</a:t>
              </a:r>
              <a:endParaRPr lang="en-US" sz="1050" b="1" dirty="0"/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E405C082-729B-D29B-8798-E98799890E71}"/>
                </a:ext>
              </a:extLst>
            </p:cNvPr>
            <p:cNvGrpSpPr/>
            <p:nvPr/>
          </p:nvGrpSpPr>
          <p:grpSpPr>
            <a:xfrm>
              <a:off x="2251722" y="8124933"/>
              <a:ext cx="2720332" cy="274534"/>
              <a:chOff x="2494087" y="7643611"/>
              <a:chExt cx="2720332" cy="274534"/>
            </a:xfrm>
          </p:grpSpPr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589B355B-C3DA-A3C7-819F-C8C759FD37DA}"/>
                  </a:ext>
                </a:extLst>
              </p:cNvPr>
              <p:cNvGrpSpPr/>
              <p:nvPr/>
            </p:nvGrpSpPr>
            <p:grpSpPr>
              <a:xfrm>
                <a:off x="2926069" y="7643611"/>
                <a:ext cx="2288350" cy="274534"/>
                <a:chOff x="2889238" y="4090570"/>
                <a:chExt cx="2330974" cy="274534"/>
              </a:xfrm>
            </p:grpSpPr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4F01B496-10E4-C6D4-A25C-F2D9EBE79E34}"/>
                    </a:ext>
                  </a:extLst>
                </p:cNvPr>
                <p:cNvCxnSpPr/>
                <p:nvPr/>
              </p:nvCxnSpPr>
              <p:spPr>
                <a:xfrm flipH="1">
                  <a:off x="4662820" y="4258935"/>
                  <a:ext cx="23876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C4E38C13-BD2B-4F8B-0328-543117F6D59E}"/>
                    </a:ext>
                  </a:extLst>
                </p:cNvPr>
                <p:cNvSpPr txBox="1"/>
                <p:nvPr/>
              </p:nvSpPr>
              <p:spPr>
                <a:xfrm>
                  <a:off x="4862421" y="4134272"/>
                  <a:ext cx="357791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de-DE" sz="900" dirty="0"/>
                    <a:t>100</a:t>
                  </a:r>
                  <a:endParaRPr lang="en-US" sz="900" dirty="0"/>
                </a:p>
              </p:txBody>
            </p:sp>
            <p:pic>
              <p:nvPicPr>
                <p:cNvPr id="82" name="Picture 81">
                  <a:extLst>
                    <a:ext uri="{FF2B5EF4-FFF2-40B4-BE49-F238E27FC236}">
                      <a16:creationId xmlns:a16="http://schemas.microsoft.com/office/drawing/2014/main" id="{253CBC65-4B49-4411-9230-03564B97797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7"/>
                <a:srcRect l="17652" t="23242" r="33678" b="69132"/>
                <a:stretch/>
              </p:blipFill>
              <p:spPr>
                <a:xfrm>
                  <a:off x="2889238" y="4090570"/>
                  <a:ext cx="1979312" cy="274534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</p:grp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ECF241D6-EAB1-480E-A615-0ADC7D03CE41}"/>
                  </a:ext>
                </a:extLst>
              </p:cNvPr>
              <p:cNvSpPr txBox="1"/>
              <p:nvPr/>
            </p:nvSpPr>
            <p:spPr>
              <a:xfrm>
                <a:off x="2494087" y="7643611"/>
                <a:ext cx="43631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de-DE" sz="1050" b="1" dirty="0"/>
                  <a:t>EF2</a:t>
                </a:r>
                <a:endParaRPr lang="en-US" sz="1050" b="1" dirty="0"/>
              </a:p>
            </p:txBody>
          </p:sp>
        </p:grp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F1CE9AB1-6E23-5B1F-D863-44C0E40CB38B}"/>
                </a:ext>
              </a:extLst>
            </p:cNvPr>
            <p:cNvSpPr txBox="1"/>
            <p:nvPr/>
          </p:nvSpPr>
          <p:spPr>
            <a:xfrm>
              <a:off x="2986377" y="4593100"/>
              <a:ext cx="129485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WT-MEFs</a:t>
              </a:r>
              <a:endParaRPr kumimoji="0" lang="en-US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9A8A4257-C33B-7AAF-A414-C6511CBC2231}"/>
                </a:ext>
              </a:extLst>
            </p:cNvPr>
            <p:cNvGrpSpPr/>
            <p:nvPr/>
          </p:nvGrpSpPr>
          <p:grpSpPr>
            <a:xfrm>
              <a:off x="2770430" y="4847494"/>
              <a:ext cx="1734780" cy="45261"/>
              <a:chOff x="2310313" y="341185"/>
              <a:chExt cx="1512000" cy="45261"/>
            </a:xfrm>
          </p:grpSpPr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5BD4C6A1-6D97-4E48-17BF-77A364957971}"/>
                  </a:ext>
                </a:extLst>
              </p:cNvPr>
              <p:cNvCxnSpPr/>
              <p:nvPr/>
            </p:nvCxnSpPr>
            <p:spPr>
              <a:xfrm>
                <a:off x="3813767" y="350446"/>
                <a:ext cx="0" cy="3600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7EE06A43-728E-4493-5936-095C97A887CA}"/>
                  </a:ext>
                </a:extLst>
              </p:cNvPr>
              <p:cNvCxnSpPr/>
              <p:nvPr/>
            </p:nvCxnSpPr>
            <p:spPr>
              <a:xfrm>
                <a:off x="2310313" y="341185"/>
                <a:ext cx="1512000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6F04F51E-9D21-8653-DC69-EA799A8CF91B}"/>
                  </a:ext>
                </a:extLst>
              </p:cNvPr>
              <p:cNvCxnSpPr/>
              <p:nvPr/>
            </p:nvCxnSpPr>
            <p:spPr>
              <a:xfrm>
                <a:off x="2313586" y="344860"/>
                <a:ext cx="0" cy="3600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</p:grp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5A9BBF0B-56ED-6042-8C09-083B57F71293}"/>
                </a:ext>
              </a:extLst>
            </p:cNvPr>
            <p:cNvSpPr txBox="1"/>
            <p:nvPr/>
          </p:nvSpPr>
          <p:spPr>
            <a:xfrm>
              <a:off x="1855577" y="7486120"/>
              <a:ext cx="83276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kumimoji="0" lang="de-DE" sz="105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pS</a:t>
              </a:r>
              <a:r>
                <a:rPr lang="de-DE" sz="1050" b="1" kern="0" baseline="30000" dirty="0">
                  <a:solidFill>
                    <a:prstClr val="black"/>
                  </a:solidFill>
                </a:rPr>
                <a:t>166</a:t>
              </a:r>
              <a:r>
                <a:rPr kumimoji="0" lang="de-DE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-RIPK1</a:t>
              </a:r>
              <a:endParaRPr lang="en-IN" sz="1050" b="1" kern="0" dirty="0">
                <a:solidFill>
                  <a:prstClr val="black"/>
                </a:solidFill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TextBox 72">
              <a:extLst>
                <a:ext uri="{FF2B5EF4-FFF2-40B4-BE49-F238E27FC236}">
                  <a16:creationId xmlns:a16="http://schemas.microsoft.com/office/drawing/2014/main" id="{304029B9-A73D-1816-6256-F2E7F1DA2D6D}"/>
                </a:ext>
              </a:extLst>
            </p:cNvPr>
            <p:cNvSpPr txBox="1"/>
            <p:nvPr/>
          </p:nvSpPr>
          <p:spPr>
            <a:xfrm>
              <a:off x="1848061" y="6197114"/>
              <a:ext cx="825691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kumimoji="0" lang="de-DE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pS</a:t>
              </a:r>
              <a:r>
                <a:rPr lang="de-DE" sz="1050" b="1" kern="0" baseline="30000" noProof="0" dirty="0">
                  <a:solidFill>
                    <a:prstClr val="black"/>
                  </a:solidFill>
                </a:rPr>
                <a:t>345</a:t>
              </a:r>
              <a:r>
                <a:rPr kumimoji="0" lang="de-DE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-MLKL</a:t>
              </a:r>
              <a:endParaRPr lang="en-IN" sz="1050" b="1" kern="0" dirty="0">
                <a:solidFill>
                  <a:prstClr val="black"/>
                </a:solidFill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17" name="TextBox 72">
            <a:extLst>
              <a:ext uri="{FF2B5EF4-FFF2-40B4-BE49-F238E27FC236}">
                <a16:creationId xmlns:a16="http://schemas.microsoft.com/office/drawing/2014/main" id="{6F07AB72-2C10-9F76-5064-056A9E6D8C90}"/>
              </a:ext>
            </a:extLst>
          </p:cNvPr>
          <p:cNvSpPr txBox="1"/>
          <p:nvPr/>
        </p:nvSpPr>
        <p:spPr>
          <a:xfrm>
            <a:off x="1232225" y="2636516"/>
            <a:ext cx="83276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kumimoji="0" lang="de-DE" sz="105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pS</a:t>
            </a:r>
            <a:r>
              <a:rPr lang="de-DE" sz="1050" b="1" kern="0" baseline="30000" dirty="0">
                <a:solidFill>
                  <a:prstClr val="black"/>
                </a:solidFill>
              </a:rPr>
              <a:t>166</a:t>
            </a:r>
            <a:r>
              <a:rPr kumimoji="0" lang="de-DE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-RIPK1</a:t>
            </a:r>
            <a:endParaRPr lang="en-IN" sz="1050" b="1" kern="0" dirty="0">
              <a:solidFill>
                <a:prstClr val="black"/>
              </a:solidFill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8" name="TextBox 72">
            <a:extLst>
              <a:ext uri="{FF2B5EF4-FFF2-40B4-BE49-F238E27FC236}">
                <a16:creationId xmlns:a16="http://schemas.microsoft.com/office/drawing/2014/main" id="{0DC2378B-3A7B-06D1-9F36-25D1C63542B1}"/>
              </a:ext>
            </a:extLst>
          </p:cNvPr>
          <p:cNvSpPr txBox="1"/>
          <p:nvPr/>
        </p:nvSpPr>
        <p:spPr>
          <a:xfrm>
            <a:off x="1247234" y="1635118"/>
            <a:ext cx="8256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kumimoji="0" lang="de-DE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pS</a:t>
            </a:r>
            <a:r>
              <a:rPr lang="de-DE" sz="1050" b="1" kern="0" baseline="30000" noProof="0" dirty="0">
                <a:solidFill>
                  <a:prstClr val="black"/>
                </a:solidFill>
              </a:rPr>
              <a:t>345</a:t>
            </a:r>
            <a:r>
              <a:rPr kumimoji="0" lang="de-DE" sz="105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-MLKL</a:t>
            </a:r>
            <a:endParaRPr lang="en-IN" sz="1050" b="1" kern="0" dirty="0">
              <a:solidFill>
                <a:prstClr val="black"/>
              </a:solidFill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BEF7398E-FE74-7F25-641E-BDD2677D96A3}"/>
              </a:ext>
            </a:extLst>
          </p:cNvPr>
          <p:cNvSpPr txBox="1"/>
          <p:nvPr/>
        </p:nvSpPr>
        <p:spPr>
          <a:xfrm>
            <a:off x="1248156" y="34914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/>
              <a:t>A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AAD75225-CDBB-D542-0759-C7BEDAF84F53}"/>
              </a:ext>
            </a:extLst>
          </p:cNvPr>
          <p:cNvSpPr txBox="1"/>
          <p:nvPr/>
        </p:nvSpPr>
        <p:spPr>
          <a:xfrm>
            <a:off x="1262770" y="474786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960383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BEC5114-F2FF-7AB5-1B6A-77534665CE94}"/>
              </a:ext>
            </a:extLst>
          </p:cNvPr>
          <p:cNvGrpSpPr/>
          <p:nvPr/>
        </p:nvGrpSpPr>
        <p:grpSpPr>
          <a:xfrm>
            <a:off x="-87177" y="378373"/>
            <a:ext cx="7368898" cy="7611050"/>
            <a:chOff x="-87177" y="0"/>
            <a:chExt cx="7368898" cy="7611050"/>
          </a:xfrm>
        </p:grpSpPr>
        <p:graphicFrame>
          <p:nvGraphicFramePr>
            <p:cNvPr id="5" name="Chart 4">
              <a:extLst>
                <a:ext uri="{FF2B5EF4-FFF2-40B4-BE49-F238E27FC236}">
                  <a16:creationId xmlns:a16="http://schemas.microsoft.com/office/drawing/2014/main" id="{BAFFA0A7-AFD7-DE22-0B92-3FFD7836E9B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20842639"/>
                </p:ext>
              </p:extLst>
            </p:nvPr>
          </p:nvGraphicFramePr>
          <p:xfrm>
            <a:off x="52098" y="326181"/>
            <a:ext cx="3457575" cy="22002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6" name="Chart 5">
              <a:extLst>
                <a:ext uri="{FF2B5EF4-FFF2-40B4-BE49-F238E27FC236}">
                  <a16:creationId xmlns:a16="http://schemas.microsoft.com/office/drawing/2014/main" id="{4AD74F2C-948F-57FC-F5AE-DD528129D8E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40690028"/>
                </p:ext>
              </p:extLst>
            </p:nvPr>
          </p:nvGraphicFramePr>
          <p:xfrm>
            <a:off x="3457575" y="0"/>
            <a:ext cx="3256308" cy="269868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9B42246-0336-A255-DA41-429B04BC2915}"/>
                </a:ext>
              </a:extLst>
            </p:cNvPr>
            <p:cNvCxnSpPr/>
            <p:nvPr/>
          </p:nvCxnSpPr>
          <p:spPr>
            <a:xfrm>
              <a:off x="6191250" y="1828800"/>
              <a:ext cx="29527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F453BEC-840A-0003-4A0F-1474210AAAF2}"/>
                </a:ext>
              </a:extLst>
            </p:cNvPr>
            <p:cNvSpPr txBox="1"/>
            <p:nvPr/>
          </p:nvSpPr>
          <p:spPr>
            <a:xfrm>
              <a:off x="6124575" y="1567190"/>
              <a:ext cx="4191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b="1" dirty="0" err="1"/>
                <a:t>ns</a:t>
              </a:r>
              <a:endParaRPr lang="de-DE" sz="1050" b="1" dirty="0"/>
            </a:p>
          </p:txBody>
        </p:sp>
        <p:graphicFrame>
          <p:nvGraphicFramePr>
            <p:cNvPr id="9" name="Chart 8">
              <a:extLst>
                <a:ext uri="{FF2B5EF4-FFF2-40B4-BE49-F238E27FC236}">
                  <a16:creationId xmlns:a16="http://schemas.microsoft.com/office/drawing/2014/main" id="{F0199A25-3A43-C6C3-5487-DBAB068074C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84236266"/>
                </p:ext>
              </p:extLst>
            </p:nvPr>
          </p:nvGraphicFramePr>
          <p:xfrm>
            <a:off x="78969" y="2768159"/>
            <a:ext cx="6634914" cy="263835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7301AE7-43E2-C29B-E5F7-44F39B9F84CA}"/>
                </a:ext>
              </a:extLst>
            </p:cNvPr>
            <p:cNvSpPr txBox="1"/>
            <p:nvPr/>
          </p:nvSpPr>
          <p:spPr>
            <a:xfrm>
              <a:off x="523140" y="5002588"/>
              <a:ext cx="675858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050" b="1" dirty="0"/>
                <a:t>       control                 5-ITu                  ABT-702       Gemcitabine         Etoposide          Doxorubicin     </a:t>
              </a:r>
              <a:r>
                <a:rPr lang="en-IN" sz="1050" b="1" dirty="0" err="1"/>
                <a:t>Staurosporine</a:t>
              </a:r>
              <a:r>
                <a:rPr lang="en-IN" sz="1050" b="1" dirty="0"/>
                <a:t>       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B4B0AE7-A464-D538-550F-6A4D6D59A902}"/>
                </a:ext>
              </a:extLst>
            </p:cNvPr>
            <p:cNvSpPr txBox="1"/>
            <p:nvPr/>
          </p:nvSpPr>
          <p:spPr>
            <a:xfrm>
              <a:off x="142865" y="4721433"/>
              <a:ext cx="650712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050" b="1" dirty="0"/>
                <a:t>TNF           -            +             -           +              -            +              -          +               -          +              -             +             -           +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36EC0BD-7D9A-7E2E-6AF4-8A3CEB277692}"/>
                </a:ext>
              </a:extLst>
            </p:cNvPr>
            <p:cNvCxnSpPr/>
            <p:nvPr/>
          </p:nvCxnSpPr>
          <p:spPr>
            <a:xfrm>
              <a:off x="751482" y="5010086"/>
              <a:ext cx="58334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5F755C7-6486-7EE5-1286-3D60D6024B40}"/>
                </a:ext>
              </a:extLst>
            </p:cNvPr>
            <p:cNvCxnSpPr/>
            <p:nvPr/>
          </p:nvCxnSpPr>
          <p:spPr>
            <a:xfrm>
              <a:off x="2474264" y="5010086"/>
              <a:ext cx="58334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9B66BB0-3EC4-7126-243A-387253DA5BB2}"/>
                </a:ext>
              </a:extLst>
            </p:cNvPr>
            <p:cNvCxnSpPr/>
            <p:nvPr/>
          </p:nvCxnSpPr>
          <p:spPr>
            <a:xfrm>
              <a:off x="3319090" y="5010086"/>
              <a:ext cx="58334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2750F88-3BCA-7C40-4273-78C2E8D6140C}"/>
                </a:ext>
              </a:extLst>
            </p:cNvPr>
            <p:cNvCxnSpPr/>
            <p:nvPr/>
          </p:nvCxnSpPr>
          <p:spPr>
            <a:xfrm>
              <a:off x="4197046" y="5010086"/>
              <a:ext cx="58334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C84BD6E-EA37-C235-221D-A14D807A01E9}"/>
                </a:ext>
              </a:extLst>
            </p:cNvPr>
            <p:cNvCxnSpPr/>
            <p:nvPr/>
          </p:nvCxnSpPr>
          <p:spPr>
            <a:xfrm>
              <a:off x="5085729" y="5004224"/>
              <a:ext cx="58334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5F9CD9E-E13A-1977-A5DE-C5EF0C99CFE2}"/>
                </a:ext>
              </a:extLst>
            </p:cNvPr>
            <p:cNvCxnSpPr/>
            <p:nvPr/>
          </p:nvCxnSpPr>
          <p:spPr>
            <a:xfrm>
              <a:off x="5929688" y="5002588"/>
              <a:ext cx="583341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843638E-FDE2-9EE7-A1CD-26C0F6CDA1DF}"/>
                </a:ext>
              </a:extLst>
            </p:cNvPr>
            <p:cNvSpPr txBox="1"/>
            <p:nvPr/>
          </p:nvSpPr>
          <p:spPr>
            <a:xfrm>
              <a:off x="1886118" y="3008106"/>
              <a:ext cx="35779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900" b="1" dirty="0"/>
                <a:t>***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DA46B84-FC83-058E-3A46-7BF0C988704B}"/>
                </a:ext>
              </a:extLst>
            </p:cNvPr>
            <p:cNvCxnSpPr/>
            <p:nvPr/>
          </p:nvCxnSpPr>
          <p:spPr>
            <a:xfrm>
              <a:off x="1978586" y="3177293"/>
              <a:ext cx="17889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0" name="Chart 19">
              <a:extLst>
                <a:ext uri="{FF2B5EF4-FFF2-40B4-BE49-F238E27FC236}">
                  <a16:creationId xmlns:a16="http://schemas.microsoft.com/office/drawing/2014/main" id="{AAA8CD2E-84E9-9897-7794-16C7981824B5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55000691"/>
                </p:ext>
              </p:extLst>
            </p:nvPr>
          </p:nvGraphicFramePr>
          <p:xfrm>
            <a:off x="-87177" y="5401109"/>
            <a:ext cx="3333750" cy="194577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EE59856-88C3-F9F1-2410-E6F57F9959A4}"/>
                </a:ext>
              </a:extLst>
            </p:cNvPr>
            <p:cNvCxnSpPr/>
            <p:nvPr/>
          </p:nvCxnSpPr>
          <p:spPr>
            <a:xfrm>
              <a:off x="1708535" y="5932142"/>
              <a:ext cx="35779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B3828EB-4AE5-CFB9-8F8C-566C1CAF1A53}"/>
                </a:ext>
              </a:extLst>
            </p:cNvPr>
            <p:cNvSpPr txBox="1"/>
            <p:nvPr/>
          </p:nvSpPr>
          <p:spPr>
            <a:xfrm>
              <a:off x="1726459" y="5755346"/>
              <a:ext cx="3000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900" b="1" dirty="0"/>
                <a:t>**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A99B418-F1E4-AFDE-9D04-5092BE3137B4}"/>
                </a:ext>
              </a:extLst>
            </p:cNvPr>
            <p:cNvSpPr txBox="1"/>
            <p:nvPr/>
          </p:nvSpPr>
          <p:spPr>
            <a:xfrm>
              <a:off x="2264898" y="5678226"/>
              <a:ext cx="3000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900" b="1" dirty="0"/>
                <a:t>**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45CF61D-AAAF-D38B-55ED-BF84B7560778}"/>
                </a:ext>
              </a:extLst>
            </p:cNvPr>
            <p:cNvCxnSpPr/>
            <p:nvPr/>
          </p:nvCxnSpPr>
          <p:spPr>
            <a:xfrm>
              <a:off x="1997332" y="5845012"/>
              <a:ext cx="83709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F0808C9-A438-60A1-5A4B-E10B048F53F7}"/>
                </a:ext>
              </a:extLst>
            </p:cNvPr>
            <p:cNvSpPr txBox="1"/>
            <p:nvPr/>
          </p:nvSpPr>
          <p:spPr>
            <a:xfrm>
              <a:off x="5304119" y="2890154"/>
              <a:ext cx="91723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050" b="1" dirty="0"/>
                <a:t>DKO + vector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C613C49-603E-3627-59DB-01CCAD9EB3D2}"/>
                </a:ext>
              </a:extLst>
            </p:cNvPr>
            <p:cNvSpPr txBox="1"/>
            <p:nvPr/>
          </p:nvSpPr>
          <p:spPr>
            <a:xfrm>
              <a:off x="4369056" y="2901696"/>
              <a:ext cx="82266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050" b="1" dirty="0"/>
                <a:t>DKO + MK2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1921D46-B697-2CA8-777B-73C0E5DA3DCD}"/>
                </a:ext>
              </a:extLst>
            </p:cNvPr>
            <p:cNvSpPr/>
            <p:nvPr/>
          </p:nvSpPr>
          <p:spPr>
            <a:xfrm>
              <a:off x="5287532" y="2977597"/>
              <a:ext cx="76065" cy="85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8C92D2F-BFF0-8578-15E6-CD03CB999758}"/>
                </a:ext>
              </a:extLst>
            </p:cNvPr>
            <p:cNvSpPr/>
            <p:nvPr/>
          </p:nvSpPr>
          <p:spPr>
            <a:xfrm>
              <a:off x="4351430" y="2977597"/>
              <a:ext cx="76065" cy="853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813552C-A54B-D40C-331C-D8BC9986E88B}"/>
                </a:ext>
              </a:extLst>
            </p:cNvPr>
            <p:cNvSpPr txBox="1"/>
            <p:nvPr/>
          </p:nvSpPr>
          <p:spPr>
            <a:xfrm>
              <a:off x="37449" y="79513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/>
                <a:t>A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B3873C9-8426-CDB1-5615-5355C44B4402}"/>
                </a:ext>
              </a:extLst>
            </p:cNvPr>
            <p:cNvSpPr txBox="1"/>
            <p:nvPr/>
          </p:nvSpPr>
          <p:spPr>
            <a:xfrm>
              <a:off x="3429724" y="79513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/>
                <a:t>B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6487BBB-2C4A-79BB-F86A-1D10316E1DED}"/>
                </a:ext>
              </a:extLst>
            </p:cNvPr>
            <p:cNvSpPr txBox="1"/>
            <p:nvPr/>
          </p:nvSpPr>
          <p:spPr>
            <a:xfrm>
              <a:off x="37449" y="2496448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/>
                <a:t>C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F3E9749-E142-83E0-2B22-7AC729C85E0B}"/>
                </a:ext>
              </a:extLst>
            </p:cNvPr>
            <p:cNvSpPr txBox="1"/>
            <p:nvPr/>
          </p:nvSpPr>
          <p:spPr>
            <a:xfrm>
              <a:off x="42830" y="5094591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/>
                <a:t>D</a:t>
              </a: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8EF4BB73-2868-78F6-2B34-7C78A00F8D4A}"/>
                </a:ext>
              </a:extLst>
            </p:cNvPr>
            <p:cNvGrpSpPr/>
            <p:nvPr/>
          </p:nvGrpSpPr>
          <p:grpSpPr>
            <a:xfrm>
              <a:off x="31840" y="7130534"/>
              <a:ext cx="2925383" cy="480516"/>
              <a:chOff x="258786" y="6372593"/>
              <a:chExt cx="1715188" cy="480516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961DFB2-5EC4-5332-2DE4-E1237BA51458}"/>
                  </a:ext>
                </a:extLst>
              </p:cNvPr>
              <p:cNvSpPr txBox="1"/>
              <p:nvPr/>
            </p:nvSpPr>
            <p:spPr>
              <a:xfrm>
                <a:off x="258786" y="6372593"/>
                <a:ext cx="367576" cy="480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000"/>
                  </a:lnSpc>
                </a:pPr>
                <a:r>
                  <a:rPr lang="en-IN" sz="1050" b="1" dirty="0"/>
                  <a:t>TNF</a:t>
                </a:r>
              </a:p>
              <a:p>
                <a:pPr algn="r">
                  <a:lnSpc>
                    <a:spcPts val="1000"/>
                  </a:lnSpc>
                </a:pPr>
                <a:r>
                  <a:rPr lang="en-IN" sz="1050" b="1" dirty="0"/>
                  <a:t>5-ITu</a:t>
                </a:r>
              </a:p>
              <a:p>
                <a:pPr algn="r">
                  <a:lnSpc>
                    <a:spcPts val="1000"/>
                  </a:lnSpc>
                </a:pPr>
                <a:r>
                  <a:rPr lang="en-IN" sz="1050" b="1" dirty="0"/>
                  <a:t>Nec-1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AD4BACF-E2AB-EC93-74AE-B2BE1DCEBF66}"/>
                  </a:ext>
                </a:extLst>
              </p:cNvPr>
              <p:cNvSpPr txBox="1"/>
              <p:nvPr/>
            </p:nvSpPr>
            <p:spPr>
              <a:xfrm>
                <a:off x="737685" y="6372593"/>
                <a:ext cx="226344" cy="480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000"/>
                  </a:lnSpc>
                </a:pPr>
                <a:r>
                  <a:rPr lang="en-IN" sz="1050" b="1" dirty="0"/>
                  <a:t>-</a:t>
                </a:r>
              </a:p>
              <a:p>
                <a:pPr algn="ctr">
                  <a:lnSpc>
                    <a:spcPts val="1000"/>
                  </a:lnSpc>
                </a:pPr>
                <a:r>
                  <a:rPr lang="en-IN" sz="1050" b="1" dirty="0"/>
                  <a:t>-</a:t>
                </a:r>
              </a:p>
              <a:p>
                <a:pPr algn="ctr">
                  <a:lnSpc>
                    <a:spcPts val="1000"/>
                  </a:lnSpc>
                </a:pPr>
                <a:r>
                  <a:rPr lang="en-IN" sz="1050" b="1" dirty="0"/>
                  <a:t>-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BA836258-4DF7-D921-4152-5105B0247B9B}"/>
                  </a:ext>
                </a:extLst>
              </p:cNvPr>
              <p:cNvSpPr txBox="1"/>
              <p:nvPr/>
            </p:nvSpPr>
            <p:spPr>
              <a:xfrm>
                <a:off x="1201676" y="6372593"/>
                <a:ext cx="282658" cy="480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000"/>
                  </a:lnSpc>
                </a:pPr>
                <a:r>
                  <a:rPr lang="en-IN" sz="1050" b="1" dirty="0"/>
                  <a:t>+</a:t>
                </a:r>
              </a:p>
              <a:p>
                <a:pPr algn="ctr">
                  <a:lnSpc>
                    <a:spcPts val="1000"/>
                  </a:lnSpc>
                </a:pPr>
                <a:r>
                  <a:rPr lang="en-IN" sz="1050" b="1" dirty="0"/>
                  <a:t>+</a:t>
                </a:r>
              </a:p>
              <a:p>
                <a:pPr algn="ctr">
                  <a:lnSpc>
                    <a:spcPts val="1000"/>
                  </a:lnSpc>
                </a:pPr>
                <a:r>
                  <a:rPr lang="en-IN" sz="1050" b="1" dirty="0"/>
                  <a:t>-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705A8CB-E883-BFFF-746D-355BF8D229E3}"/>
                  </a:ext>
                </a:extLst>
              </p:cNvPr>
              <p:cNvSpPr txBox="1"/>
              <p:nvPr/>
            </p:nvSpPr>
            <p:spPr>
              <a:xfrm>
                <a:off x="1721981" y="6372593"/>
                <a:ext cx="251993" cy="480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000"/>
                  </a:lnSpc>
                </a:pPr>
                <a:r>
                  <a:rPr lang="en-IN" sz="1050" b="1" dirty="0"/>
                  <a:t>+</a:t>
                </a:r>
              </a:p>
              <a:p>
                <a:pPr algn="ctr">
                  <a:lnSpc>
                    <a:spcPts val="1000"/>
                  </a:lnSpc>
                </a:pPr>
                <a:r>
                  <a:rPr lang="en-IN" sz="1050" b="1" dirty="0"/>
                  <a:t>+</a:t>
                </a:r>
              </a:p>
              <a:p>
                <a:pPr algn="ctr">
                  <a:lnSpc>
                    <a:spcPts val="1000"/>
                  </a:lnSpc>
                </a:pPr>
                <a:r>
                  <a:rPr lang="en-IN" sz="1050" b="1" dirty="0"/>
                  <a:t>+</a:t>
                </a:r>
              </a:p>
            </p:txBody>
          </p:sp>
        </p:grpSp>
      </p:grpSp>
      <p:sp>
        <p:nvSpPr>
          <p:cNvPr id="38" name="Title 1">
            <a:extLst>
              <a:ext uri="{FF2B5EF4-FFF2-40B4-BE49-F238E27FC236}">
                <a16:creationId xmlns:a16="http://schemas.microsoft.com/office/drawing/2014/main" id="{47ADA193-EB95-3AD3-FA42-8E109E772D8B}"/>
              </a:ext>
            </a:extLst>
          </p:cNvPr>
          <p:cNvSpPr txBox="1">
            <a:spLocks/>
          </p:cNvSpPr>
          <p:nvPr/>
        </p:nvSpPr>
        <p:spPr>
          <a:xfrm>
            <a:off x="11113" y="37445"/>
            <a:ext cx="1836948" cy="31170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1200" b="1" dirty="0">
                <a:latin typeface="+mn-lt"/>
              </a:rPr>
              <a:t>Supplementary Figure S2</a:t>
            </a:r>
          </a:p>
        </p:txBody>
      </p:sp>
    </p:spTree>
    <p:extLst>
      <p:ext uri="{BB962C8B-B14F-4D97-AF65-F5344CB8AC3E}">
        <p14:creationId xmlns:p14="http://schemas.microsoft.com/office/powerpoint/2010/main" val="1296566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E11A0B8-E1DE-D71E-9A95-975B795BB75A}"/>
              </a:ext>
            </a:extLst>
          </p:cNvPr>
          <p:cNvSpPr txBox="1">
            <a:spLocks/>
          </p:cNvSpPr>
          <p:nvPr/>
        </p:nvSpPr>
        <p:spPr>
          <a:xfrm>
            <a:off x="11113" y="37445"/>
            <a:ext cx="1836948" cy="31170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1200" b="1" dirty="0">
                <a:latin typeface="+mn-lt"/>
              </a:rPr>
              <a:t>Supplementary Figure S3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967C2F2-A882-2D29-50AB-D65B73A858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8953803"/>
              </p:ext>
            </p:extLst>
          </p:nvPr>
        </p:nvGraphicFramePr>
        <p:xfrm>
          <a:off x="11113" y="569866"/>
          <a:ext cx="641052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Graphic 10">
            <a:extLst>
              <a:ext uri="{FF2B5EF4-FFF2-40B4-BE49-F238E27FC236}">
                <a16:creationId xmlns:a16="http://schemas.microsoft.com/office/drawing/2014/main" id="{AFD1412A-2B4E-5BA0-5E2D-61821356A9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13639"/>
          <a:stretch/>
        </p:blipFill>
        <p:spPr>
          <a:xfrm>
            <a:off x="529742" y="3934692"/>
            <a:ext cx="5374821" cy="4641749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3C410EC6-AF0F-2342-D6B5-814C78A93F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75087" b="88111"/>
          <a:stretch/>
        </p:blipFill>
        <p:spPr>
          <a:xfrm>
            <a:off x="4959662" y="7189077"/>
            <a:ext cx="1450873" cy="69239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89740BD-AD66-ADFB-4B45-0D9D55962BD4}"/>
              </a:ext>
            </a:extLst>
          </p:cNvPr>
          <p:cNvSpPr txBox="1"/>
          <p:nvPr/>
        </p:nvSpPr>
        <p:spPr>
          <a:xfrm>
            <a:off x="205614" y="34914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/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5ACACA-37C6-4BAD-45F1-E6924EDDCEA9}"/>
              </a:ext>
            </a:extLst>
          </p:cNvPr>
          <p:cNvSpPr txBox="1"/>
          <p:nvPr/>
        </p:nvSpPr>
        <p:spPr>
          <a:xfrm>
            <a:off x="210869" y="368617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051076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3051</TotalTime>
  <Words>245</Words>
  <Application>Microsoft Office PowerPoint</Application>
  <PresentationFormat>A4 Paper (210x297 mm)</PresentationFormat>
  <Paragraphs>179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Menon</dc:creator>
  <cp:lastModifiedBy>Menon</cp:lastModifiedBy>
  <cp:revision>135</cp:revision>
  <cp:lastPrinted>2023-02-25T13:53:49Z</cp:lastPrinted>
  <dcterms:created xsi:type="dcterms:W3CDTF">2022-09-25T15:22:53Z</dcterms:created>
  <dcterms:modified xsi:type="dcterms:W3CDTF">2023-02-27T19:16:22Z</dcterms:modified>
</cp:coreProperties>
</file>