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58" r:id="rId3"/>
    <p:sldId id="259" r:id="rId4"/>
    <p:sldId id="265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D9D9D9"/>
    <a:srgbClr val="FEEAFA"/>
    <a:srgbClr val="CBC0D3"/>
    <a:srgbClr val="DEE2FF"/>
    <a:srgbClr val="8E9AAF"/>
    <a:srgbClr val="CCBBCC"/>
    <a:srgbClr val="E8E8E8"/>
    <a:srgbClr val="EEEEEE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4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3088F-1C20-4C90-8590-1F17DE22C1FA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2DB6D-ECC8-470E-9D05-203AC198DAC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38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2DB6D-ECC8-470E-9D05-203AC198DAC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3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2DB6D-ECC8-470E-9D05-203AC198DAC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079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2DB6D-ECC8-470E-9D05-203AC198DAC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8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E4E-860B-4E4B-9F6D-B67E7712F237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F7DF-5A60-417B-997B-2AAA641623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77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E4E-860B-4E4B-9F6D-B67E7712F237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F7DF-5A60-417B-997B-2AAA641623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E4E-860B-4E4B-9F6D-B67E7712F237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F7DF-5A60-417B-997B-2AAA641623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95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E4E-860B-4E4B-9F6D-B67E7712F237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F7DF-5A60-417B-997B-2AAA641623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74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E4E-860B-4E4B-9F6D-B67E7712F237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F7DF-5A60-417B-997B-2AAA641623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75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E4E-860B-4E4B-9F6D-B67E7712F237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F7DF-5A60-417B-997B-2AAA641623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16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E4E-860B-4E4B-9F6D-B67E7712F237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F7DF-5A60-417B-997B-2AAA641623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79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E4E-860B-4E4B-9F6D-B67E7712F237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F7DF-5A60-417B-997B-2AAA641623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69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E4E-860B-4E4B-9F6D-B67E7712F237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F7DF-5A60-417B-997B-2AAA641623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51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E4E-860B-4E4B-9F6D-B67E7712F237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F7DF-5A60-417B-997B-2AAA641623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0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E4E-860B-4E4B-9F6D-B67E7712F237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F7DF-5A60-417B-997B-2AAA641623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24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2BE4E-860B-4E4B-9F6D-B67E7712F237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4F7DF-5A60-417B-997B-2AAA641623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64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6.png"/><Relationship Id="rId3" Type="http://schemas.openxmlformats.org/officeDocument/2006/relationships/image" Target="../media/image38.png"/><Relationship Id="rId21" Type="http://schemas.openxmlformats.org/officeDocument/2006/relationships/image" Target="../media/image52.png"/><Relationship Id="rId7" Type="http://schemas.openxmlformats.org/officeDocument/2006/relationships/image" Target="../media/image41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24" Type="http://schemas.openxmlformats.org/officeDocument/2006/relationships/image" Target="../media/image54.png"/><Relationship Id="rId5" Type="http://schemas.openxmlformats.org/officeDocument/2006/relationships/image" Target="../media/image30.png"/><Relationship Id="rId15" Type="http://schemas.openxmlformats.org/officeDocument/2006/relationships/image" Target="../media/image46.png"/><Relationship Id="rId23" Type="http://schemas.openxmlformats.org/officeDocument/2006/relationships/image" Target="../media/image53.png"/><Relationship Id="rId28" Type="http://schemas.openxmlformats.org/officeDocument/2006/relationships/image" Target="../media/image57.png"/><Relationship Id="rId10" Type="http://schemas.openxmlformats.org/officeDocument/2006/relationships/image" Target="../media/image35.png"/><Relationship Id="rId19" Type="http://schemas.openxmlformats.org/officeDocument/2006/relationships/image" Target="../media/image50.png"/><Relationship Id="rId4" Type="http://schemas.openxmlformats.org/officeDocument/2006/relationships/image" Target="../media/image39.png"/><Relationship Id="rId9" Type="http://schemas.openxmlformats.org/officeDocument/2006/relationships/image" Target="../media/image34.png"/><Relationship Id="rId14" Type="http://schemas.openxmlformats.org/officeDocument/2006/relationships/image" Target="../media/image45.png"/><Relationship Id="rId22" Type="http://schemas.openxmlformats.org/officeDocument/2006/relationships/image" Target="../media/image28.png"/><Relationship Id="rId27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8.png"/><Relationship Id="rId21" Type="http://schemas.openxmlformats.org/officeDocument/2006/relationships/image" Target="../media/image49.png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0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9.png"/><Relationship Id="rId9" Type="http://schemas.openxmlformats.org/officeDocument/2006/relationships/image" Target="../media/image8.png"/><Relationship Id="rId1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5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microsoft.com/office/2007/relationships/hdphoto" Target="../media/hdphoto2.wdp"/><Relationship Id="rId18" Type="http://schemas.openxmlformats.org/officeDocument/2006/relationships/image" Target="../media/image103.png"/><Relationship Id="rId3" Type="http://schemas.openxmlformats.org/officeDocument/2006/relationships/image" Target="../media/image89.png"/><Relationship Id="rId21" Type="http://schemas.openxmlformats.org/officeDocument/2006/relationships/image" Target="../media/image106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2.png"/><Relationship Id="rId2" Type="http://schemas.openxmlformats.org/officeDocument/2006/relationships/image" Target="../media/image88.png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0.png"/><Relationship Id="rId10" Type="http://schemas.openxmlformats.org/officeDocument/2006/relationships/image" Target="../media/image96.png"/><Relationship Id="rId19" Type="http://schemas.openxmlformats.org/officeDocument/2006/relationships/image" Target="../media/image104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microsoft.com/office/2007/relationships/hdphoto" Target="../media/hdphoto3.wdp"/><Relationship Id="rId18" Type="http://schemas.openxmlformats.org/officeDocument/2006/relationships/image" Target="../media/image121.png"/><Relationship Id="rId3" Type="http://schemas.openxmlformats.org/officeDocument/2006/relationships/image" Target="../media/image108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0.png"/><Relationship Id="rId2" Type="http://schemas.openxmlformats.org/officeDocument/2006/relationships/image" Target="../media/image107.png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8.png"/><Relationship Id="rId10" Type="http://schemas.openxmlformats.org/officeDocument/2006/relationships/image" Target="../media/image114.png"/><Relationship Id="rId4" Type="http://schemas.openxmlformats.org/officeDocument/2006/relationships/image" Target="../media/image27.png"/><Relationship Id="rId9" Type="http://schemas.openxmlformats.org/officeDocument/2006/relationships/image" Target="../media/image113.png"/><Relationship Id="rId14" Type="http://schemas.openxmlformats.org/officeDocument/2006/relationships/image" Target="../media/image1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145.png"/><Relationship Id="rId18" Type="http://schemas.openxmlformats.org/officeDocument/2006/relationships/image" Target="../media/image150.png"/><Relationship Id="rId3" Type="http://schemas.openxmlformats.org/officeDocument/2006/relationships/image" Target="../media/image136.png"/><Relationship Id="rId21" Type="http://schemas.openxmlformats.org/officeDocument/2006/relationships/image" Target="../media/image153.png"/><Relationship Id="rId7" Type="http://schemas.openxmlformats.org/officeDocument/2006/relationships/image" Target="../media/image140.png"/><Relationship Id="rId12" Type="http://schemas.openxmlformats.org/officeDocument/2006/relationships/image" Target="../media/image144.png"/><Relationship Id="rId17" Type="http://schemas.openxmlformats.org/officeDocument/2006/relationships/image" Target="../media/image149.png"/><Relationship Id="rId2" Type="http://schemas.openxmlformats.org/officeDocument/2006/relationships/image" Target="../media/image135.png"/><Relationship Id="rId16" Type="http://schemas.openxmlformats.org/officeDocument/2006/relationships/image" Target="../media/image148.png"/><Relationship Id="rId20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11" Type="http://schemas.openxmlformats.org/officeDocument/2006/relationships/image" Target="../media/image143.png"/><Relationship Id="rId5" Type="http://schemas.openxmlformats.org/officeDocument/2006/relationships/image" Target="../media/image138.png"/><Relationship Id="rId15" Type="http://schemas.openxmlformats.org/officeDocument/2006/relationships/image" Target="../media/image147.png"/><Relationship Id="rId23" Type="http://schemas.openxmlformats.org/officeDocument/2006/relationships/image" Target="../media/image155.png"/><Relationship Id="rId10" Type="http://schemas.openxmlformats.org/officeDocument/2006/relationships/image" Target="../media/image142.png"/><Relationship Id="rId19" Type="http://schemas.openxmlformats.org/officeDocument/2006/relationships/image" Target="../media/image151.png"/><Relationship Id="rId4" Type="http://schemas.openxmlformats.org/officeDocument/2006/relationships/image" Target="../media/image137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Relationship Id="rId22" Type="http://schemas.openxmlformats.org/officeDocument/2006/relationships/image" Target="../media/image1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9643" y="137936"/>
            <a:ext cx="11678440" cy="6601531"/>
            <a:chOff x="818291" y="47625"/>
            <a:chExt cx="11232682" cy="6248400"/>
          </a:xfrm>
        </p:grpSpPr>
        <p:sp>
          <p:nvSpPr>
            <p:cNvPr id="24" name="Rounded Rectangle 23"/>
            <p:cNvSpPr/>
            <p:nvPr/>
          </p:nvSpPr>
          <p:spPr>
            <a:xfrm>
              <a:off x="818291" y="47625"/>
              <a:ext cx="11232682" cy="6248400"/>
            </a:xfrm>
            <a:prstGeom prst="roundRect">
              <a:avLst>
                <a:gd name="adj" fmla="val 3819"/>
              </a:avLst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277629" y="266700"/>
              <a:ext cx="1777913" cy="5769733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u="sng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05424" y="269117"/>
              <a:ext cx="3424735" cy="57697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u="sng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0057365" y="266701"/>
              <a:ext cx="1565112" cy="57697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u="sng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701311" y="266701"/>
              <a:ext cx="1584043" cy="5772149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u="sng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071453" y="266701"/>
              <a:ext cx="2250389" cy="5769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u="sng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049974" y="3797027"/>
              <a:ext cx="2086681" cy="1491769"/>
              <a:chOff x="-74394" y="4194447"/>
              <a:chExt cx="2422873" cy="177239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1742" y="4194447"/>
                <a:ext cx="1356737" cy="1419617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4394" y="4526432"/>
                <a:ext cx="1317093" cy="137813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469" y="4464154"/>
                <a:ext cx="1436133" cy="1502692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1439638" y="4927690"/>
              <a:ext cx="1722594" cy="866917"/>
              <a:chOff x="398998" y="5554436"/>
              <a:chExt cx="2000126" cy="10300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4746" y="5554436"/>
                <a:ext cx="984378" cy="1030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998" y="5733943"/>
                <a:ext cx="641265" cy="670985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0263" y="5839212"/>
                <a:ext cx="440052" cy="460447"/>
              </a:xfrm>
              <a:prstGeom prst="rect">
                <a:avLst/>
              </a:prstGeom>
            </p:spPr>
          </p:pic>
        </p:grpSp>
        <p:sp>
          <p:nvSpPr>
            <p:cNvPr id="71" name="TextBox 70"/>
            <p:cNvSpPr txBox="1"/>
            <p:nvPr/>
          </p:nvSpPr>
          <p:spPr>
            <a:xfrm>
              <a:off x="1177369" y="441772"/>
              <a:ext cx="1943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C</a:t>
              </a:r>
              <a:r>
                <a:rPr lang="de-DE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linical </a:t>
              </a:r>
              <a:r>
                <a:rPr lang="de-DE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trial</a:t>
              </a:r>
              <a:endParaRPr lang="de-DE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568707" y="2260898"/>
              <a:ext cx="13642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Research </a:t>
              </a:r>
              <a:r>
                <a:rPr lang="de-DE" sz="11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scope</a:t>
              </a:r>
              <a:endParaRPr lang="de-DE" sz="11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300552" y="3630485"/>
              <a:ext cx="19578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Subject</a:t>
              </a:r>
              <a:r>
                <a:rPr lang="de-DE" sz="11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 </a:t>
              </a:r>
              <a:r>
                <a:rPr lang="de-DE" sz="11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acquisition</a:t>
              </a:r>
              <a:r>
                <a:rPr lang="de-DE" sz="11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 &amp; </a:t>
              </a:r>
              <a:r>
                <a:rPr lang="de-DE" sz="11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trial</a:t>
              </a:r>
              <a:endParaRPr lang="de-DE" sz="11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428226" y="5546430"/>
              <a:ext cx="15449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Pre-analytics</a:t>
              </a:r>
              <a:endParaRPr lang="de-DE" sz="11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749805" y="2822395"/>
              <a:ext cx="1528330" cy="1033345"/>
              <a:chOff x="7101892" y="3105331"/>
              <a:chExt cx="1680601" cy="1172859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1892" y="3120350"/>
                <a:ext cx="1106556" cy="115784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5198" y="3105331"/>
                <a:ext cx="1097295" cy="1148150"/>
              </a:xfrm>
              <a:prstGeom prst="rect">
                <a:avLst/>
              </a:prstGeom>
            </p:spPr>
          </p:pic>
        </p:grpSp>
        <p:sp>
          <p:nvSpPr>
            <p:cNvPr id="74" name="TextBox 73"/>
            <p:cNvSpPr txBox="1"/>
            <p:nvPr/>
          </p:nvSpPr>
          <p:spPr>
            <a:xfrm>
              <a:off x="6636788" y="367685"/>
              <a:ext cx="17543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Data Processing</a:t>
              </a:r>
              <a:endParaRPr lang="de-DE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828608" y="2368977"/>
              <a:ext cx="1370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Peak </a:t>
              </a:r>
              <a:r>
                <a:rPr lang="de-DE" sz="11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integration</a:t>
              </a:r>
              <a:endParaRPr lang="de-DE" sz="11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844572" y="3820698"/>
              <a:ext cx="1293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Peak </a:t>
              </a:r>
              <a:r>
                <a:rPr lang="de-DE" sz="11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evaluation</a:t>
              </a:r>
              <a:endParaRPr lang="de-DE" sz="11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917043" y="5243646"/>
              <a:ext cx="119385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Imputation</a:t>
              </a:r>
              <a:endParaRPr lang="de-DE" sz="11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  <a:p>
              <a:pPr algn="ctr"/>
              <a:r>
                <a:rPr lang="de-DE" sz="11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Normalization</a:t>
              </a:r>
              <a:endParaRPr lang="de-DE" sz="11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  <a:p>
              <a:pPr algn="ctr"/>
              <a:r>
                <a:rPr lang="de-DE" sz="11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Scaling</a:t>
              </a:r>
              <a:endParaRPr lang="de-DE" sz="11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9736" y="867353"/>
              <a:ext cx="1455748" cy="1422659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2244" y="2094864"/>
              <a:ext cx="1024879" cy="1001583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8400480" y="363296"/>
              <a:ext cx="149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Data Analysis</a:t>
              </a:r>
              <a:endParaRPr lang="de-DE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385996" y="3292817"/>
              <a:ext cx="1566935" cy="1218414"/>
              <a:chOff x="8440093" y="3595386"/>
              <a:chExt cx="1819389" cy="1447621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91618" y="3595386"/>
                <a:ext cx="1254370" cy="1254370"/>
              </a:xfrm>
              <a:prstGeom prst="rect">
                <a:avLst/>
              </a:prstGeom>
            </p:spPr>
          </p:pic>
          <p:sp>
            <p:nvSpPr>
              <p:cNvPr id="90" name="TextBox 89"/>
              <p:cNvSpPr txBox="1"/>
              <p:nvPr/>
            </p:nvSpPr>
            <p:spPr>
              <a:xfrm>
                <a:off x="8440093" y="4732183"/>
                <a:ext cx="1819389" cy="31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100" dirty="0" err="1" smtClean="0">
                    <a:latin typeface="Adobe Fan Heiti Std B" panose="020B0700000000000000" pitchFamily="34" charset="-128"/>
                    <a:ea typeface="Adobe Fan Heiti Std B" panose="020B0700000000000000" pitchFamily="34" charset="-128"/>
                  </a:rPr>
                  <a:t>Machine</a:t>
                </a:r>
                <a:r>
                  <a:rPr lang="de-DE" sz="1100" dirty="0" smtClean="0">
                    <a:latin typeface="Adobe Fan Heiti Std B" panose="020B0700000000000000" pitchFamily="34" charset="-128"/>
                    <a:ea typeface="Adobe Fan Heiti Std B" panose="020B0700000000000000" pitchFamily="34" charset="-128"/>
                  </a:rPr>
                  <a:t> </a:t>
                </a:r>
                <a:r>
                  <a:rPr lang="de-DE" sz="1100" dirty="0" err="1" smtClean="0">
                    <a:latin typeface="Adobe Fan Heiti Std B" panose="020B0700000000000000" pitchFamily="34" charset="-128"/>
                    <a:ea typeface="Adobe Fan Heiti Std B" panose="020B0700000000000000" pitchFamily="34" charset="-128"/>
                  </a:rPr>
                  <a:t>learning</a:t>
                </a:r>
                <a:endParaRPr lang="de-DE" sz="1100" dirty="0">
                  <a:latin typeface="Adobe Fan Heiti Std B" panose="020B0700000000000000" pitchFamily="34" charset="-128"/>
                  <a:ea typeface="Adobe Fan Heiti Std B" panose="020B0700000000000000" pitchFamily="34" charset="-128"/>
                </a:endParaRPr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8377013" y="3065282"/>
              <a:ext cx="15669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Classical</a:t>
              </a:r>
              <a:r>
                <a:rPr lang="de-DE" sz="11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 </a:t>
              </a:r>
              <a:r>
                <a:rPr lang="de-DE" sz="11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statistics</a:t>
              </a:r>
              <a:endParaRPr lang="de-DE" sz="11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369854" y="5572304"/>
              <a:ext cx="15669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Clinical </a:t>
              </a:r>
              <a:r>
                <a:rPr lang="de-DE" sz="11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translation</a:t>
              </a:r>
              <a:endParaRPr lang="de-DE" sz="11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077" y="1968624"/>
              <a:ext cx="1456297" cy="1423196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3339634" y="3337368"/>
              <a:ext cx="34182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Biobanking &amp; </a:t>
              </a:r>
              <a:r>
                <a:rPr lang="de-DE" sz="11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Analyte</a:t>
              </a:r>
              <a:r>
                <a:rPr lang="de-DE" sz="11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 </a:t>
              </a:r>
              <a:r>
                <a:rPr lang="de-DE" sz="11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extraction</a:t>
              </a:r>
              <a:endParaRPr lang="de-DE" sz="11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123991" y="3615971"/>
              <a:ext cx="3548347" cy="2241817"/>
              <a:chOff x="2477953" y="3931511"/>
              <a:chExt cx="4314422" cy="2797747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5200062" y="6316728"/>
                <a:ext cx="1112113" cy="326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 err="1" smtClean="0">
                    <a:latin typeface="Adobe Fan Heiti Std B" panose="020B0700000000000000" pitchFamily="34" charset="-128"/>
                    <a:ea typeface="Adobe Fan Heiti Std B" panose="020B0700000000000000" pitchFamily="34" charset="-128"/>
                  </a:rPr>
                  <a:t>Detection</a:t>
                </a:r>
                <a:endParaRPr lang="de-DE" sz="1100" dirty="0">
                  <a:latin typeface="Adobe Fan Heiti Std B" panose="020B0700000000000000" pitchFamily="34" charset="-128"/>
                  <a:ea typeface="Adobe Fan Heiti Std B" panose="020B0700000000000000" pitchFamily="34" charset="-128"/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2477953" y="3931511"/>
                <a:ext cx="4314422" cy="2586976"/>
                <a:chOff x="2479692" y="4096959"/>
                <a:chExt cx="4314422" cy="2586976"/>
              </a:xfrm>
            </p:grpSpPr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82753" y="4472574"/>
                  <a:ext cx="2211361" cy="2211361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79692" y="4451896"/>
                  <a:ext cx="1898007" cy="1898007"/>
                </a:xfrm>
                <a:prstGeom prst="rect">
                  <a:avLst/>
                </a:prstGeom>
              </p:spPr>
            </p:pic>
            <p:grpSp>
              <p:nvGrpSpPr>
                <p:cNvPr id="68" name="Group 67"/>
                <p:cNvGrpSpPr/>
                <p:nvPr/>
              </p:nvGrpSpPr>
              <p:grpSpPr>
                <a:xfrm>
                  <a:off x="3545622" y="4096959"/>
                  <a:ext cx="1510284" cy="2400391"/>
                  <a:chOff x="3545622" y="4096959"/>
                  <a:chExt cx="1510284" cy="2400391"/>
                </a:xfrm>
              </p:grpSpPr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3307623">
                    <a:off x="3511808" y="5004349"/>
                    <a:ext cx="1526815" cy="1459187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3849552" y="4096959"/>
                    <a:ext cx="683615" cy="748558"/>
                    <a:chOff x="4247223" y="4229059"/>
                    <a:chExt cx="683615" cy="748558"/>
                  </a:xfrm>
                </p:grpSpPr>
                <p:pic>
                  <p:nvPicPr>
                    <p:cNvPr id="44" name="Picture 43"/>
                    <p:cNvPicPr>
                      <a:picLocks noChangeAspect="1"/>
                    </p:cNvPicPr>
                    <p:nvPr/>
                  </p:nvPicPr>
                  <p:blipFill>
                    <a:blip r:embed="rId1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247223" y="4445296"/>
                      <a:ext cx="508743" cy="5323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9" name="Picture 48"/>
                    <p:cNvPicPr>
                      <a:picLocks noChangeAspect="1"/>
                    </p:cNvPicPr>
                    <p:nvPr/>
                  </p:nvPicPr>
                  <p:blipFill>
                    <a:blip r:embed="rId1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482824" y="4229059"/>
                      <a:ext cx="448014" cy="468777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4103894" y="4564114"/>
                    <a:ext cx="683615" cy="751864"/>
                    <a:chOff x="4247223" y="4852580"/>
                    <a:chExt cx="683615" cy="751864"/>
                  </a:xfrm>
                </p:grpSpPr>
                <p:pic>
                  <p:nvPicPr>
                    <p:cNvPr id="45" name="Picture 44"/>
                    <p:cNvPicPr>
                      <a:picLocks noChangeAspect="1"/>
                    </p:cNvPicPr>
                    <p:nvPr/>
                  </p:nvPicPr>
                  <p:blipFill>
                    <a:blip r:embed="rId1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247223" y="5072123"/>
                      <a:ext cx="508743" cy="5323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0" name="Picture 49"/>
                    <p:cNvPicPr>
                      <a:picLocks noChangeAspect="1"/>
                    </p:cNvPicPr>
                    <p:nvPr/>
                  </p:nvPicPr>
                  <p:blipFill>
                    <a:blip r:embed="rId1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482824" y="4852580"/>
                      <a:ext cx="448014" cy="468777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4372291" y="5128983"/>
                    <a:ext cx="683615" cy="651389"/>
                    <a:chOff x="4247223" y="5538189"/>
                    <a:chExt cx="683615" cy="651389"/>
                  </a:xfrm>
                </p:grpSpPr>
                <p:pic>
                  <p:nvPicPr>
                    <p:cNvPr id="46" name="Picture 45"/>
                    <p:cNvPicPr>
                      <a:picLocks noChangeAspect="1"/>
                    </p:cNvPicPr>
                    <p:nvPr/>
                  </p:nvPicPr>
                  <p:blipFill>
                    <a:blip r:embed="rId1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247223" y="5657257"/>
                      <a:ext cx="508743" cy="5323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50"/>
                    <p:cNvPicPr>
                      <a:picLocks noChangeAspect="1"/>
                    </p:cNvPicPr>
                    <p:nvPr/>
                  </p:nvPicPr>
                  <p:blipFill>
                    <a:blip r:embed="rId2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482824" y="5538189"/>
                      <a:ext cx="448014" cy="468777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82" name="TextBox 81"/>
              <p:cNvSpPr txBox="1"/>
              <p:nvPr/>
            </p:nvSpPr>
            <p:spPr>
              <a:xfrm>
                <a:off x="2866125" y="6191519"/>
                <a:ext cx="1196736" cy="53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 smtClean="0">
                    <a:latin typeface="Adobe Fan Heiti Std B" panose="020B0700000000000000" pitchFamily="34" charset="-128"/>
                    <a:ea typeface="Adobe Fan Heiti Std B" panose="020B0700000000000000" pitchFamily="34" charset="-128"/>
                  </a:rPr>
                  <a:t>Separation </a:t>
                </a:r>
              </a:p>
              <a:p>
                <a:r>
                  <a:rPr lang="de-DE" sz="1100" dirty="0" err="1" smtClean="0">
                    <a:latin typeface="Adobe Fan Heiti Std B" panose="020B0700000000000000" pitchFamily="34" charset="-128"/>
                    <a:ea typeface="Adobe Fan Heiti Std B" panose="020B0700000000000000" pitchFamily="34" charset="-128"/>
                  </a:rPr>
                  <a:t>of</a:t>
                </a:r>
                <a:r>
                  <a:rPr lang="de-DE" sz="1100" dirty="0" smtClean="0">
                    <a:latin typeface="Adobe Fan Heiti Std B" panose="020B0700000000000000" pitchFamily="34" charset="-128"/>
                    <a:ea typeface="Adobe Fan Heiti Std B" panose="020B0700000000000000" pitchFamily="34" charset="-128"/>
                  </a:rPr>
                  <a:t> </a:t>
                </a:r>
                <a:r>
                  <a:rPr lang="de-DE" sz="1100" dirty="0" err="1" smtClean="0">
                    <a:latin typeface="Adobe Fan Heiti Std B" panose="020B0700000000000000" pitchFamily="34" charset="-128"/>
                    <a:ea typeface="Adobe Fan Heiti Std B" panose="020B0700000000000000" pitchFamily="34" charset="-128"/>
                  </a:rPr>
                  <a:t>analytes</a:t>
                </a:r>
                <a:endParaRPr lang="de-DE" sz="1100" dirty="0">
                  <a:latin typeface="Adobe Fan Heiti Std B" panose="020B0700000000000000" pitchFamily="34" charset="-128"/>
                  <a:ea typeface="Adobe Fan Heiti Std B" panose="020B0700000000000000" pitchFamily="34" charset="-128"/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8314602" y="4201903"/>
              <a:ext cx="1768496" cy="1440441"/>
              <a:chOff x="8245204" y="4875502"/>
              <a:chExt cx="2053424" cy="1711415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8226" y="4875502"/>
                <a:ext cx="1533980" cy="1605073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5204" y="6120091"/>
                <a:ext cx="376719" cy="394178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43513" y="6133648"/>
                <a:ext cx="376719" cy="394178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3313" y="5653265"/>
                <a:ext cx="1075315" cy="933652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0151618" y="441772"/>
              <a:ext cx="149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QM/QA</a:t>
              </a:r>
              <a:endParaRPr lang="de-DE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754774" y="1043668"/>
              <a:ext cx="1518394" cy="1203754"/>
              <a:chOff x="4911671" y="158725"/>
              <a:chExt cx="3589775" cy="2917371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1671" y="158725"/>
                <a:ext cx="2527235" cy="2527235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0323" y="681240"/>
                <a:ext cx="2781123" cy="2394856"/>
              </a:xfrm>
              <a:prstGeom prst="rect">
                <a:avLst/>
              </a:prstGeom>
            </p:spPr>
          </p:pic>
        </p:grpSp>
        <p:grpSp>
          <p:nvGrpSpPr>
            <p:cNvPr id="104" name="Group 103"/>
            <p:cNvGrpSpPr/>
            <p:nvPr/>
          </p:nvGrpSpPr>
          <p:grpSpPr>
            <a:xfrm>
              <a:off x="9908151" y="842745"/>
              <a:ext cx="1595493" cy="5077487"/>
              <a:chOff x="10341233" y="767988"/>
              <a:chExt cx="1852548" cy="603265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14" r="31773"/>
              <a:stretch/>
            </p:blipFill>
            <p:spPr>
              <a:xfrm>
                <a:off x="10685624" y="767988"/>
                <a:ext cx="1508157" cy="5929212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1233" y="5548966"/>
                <a:ext cx="1453565" cy="1251681"/>
              </a:xfrm>
              <a:prstGeom prst="rect">
                <a:avLst/>
              </a:prstGeom>
            </p:spPr>
          </p:pic>
        </p:grpSp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98"/>
            <a:stretch/>
          </p:blipFill>
          <p:spPr>
            <a:xfrm>
              <a:off x="6723443" y="4089428"/>
              <a:ext cx="1581056" cy="1209861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1522879" y="2482805"/>
              <a:ext cx="1599070" cy="1172887"/>
              <a:chOff x="386315" y="2632995"/>
              <a:chExt cx="1856701" cy="1393529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6315" y="2632995"/>
                <a:ext cx="1316494" cy="1192614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4520" y="2753375"/>
                <a:ext cx="1478496" cy="1273149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961151" y="605066"/>
              <a:ext cx="2414097" cy="1678205"/>
              <a:chOff x="-351849" y="418787"/>
              <a:chExt cx="2803039" cy="199390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51852" y="418787"/>
                <a:ext cx="1776235" cy="1858557"/>
                <a:chOff x="194084" y="550481"/>
                <a:chExt cx="2158591" cy="2158591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4084" y="550481"/>
                  <a:ext cx="2158591" cy="2158591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6703" y="1103360"/>
                  <a:ext cx="763539" cy="763539"/>
                </a:xfrm>
                <a:prstGeom prst="rect">
                  <a:avLst/>
                </a:prstGeom>
              </p:spPr>
            </p:pic>
          </p:grp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0557" y="1002076"/>
                <a:ext cx="1331961" cy="1146967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0917" y="1015146"/>
                <a:ext cx="1379174" cy="119404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2764" y="1302188"/>
                <a:ext cx="1228426" cy="1057811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-351849" y="1291944"/>
                <a:ext cx="1256187" cy="1120750"/>
                <a:chOff x="-351849" y="1291944"/>
                <a:chExt cx="1256187" cy="1120750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-351849" y="1291944"/>
                  <a:ext cx="1256187" cy="1120750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177318" y="1833497"/>
                  <a:ext cx="103471" cy="4388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u="sng" dirty="0" smtClean="0"/>
                    <a:t>#</a:t>
                  </a:r>
                  <a:endParaRPr lang="de-DE" u="sng" dirty="0"/>
                </a:p>
              </p:txBody>
            </p:sp>
          </p:grpSp>
        </p:grpSp>
        <p:sp>
          <p:nvSpPr>
            <p:cNvPr id="100" name="TextBox 99"/>
            <p:cNvSpPr txBox="1"/>
            <p:nvPr/>
          </p:nvSpPr>
          <p:spPr>
            <a:xfrm>
              <a:off x="3948599" y="443544"/>
              <a:ext cx="2179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LC-MS </a:t>
              </a:r>
              <a:r>
                <a:rPr lang="de-DE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analytics</a:t>
              </a:r>
              <a:endParaRPr lang="de-DE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86" b="35286"/>
            <a:stretch/>
          </p:blipFill>
          <p:spPr>
            <a:xfrm>
              <a:off x="3571546" y="892007"/>
              <a:ext cx="2922846" cy="803450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3964681" y="1637252"/>
              <a:ext cx="21365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Planning</a:t>
              </a:r>
              <a:r>
                <a:rPr lang="de-DE" sz="11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 </a:t>
              </a:r>
              <a:r>
                <a:rPr lang="de-DE" sz="11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phase</a:t>
              </a:r>
              <a:endParaRPr lang="de-DE" sz="11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825" y="2047416"/>
              <a:ext cx="1470926" cy="1237840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 rot="16200000">
              <a:off x="9966136" y="2889075"/>
              <a:ext cx="3374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2">
                      <a:lumMod val="25000"/>
                    </a:schemeClr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Quality </a:t>
              </a:r>
              <a:r>
                <a:rPr lang="de-DE" sz="1200" dirty="0" err="1" smtClean="0">
                  <a:solidFill>
                    <a:schemeClr val="bg2">
                      <a:lumMod val="25000"/>
                    </a:schemeClr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management</a:t>
              </a:r>
              <a:r>
                <a:rPr lang="de-DE" sz="1200" dirty="0" smtClean="0">
                  <a:solidFill>
                    <a:schemeClr val="bg2">
                      <a:lumMod val="25000"/>
                    </a:schemeClr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 </a:t>
              </a:r>
              <a:r>
                <a:rPr lang="de-DE" sz="1200" dirty="0" err="1" smtClean="0">
                  <a:solidFill>
                    <a:schemeClr val="bg2">
                      <a:lumMod val="25000"/>
                    </a:schemeClr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and</a:t>
              </a:r>
              <a:r>
                <a:rPr lang="de-DE" sz="1200" dirty="0" smtClean="0">
                  <a:solidFill>
                    <a:schemeClr val="bg2">
                      <a:lumMod val="25000"/>
                    </a:schemeClr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 </a:t>
              </a:r>
              <a:r>
                <a:rPr lang="de-DE" sz="1200" dirty="0" err="1" smtClean="0">
                  <a:solidFill>
                    <a:schemeClr val="bg2">
                      <a:lumMod val="25000"/>
                    </a:schemeClr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assurance</a:t>
              </a:r>
              <a:r>
                <a:rPr lang="de-DE" sz="1200" dirty="0" smtClean="0">
                  <a:solidFill>
                    <a:schemeClr val="bg2">
                      <a:lumMod val="25000"/>
                    </a:schemeClr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 </a:t>
              </a:r>
              <a:r>
                <a:rPr lang="de-DE" sz="1200" dirty="0" err="1" smtClean="0">
                  <a:solidFill>
                    <a:schemeClr val="bg2">
                      <a:lumMod val="25000"/>
                    </a:schemeClr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is</a:t>
              </a:r>
              <a:r>
                <a:rPr lang="de-DE" sz="1200" dirty="0" smtClean="0">
                  <a:solidFill>
                    <a:schemeClr val="bg2">
                      <a:lumMod val="25000"/>
                    </a:schemeClr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 </a:t>
              </a:r>
              <a:r>
                <a:rPr lang="de-DE" sz="1200" dirty="0" err="1" smtClean="0">
                  <a:solidFill>
                    <a:schemeClr val="bg2">
                      <a:lumMod val="25000"/>
                    </a:schemeClr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mandatory</a:t>
              </a:r>
              <a:r>
                <a:rPr lang="de-DE" sz="1200" dirty="0" smtClean="0">
                  <a:solidFill>
                    <a:schemeClr val="bg2">
                      <a:lumMod val="25000"/>
                    </a:schemeClr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 in </a:t>
              </a:r>
              <a:r>
                <a:rPr lang="de-DE" sz="1200" dirty="0" err="1" smtClean="0">
                  <a:solidFill>
                    <a:schemeClr val="bg2">
                      <a:lumMod val="25000"/>
                    </a:schemeClr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every</a:t>
              </a:r>
              <a:r>
                <a:rPr lang="de-DE" sz="1200" dirty="0" smtClean="0">
                  <a:solidFill>
                    <a:schemeClr val="bg2">
                      <a:lumMod val="25000"/>
                    </a:schemeClr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 </a:t>
              </a:r>
              <a:r>
                <a:rPr lang="de-DE" sz="1200" dirty="0" err="1" smtClean="0">
                  <a:solidFill>
                    <a:schemeClr val="bg2">
                      <a:lumMod val="25000"/>
                    </a:schemeClr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stage</a:t>
              </a:r>
              <a:r>
                <a:rPr lang="de-DE" sz="1200" dirty="0" smtClean="0">
                  <a:solidFill>
                    <a:schemeClr val="bg2">
                      <a:lumMod val="25000"/>
                    </a:schemeClr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 </a:t>
              </a:r>
              <a:r>
                <a:rPr lang="de-DE" sz="1200" dirty="0" err="1" smtClean="0">
                  <a:solidFill>
                    <a:schemeClr val="bg2">
                      <a:lumMod val="25000"/>
                    </a:schemeClr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of</a:t>
              </a:r>
              <a:r>
                <a:rPr lang="de-DE" sz="1200" dirty="0" smtClean="0">
                  <a:solidFill>
                    <a:schemeClr val="bg2">
                      <a:lumMod val="25000"/>
                    </a:schemeClr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 a </a:t>
              </a:r>
              <a:r>
                <a:rPr lang="de-DE" sz="1200" dirty="0" err="1" smtClean="0">
                  <a:solidFill>
                    <a:schemeClr val="bg2">
                      <a:lumMod val="25000"/>
                    </a:schemeClr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study</a:t>
              </a:r>
              <a:endParaRPr lang="de-DE" sz="1200" dirty="0">
                <a:solidFill>
                  <a:schemeClr val="bg2">
                    <a:lumMod val="2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90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35486" y="4992353"/>
            <a:ext cx="3099530" cy="1617989"/>
            <a:chOff x="289105" y="2353220"/>
            <a:chExt cx="3348845" cy="2041202"/>
          </a:xfrm>
        </p:grpSpPr>
        <p:sp>
          <p:nvSpPr>
            <p:cNvPr id="77" name="TextBox 76"/>
            <p:cNvSpPr txBox="1"/>
            <p:nvPr/>
          </p:nvSpPr>
          <p:spPr>
            <a:xfrm>
              <a:off x="1160447" y="2690759"/>
              <a:ext cx="2477503" cy="38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Epidemiological</a:t>
              </a:r>
              <a:r>
                <a:rPr lang="de-DE" sz="14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 </a:t>
              </a:r>
              <a:r>
                <a:rPr lang="de-DE" sz="14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data</a:t>
              </a:r>
              <a:endParaRPr lang="de-DE" sz="14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05" y="3097874"/>
              <a:ext cx="1048879" cy="75081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1" y="2353220"/>
              <a:ext cx="1217233" cy="104817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22621" y="3748091"/>
              <a:ext cx="555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b="1" dirty="0" smtClean="0"/>
                <a:t>$</a:t>
              </a:r>
              <a:endParaRPr lang="de-DE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160447" y="3314693"/>
              <a:ext cx="1997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Clinical </a:t>
              </a:r>
              <a:r>
                <a:rPr lang="de-DE" sz="14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Scope</a:t>
              </a:r>
              <a:endParaRPr lang="de-DE" sz="14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160447" y="3921581"/>
              <a:ext cx="1997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Funding</a:t>
              </a:r>
              <a:endParaRPr lang="de-DE" sz="14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V="1">
            <a:off x="5313407" y="3772111"/>
            <a:ext cx="1666857" cy="15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714257" y="5085366"/>
            <a:ext cx="1997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Clinical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data</a:t>
            </a:r>
            <a:endParaRPr lang="de-DE" sz="1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Medication</a:t>
            </a:r>
            <a:endParaRPr lang="de-DE" sz="1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Demographics</a:t>
            </a:r>
            <a:endParaRPr lang="de-DE" sz="1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142645" y="3380954"/>
            <a:ext cx="1997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Subject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stratification</a:t>
            </a:r>
            <a:endParaRPr lang="de-DE" sz="1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162863" y="1478497"/>
            <a:ext cx="19972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Trial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Cohorts</a:t>
            </a:r>
            <a:endParaRPr lang="de-DE" sz="1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Blinding</a:t>
            </a:r>
            <a:endParaRPr lang="de-DE" sz="1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Randomization</a:t>
            </a:r>
            <a:endParaRPr lang="de-DE" sz="1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Controls</a:t>
            </a:r>
            <a:endParaRPr lang="de-DE" sz="12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67912" y="115025"/>
            <a:ext cx="3361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Study &amp; </a:t>
            </a:r>
            <a:r>
              <a:rPr lang="de-DE" sz="28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trial</a:t>
            </a:r>
            <a:r>
              <a:rPr lang="de-DE" sz="2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design</a:t>
            </a:r>
            <a:endParaRPr lang="de-DE" sz="28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532934" y="2524949"/>
            <a:ext cx="4693927" cy="2722986"/>
            <a:chOff x="-337252" y="998915"/>
            <a:chExt cx="4693927" cy="2722986"/>
          </a:xfrm>
        </p:grpSpPr>
        <p:grpSp>
          <p:nvGrpSpPr>
            <p:cNvPr id="11" name="Group 10"/>
            <p:cNvGrpSpPr/>
            <p:nvPr/>
          </p:nvGrpSpPr>
          <p:grpSpPr>
            <a:xfrm>
              <a:off x="-88157" y="998915"/>
              <a:ext cx="3488342" cy="2233694"/>
              <a:chOff x="1732520" y="297281"/>
              <a:chExt cx="3947072" cy="2581071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395699" y="297281"/>
                <a:ext cx="3283893" cy="2407783"/>
                <a:chOff x="682339" y="351526"/>
                <a:chExt cx="2648829" cy="1979712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987120" y="351526"/>
                  <a:ext cx="1840883" cy="1924816"/>
                  <a:chOff x="194084" y="550481"/>
                  <a:chExt cx="2158591" cy="2158591"/>
                </a:xfrm>
              </p:grpSpPr>
              <p:pic>
                <p:nvPicPr>
                  <p:cNvPr id="4" name="Picture 3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4084" y="550481"/>
                    <a:ext cx="2158591" cy="2158591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06703" y="1103360"/>
                    <a:ext cx="763539" cy="76353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5825" y="934815"/>
                  <a:ext cx="1380439" cy="1188712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82339" y="958249"/>
                  <a:ext cx="1429371" cy="1237504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8032" y="1234927"/>
                  <a:ext cx="1273136" cy="1096311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/>
              <p:cNvGrpSpPr/>
              <p:nvPr/>
            </p:nvGrpSpPr>
            <p:grpSpPr>
              <a:xfrm>
                <a:off x="1732520" y="1370560"/>
                <a:ext cx="1750674" cy="1507792"/>
                <a:chOff x="-243001" y="1275175"/>
                <a:chExt cx="1256187" cy="1120750"/>
              </a:xfrm>
            </p:grpSpPr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-243001" y="1275175"/>
                  <a:ext cx="1256187" cy="1120750"/>
                </a:xfrm>
                <a:prstGeom prst="rect">
                  <a:avLst/>
                </a:prstGeom>
              </p:spPr>
            </p:pic>
            <p:sp>
              <p:nvSpPr>
                <p:cNvPr id="58" name="TextBox 57"/>
                <p:cNvSpPr txBox="1"/>
                <p:nvPr/>
              </p:nvSpPr>
              <p:spPr>
                <a:xfrm>
                  <a:off x="286166" y="1816728"/>
                  <a:ext cx="103471" cy="3431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b="1" dirty="0" smtClean="0"/>
                    <a:t>#</a:t>
                  </a:r>
                  <a:endParaRPr lang="de-DE" sz="2400" b="1" dirty="0"/>
                </a:p>
              </p:txBody>
            </p:sp>
          </p:grpSp>
        </p:grpSp>
        <p:sp>
          <p:nvSpPr>
            <p:cNvPr id="61" name="TextBox 60"/>
            <p:cNvSpPr txBox="1"/>
            <p:nvPr/>
          </p:nvSpPr>
          <p:spPr>
            <a:xfrm>
              <a:off x="-337252" y="3145507"/>
              <a:ext cx="1997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Data </a:t>
              </a:r>
              <a:r>
                <a:rPr lang="de-DE" sz="10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scientists</a:t>
              </a:r>
              <a:endPara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5927" y="2910565"/>
              <a:ext cx="1997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Stakeholders</a:t>
              </a:r>
              <a:endPara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192431" y="2807659"/>
              <a:ext cx="19419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Clinicians</a:t>
              </a:r>
              <a:endPara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87556" y="3032745"/>
              <a:ext cx="19419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Analysts</a:t>
              </a:r>
              <a:endPara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414730" y="3321791"/>
              <a:ext cx="1941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Patient </a:t>
              </a:r>
              <a:br>
                <a:rPr lang="de-DE" sz="10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</a:br>
              <a:r>
                <a:rPr lang="de-DE" sz="10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representative</a:t>
              </a:r>
              <a:endPara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04" y="882884"/>
            <a:ext cx="2214776" cy="1907168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24172" y="722469"/>
            <a:ext cx="1872598" cy="1326988"/>
            <a:chOff x="4593507" y="612273"/>
            <a:chExt cx="1997249" cy="147717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 r="24247"/>
            <a:stretch/>
          </p:blipFill>
          <p:spPr>
            <a:xfrm>
              <a:off x="5210214" y="612273"/>
              <a:ext cx="763836" cy="1252988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4593507" y="1843231"/>
              <a:ext cx="1997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Ethics</a:t>
              </a:r>
              <a:r>
                <a:rPr lang="de-DE" sz="10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 </a:t>
              </a:r>
              <a:r>
                <a:rPr lang="de-DE" sz="10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council</a:t>
              </a:r>
              <a:endPara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251310" y="1774900"/>
            <a:ext cx="1997249" cy="1155424"/>
            <a:chOff x="6500296" y="940108"/>
            <a:chExt cx="1997249" cy="115542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778" y="940108"/>
              <a:ext cx="1143649" cy="984809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6500296" y="1849311"/>
              <a:ext cx="1997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Ethics</a:t>
              </a:r>
              <a:r>
                <a:rPr lang="de-DE" sz="10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 </a:t>
              </a:r>
              <a:r>
                <a:rPr lang="de-DE" sz="10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approval</a:t>
              </a:r>
              <a:endPara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6955265" y="1043443"/>
            <a:ext cx="3110121" cy="5127371"/>
            <a:chOff x="5383572" y="1089184"/>
            <a:chExt cx="3110121" cy="5127371"/>
          </a:xfrm>
        </p:grpSpPr>
        <p:sp>
          <p:nvSpPr>
            <p:cNvPr id="135" name="Rectangle 134"/>
            <p:cNvSpPr/>
            <p:nvPr/>
          </p:nvSpPr>
          <p:spPr>
            <a:xfrm>
              <a:off x="5568613" y="1089184"/>
              <a:ext cx="2718897" cy="5127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6727314" y="1929688"/>
              <a:ext cx="1766379" cy="1165538"/>
              <a:chOff x="6782115" y="3376619"/>
              <a:chExt cx="1766379" cy="1165538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2115" y="3376619"/>
                <a:ext cx="1115958" cy="96096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0963" y="3385388"/>
                <a:ext cx="1147531" cy="98815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3838" y="3561517"/>
                <a:ext cx="1138807" cy="980640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6674537" y="3458073"/>
              <a:ext cx="1775905" cy="1191345"/>
              <a:chOff x="7006608" y="4432723"/>
              <a:chExt cx="1775905" cy="1191345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42242" y="4480078"/>
                <a:ext cx="1140271" cy="981899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6608" y="4432723"/>
                <a:ext cx="1138807" cy="98064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580" y="4648309"/>
                <a:ext cx="1133140" cy="975759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5547308" y="1378354"/>
              <a:ext cx="1669778" cy="1617732"/>
              <a:chOff x="5220731" y="3976503"/>
              <a:chExt cx="1669778" cy="1617732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141"/>
              <a:stretch/>
            </p:blipFill>
            <p:spPr>
              <a:xfrm>
                <a:off x="5220731" y="4445967"/>
                <a:ext cx="1669778" cy="1148268"/>
              </a:xfrm>
              <a:prstGeom prst="rect">
                <a:avLst/>
              </a:prstGeom>
            </p:spPr>
          </p:pic>
          <p:sp>
            <p:nvSpPr>
              <p:cNvPr id="104" name="TextBox 103"/>
              <p:cNvSpPr txBox="1"/>
              <p:nvPr/>
            </p:nvSpPr>
            <p:spPr>
              <a:xfrm>
                <a:off x="5814513" y="3976503"/>
                <a:ext cx="5550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600" b="1" dirty="0"/>
                  <a:t>A</a:t>
                </a:r>
                <a:endParaRPr lang="de-DE" b="1" dirty="0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528724" y="2994690"/>
              <a:ext cx="1718988" cy="1544780"/>
              <a:chOff x="5516385" y="2775647"/>
              <a:chExt cx="1718988" cy="1544780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058"/>
              <a:stretch/>
            </p:blipFill>
            <p:spPr>
              <a:xfrm>
                <a:off x="5516385" y="3373930"/>
                <a:ext cx="1718988" cy="946497"/>
              </a:xfrm>
              <a:prstGeom prst="rect">
                <a:avLst/>
              </a:prstGeom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6138884" y="2775647"/>
                <a:ext cx="5550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600" b="1" dirty="0"/>
                  <a:t>B</a:t>
                </a:r>
                <a:endParaRPr lang="de-DE" b="1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487404" y="4459044"/>
              <a:ext cx="1792336" cy="1636900"/>
              <a:chOff x="5486080" y="5139020"/>
              <a:chExt cx="1792336" cy="1636900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61"/>
              <a:stretch/>
            </p:blipFill>
            <p:spPr>
              <a:xfrm>
                <a:off x="5486080" y="5679508"/>
                <a:ext cx="1792336" cy="1096412"/>
              </a:xfrm>
              <a:prstGeom prst="rect">
                <a:avLst/>
              </a:prstGeom>
            </p:spPr>
          </p:pic>
          <p:sp>
            <p:nvSpPr>
              <p:cNvPr id="86" name="TextBox 85"/>
              <p:cNvSpPr txBox="1"/>
              <p:nvPr/>
            </p:nvSpPr>
            <p:spPr>
              <a:xfrm>
                <a:off x="6146297" y="5139020"/>
                <a:ext cx="5550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600" b="1" dirty="0"/>
                  <a:t>C</a:t>
                </a:r>
                <a:endParaRPr lang="de-DE" b="1" dirty="0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5383572" y="1190582"/>
              <a:ext cx="1997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Study </a:t>
              </a:r>
              <a:r>
                <a:rPr lang="de-DE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sites</a:t>
              </a:r>
              <a:endParaRPr lang="de-DE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700355" y="5008290"/>
              <a:ext cx="1763508" cy="1190307"/>
              <a:chOff x="6784986" y="5631461"/>
              <a:chExt cx="1763508" cy="1190307"/>
            </a:xfrm>
          </p:grpSpPr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5354" y="5650172"/>
                <a:ext cx="1133140" cy="975759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4986" y="5631461"/>
                <a:ext cx="1140271" cy="981899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5105" y="5833616"/>
                <a:ext cx="1147531" cy="988152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3579584" y="2848777"/>
            <a:ext cx="2030377" cy="1709610"/>
            <a:chOff x="788895" y="3338176"/>
            <a:chExt cx="2030377" cy="1709610"/>
          </a:xfrm>
        </p:grpSpPr>
        <p:grpSp>
          <p:nvGrpSpPr>
            <p:cNvPr id="23" name="Group 22"/>
            <p:cNvGrpSpPr/>
            <p:nvPr/>
          </p:nvGrpSpPr>
          <p:grpSpPr>
            <a:xfrm>
              <a:off x="965585" y="3338176"/>
              <a:ext cx="1853687" cy="1503527"/>
              <a:chOff x="561459" y="3907822"/>
              <a:chExt cx="1853687" cy="150352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61459" y="3907822"/>
                <a:ext cx="1348903" cy="1173084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882" y="4103955"/>
                <a:ext cx="1518264" cy="1307394"/>
              </a:xfrm>
              <a:prstGeom prst="rect">
                <a:avLst/>
              </a:prstGeom>
            </p:spPr>
          </p:pic>
        </p:grpSp>
        <p:sp>
          <p:nvSpPr>
            <p:cNvPr id="124" name="TextBox 123"/>
            <p:cNvSpPr txBox="1"/>
            <p:nvPr/>
          </p:nvSpPr>
          <p:spPr>
            <a:xfrm>
              <a:off x="788895" y="4740009"/>
              <a:ext cx="1997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Subject</a:t>
              </a:r>
              <a:r>
                <a:rPr lang="de-DE" sz="14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 </a:t>
              </a:r>
              <a:r>
                <a:rPr lang="de-DE" sz="14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recruitment</a:t>
              </a:r>
              <a:endPara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</p:grpSp>
      <p:cxnSp>
        <p:nvCxnSpPr>
          <p:cNvPr id="127" name="Straight Arrow Connector 126"/>
          <p:cNvCxnSpPr/>
          <p:nvPr/>
        </p:nvCxnSpPr>
        <p:spPr>
          <a:xfrm flipH="1" flipV="1">
            <a:off x="1629727" y="2077722"/>
            <a:ext cx="3148" cy="793761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1432850" y="2137686"/>
            <a:ext cx="10741" cy="781952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3" name="Group 132"/>
          <p:cNvGrpSpPr/>
          <p:nvPr/>
        </p:nvGrpSpPr>
        <p:grpSpPr>
          <a:xfrm>
            <a:off x="9722793" y="2693745"/>
            <a:ext cx="2278954" cy="986898"/>
            <a:chOff x="8014758" y="3812328"/>
            <a:chExt cx="2278954" cy="986898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758" y="3862597"/>
              <a:ext cx="1087699" cy="936629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032" y="3843899"/>
              <a:ext cx="1082752" cy="93237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296" y="3812328"/>
              <a:ext cx="1119416" cy="963941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10164229" y="4458862"/>
            <a:ext cx="1997249" cy="1916871"/>
            <a:chOff x="10212357" y="4567145"/>
            <a:chExt cx="1997249" cy="1916871"/>
          </a:xfrm>
        </p:grpSpPr>
        <p:pic>
          <p:nvPicPr>
            <p:cNvPr id="134" name="Picture 133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6"/>
            <a:stretch/>
          </p:blipFill>
          <p:spPr>
            <a:xfrm>
              <a:off x="10625419" y="4567145"/>
              <a:ext cx="1427755" cy="1798091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10212357" y="6176239"/>
              <a:ext cx="1997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Sampling</a:t>
              </a:r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>
            <a:off x="3137105" y="3771588"/>
            <a:ext cx="651763" cy="10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>
            <a:off x="10022135" y="3777276"/>
            <a:ext cx="1131139" cy="648234"/>
          </a:xfrm>
          <a:prstGeom prst="bentConnector3">
            <a:avLst>
              <a:gd name="adj1" fmla="val 99992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7" name="Picture 8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84" y="3719902"/>
            <a:ext cx="1377694" cy="118634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62" y="4879434"/>
            <a:ext cx="1443698" cy="148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812" y="650119"/>
            <a:ext cx="1049543" cy="10981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157" y="786007"/>
            <a:ext cx="1406434" cy="12110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484" y="4443436"/>
            <a:ext cx="1317093" cy="13781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018" y="4401954"/>
            <a:ext cx="1436133" cy="1502692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780" y="4436285"/>
            <a:ext cx="1317093" cy="1378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776" y="4567855"/>
            <a:ext cx="1359744" cy="117089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2158" y="143284"/>
            <a:ext cx="5983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Sampling &amp; Sample </a:t>
            </a:r>
            <a:r>
              <a:rPr lang="de-DE" sz="28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Preprocessing</a:t>
            </a:r>
            <a:endParaRPr lang="de-DE" sz="28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11" y="888026"/>
            <a:ext cx="1409354" cy="14746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/>
          <a:stretch/>
        </p:blipFill>
        <p:spPr>
          <a:xfrm>
            <a:off x="2241384" y="888026"/>
            <a:ext cx="1193542" cy="15031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91309" y="2077930"/>
            <a:ext cx="21864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Matrix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preprocessing</a:t>
            </a:r>
            <a:endParaRPr lang="de-DE" sz="1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Centrifugation</a:t>
            </a:r>
            <a:endParaRPr lang="de-DE" sz="12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Weighing</a:t>
            </a:r>
            <a:endParaRPr lang="de-DE" sz="12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…</a:t>
            </a:r>
            <a:endParaRPr lang="de-DE" sz="11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73" y="917566"/>
            <a:ext cx="931205" cy="97436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199066" y="1955787"/>
            <a:ext cx="1681294" cy="3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16" y="1290245"/>
            <a:ext cx="601684" cy="601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40" y="1280594"/>
            <a:ext cx="629039" cy="6290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13" y="538687"/>
            <a:ext cx="1715223" cy="17152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26" y="1274214"/>
            <a:ext cx="2762865" cy="2379133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V="1">
            <a:off x="5546558" y="1955752"/>
            <a:ext cx="508920" cy="32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802896" y="1955751"/>
            <a:ext cx="2125850" cy="32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359753" y="3619576"/>
            <a:ext cx="2566147" cy="2475953"/>
            <a:chOff x="4673938" y="3826458"/>
            <a:chExt cx="2566147" cy="2475953"/>
          </a:xfrm>
        </p:grpSpPr>
        <p:grpSp>
          <p:nvGrpSpPr>
            <p:cNvPr id="41" name="Group 40"/>
            <p:cNvGrpSpPr/>
            <p:nvPr/>
          </p:nvGrpSpPr>
          <p:grpSpPr>
            <a:xfrm>
              <a:off x="4673938" y="3826458"/>
              <a:ext cx="2334505" cy="2475953"/>
              <a:chOff x="2022575" y="4823680"/>
              <a:chExt cx="2087284" cy="2087284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2575" y="4823680"/>
                <a:ext cx="2087284" cy="2087284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9335" y="5070289"/>
                <a:ext cx="561404" cy="561404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2297" y="5936549"/>
                <a:ext cx="514580" cy="514580"/>
              </a:xfrm>
              <a:prstGeom prst="rect">
                <a:avLst/>
              </a:prstGeom>
            </p:spPr>
          </p:pic>
          <p:cxnSp>
            <p:nvCxnSpPr>
              <p:cNvPr id="32" name="Straight Arrow Connector 31"/>
              <p:cNvCxnSpPr/>
              <p:nvPr/>
            </p:nvCxnSpPr>
            <p:spPr>
              <a:xfrm>
                <a:off x="2914650" y="5782607"/>
                <a:ext cx="220795" cy="2765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 flipV="1">
                <a:off x="2999285" y="5718887"/>
                <a:ext cx="203496" cy="26757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488" y="4767562"/>
              <a:ext cx="1291597" cy="1291597"/>
            </a:xfrm>
            <a:prstGeom prst="rect">
              <a:avLst/>
            </a:prstGeom>
          </p:spPr>
        </p:pic>
      </p:grpSp>
      <p:sp>
        <p:nvSpPr>
          <p:cNvPr id="42" name="Bent-Up Arrow 41"/>
          <p:cNvSpPr/>
          <p:nvPr/>
        </p:nvSpPr>
        <p:spPr>
          <a:xfrm rot="5400000">
            <a:off x="3000083" y="2232069"/>
            <a:ext cx="2274690" cy="2886779"/>
          </a:xfrm>
          <a:prstGeom prst="bentUpArrow">
            <a:avLst>
              <a:gd name="adj1" fmla="val 0"/>
              <a:gd name="adj2" fmla="val 1876"/>
              <a:gd name="adj3" fmla="val 3003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oup 12"/>
          <p:cNvGrpSpPr/>
          <p:nvPr/>
        </p:nvGrpSpPr>
        <p:grpSpPr>
          <a:xfrm>
            <a:off x="3209947" y="2953984"/>
            <a:ext cx="2186009" cy="2218646"/>
            <a:chOff x="581459" y="4457299"/>
            <a:chExt cx="1832273" cy="183227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459" y="4457299"/>
              <a:ext cx="1832273" cy="183227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54" y="5173178"/>
              <a:ext cx="601684" cy="60168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478" y="5163527"/>
              <a:ext cx="629039" cy="629039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329523" y="5060171"/>
            <a:ext cx="338277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Inappropriate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re-analytical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protocol</a:t>
            </a:r>
            <a:endParaRPr lang="de-DE" sz="1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Torniquet</a:t>
            </a: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release</a:t>
            </a:r>
            <a:endParaRPr lang="de-DE" sz="12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Prolonged</a:t>
            </a: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intermediate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storing</a:t>
            </a:r>
            <a:endParaRPr lang="de-DE" sz="12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Temperature</a:t>
            </a:r>
            <a:endParaRPr lang="de-DE" sz="12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Time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delay</a:t>
            </a:r>
            <a:endParaRPr lang="de-DE" sz="12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01897" y="2230336"/>
            <a:ext cx="1135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Aliquoting</a:t>
            </a:r>
            <a:endParaRPr lang="de-DE" sz="12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207248" y="3653347"/>
            <a:ext cx="24511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Final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storage</a:t>
            </a:r>
            <a:endParaRPr lang="de-DE" sz="1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Sample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management</a:t>
            </a:r>
            <a:endParaRPr lang="de-DE" sz="12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Biobanking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reeze-thaw</a:t>
            </a: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cycles</a:t>
            </a:r>
            <a:endParaRPr lang="de-DE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7673103" y="4249063"/>
            <a:ext cx="245116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Stability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issues</a:t>
            </a:r>
            <a:endParaRPr lang="de-DE" sz="1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Resulting</a:t>
            </a: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from</a:t>
            </a: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inproper</a:t>
            </a: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b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sample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handling</a:t>
            </a:r>
            <a:endParaRPr lang="de-DE" sz="12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Hydrolysis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Enzymatic</a:t>
            </a: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reactions</a:t>
            </a:r>
            <a:endParaRPr lang="de-DE" sz="12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Diffusion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processes</a:t>
            </a:r>
            <a:endParaRPr lang="de-DE" sz="12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Hemolysis</a:t>
            </a:r>
            <a:endParaRPr lang="de-DE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7802896" y="2140503"/>
            <a:ext cx="2186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Intermediate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storage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b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&amp; </a:t>
            </a:r>
            <a:b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shipping</a:t>
            </a:r>
            <a:endParaRPr lang="de-DE" sz="11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8153" y="2486908"/>
            <a:ext cx="19972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Sampling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protocol</a:t>
            </a:r>
            <a:endParaRPr lang="de-DE" sz="1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Date &amp;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Sample 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Processing &amp;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Shipping</a:t>
            </a:r>
            <a:endParaRPr lang="de-DE" sz="12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583753" y="1957374"/>
            <a:ext cx="7749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Bent-Up Arrow 53"/>
          <p:cNvSpPr/>
          <p:nvPr/>
        </p:nvSpPr>
        <p:spPr>
          <a:xfrm rot="5400000">
            <a:off x="1771727" y="1202732"/>
            <a:ext cx="2454392" cy="5163789"/>
          </a:xfrm>
          <a:prstGeom prst="bentUpArrow">
            <a:avLst>
              <a:gd name="adj1" fmla="val 0"/>
              <a:gd name="adj2" fmla="val 1909"/>
              <a:gd name="adj3" fmla="val 2947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9" y="2941281"/>
            <a:ext cx="2186009" cy="2218646"/>
          </a:xfrm>
          <a:prstGeom prst="rect">
            <a:avLst/>
          </a:prstGeom>
          <a:ln>
            <a:noFill/>
            <a:prstDash val="lgDash"/>
          </a:ln>
        </p:spPr>
      </p:pic>
      <p:grpSp>
        <p:nvGrpSpPr>
          <p:cNvPr id="23" name="Group 22"/>
          <p:cNvGrpSpPr/>
          <p:nvPr/>
        </p:nvGrpSpPr>
        <p:grpSpPr>
          <a:xfrm>
            <a:off x="29136" y="1001789"/>
            <a:ext cx="1800056" cy="1522619"/>
            <a:chOff x="29136" y="1473368"/>
            <a:chExt cx="1800056" cy="1522619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36" y="1473368"/>
              <a:ext cx="1428880" cy="124263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22" y="1592392"/>
              <a:ext cx="1457570" cy="1255129"/>
            </a:xfrm>
            <a:prstGeom prst="rect">
              <a:avLst/>
            </a:prstGeom>
          </p:spPr>
        </p:pic>
        <p:sp>
          <p:nvSpPr>
            <p:cNvPr id="14" name="Teardrop 13"/>
            <p:cNvSpPr/>
            <p:nvPr/>
          </p:nvSpPr>
          <p:spPr>
            <a:xfrm rot="18849512">
              <a:off x="1201604" y="2566473"/>
              <a:ext cx="442250" cy="416777"/>
            </a:xfrm>
            <a:prstGeom prst="teardrop">
              <a:avLst>
                <a:gd name="adj" fmla="val 110115"/>
              </a:avLst>
            </a:prstGeom>
            <a:solidFill>
              <a:srgbClr val="CCBB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7" name="Teardrop 56"/>
          <p:cNvSpPr/>
          <p:nvPr/>
        </p:nvSpPr>
        <p:spPr>
          <a:xfrm rot="18849512">
            <a:off x="1543725" y="4024489"/>
            <a:ext cx="442250" cy="416777"/>
          </a:xfrm>
          <a:prstGeom prst="teardrop">
            <a:avLst>
              <a:gd name="adj" fmla="val 110115"/>
            </a:avLst>
          </a:prstGeom>
          <a:solidFill>
            <a:srgbClr val="CCBB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8" name="Straight Arrow Connector 57"/>
          <p:cNvCxnSpPr/>
          <p:nvPr/>
        </p:nvCxnSpPr>
        <p:spPr>
          <a:xfrm flipH="1" flipV="1">
            <a:off x="6657498" y="2658117"/>
            <a:ext cx="15868" cy="12654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90500" y="3020197"/>
            <a:ext cx="66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rgbClr val="8E9AAF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?</a:t>
            </a:r>
            <a:endParaRPr lang="de-DE" sz="3600" dirty="0">
              <a:solidFill>
                <a:srgbClr val="8E9AAF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87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285725" y="90814"/>
            <a:ext cx="1165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Planning</a:t>
            </a:r>
            <a:r>
              <a:rPr lang="de-DE" sz="2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28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of</a:t>
            </a:r>
            <a:r>
              <a:rPr lang="de-DE" sz="2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quantitative </a:t>
            </a:r>
            <a:r>
              <a:rPr lang="de-DE" sz="28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and</a:t>
            </a:r>
            <a:r>
              <a:rPr lang="de-DE" sz="2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relative quantitative LC-MS </a:t>
            </a:r>
            <a:r>
              <a:rPr lang="de-DE" sz="280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analytics</a:t>
            </a:r>
            <a:endParaRPr lang="de-DE" sz="28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8018" y="338448"/>
            <a:ext cx="4498699" cy="2675594"/>
            <a:chOff x="348018" y="2913207"/>
            <a:chExt cx="4498699" cy="2675594"/>
          </a:xfrm>
        </p:grpSpPr>
        <p:sp>
          <p:nvSpPr>
            <p:cNvPr id="187" name="Rectangle 186"/>
            <p:cNvSpPr/>
            <p:nvPr/>
          </p:nvSpPr>
          <p:spPr>
            <a:xfrm>
              <a:off x="348018" y="3197323"/>
              <a:ext cx="4458580" cy="1581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51507" y="2913207"/>
              <a:ext cx="4495210" cy="2675594"/>
              <a:chOff x="793892" y="2827062"/>
              <a:chExt cx="4495210" cy="2675594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793892" y="3924334"/>
                <a:ext cx="21906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>
                    <a:latin typeface="Adobe Fan Heiti Std B" panose="020B0700000000000000" pitchFamily="34" charset="-128"/>
                    <a:ea typeface="Adobe Fan Heiti Std B" panose="020B0700000000000000" pitchFamily="34" charset="-128"/>
                  </a:rPr>
                  <a:t>Batch Design</a:t>
                </a:r>
                <a:endParaRPr lang="de-DE" sz="1400" dirty="0">
                  <a:latin typeface="Adobe Fan Heiti Std B" panose="020B0700000000000000" pitchFamily="34" charset="-128"/>
                  <a:ea typeface="Adobe Fan Heiti Std B" panose="020B0700000000000000" pitchFamily="34" charset="-128"/>
                </a:endParaRPr>
              </a:p>
            </p:txBody>
          </p:sp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3191" y="2827062"/>
                <a:ext cx="2675594" cy="2675594"/>
              </a:xfrm>
              <a:prstGeom prst="rect">
                <a:avLst/>
              </a:prstGeom>
            </p:spPr>
          </p:pic>
          <p:grpSp>
            <p:nvGrpSpPr>
              <p:cNvPr id="23" name="Group 22"/>
              <p:cNvGrpSpPr/>
              <p:nvPr/>
            </p:nvGrpSpPr>
            <p:grpSpPr>
              <a:xfrm>
                <a:off x="2472665" y="3216347"/>
                <a:ext cx="1023849" cy="556754"/>
                <a:chOff x="2417941" y="3158419"/>
                <a:chExt cx="1023849" cy="556754"/>
              </a:xfrm>
            </p:grpSpPr>
            <p:pic>
              <p:nvPicPr>
                <p:cNvPr id="114" name="Picture 11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17941" y="3158419"/>
                  <a:ext cx="457975" cy="526762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2744366" y="3253508"/>
                  <a:ext cx="6974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dirty="0" smtClean="0">
                      <a:latin typeface="Adobe Fan Heiti Std B" panose="020B0700000000000000" pitchFamily="34" charset="-128"/>
                      <a:ea typeface="Adobe Fan Heiti Std B" panose="020B0700000000000000" pitchFamily="34" charset="-128"/>
                    </a:rPr>
                    <a:t>N</a:t>
                  </a:r>
                  <a:r>
                    <a:rPr lang="de-DE" sz="2400" baseline="-25000" dirty="0" smtClean="0">
                      <a:latin typeface="Adobe Fan Heiti Std B" panose="020B0700000000000000" pitchFamily="34" charset="-128"/>
                      <a:ea typeface="Adobe Fan Heiti Std B" panose="020B0700000000000000" pitchFamily="34" charset="-128"/>
                    </a:rPr>
                    <a:t>1</a:t>
                  </a:r>
                  <a:endParaRPr lang="de-DE" sz="2400" dirty="0">
                    <a:latin typeface="Adobe Fan Heiti Std B" panose="020B0700000000000000" pitchFamily="34" charset="-128"/>
                    <a:ea typeface="Adobe Fan Heiti Std B" panose="020B0700000000000000" pitchFamily="34" charset="-128"/>
                  </a:endParaRPr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>
                <a:off x="3368959" y="3211656"/>
                <a:ext cx="1023849" cy="556754"/>
                <a:chOff x="2417941" y="3158419"/>
                <a:chExt cx="1023849" cy="556754"/>
              </a:xfrm>
            </p:grpSpPr>
            <p:pic>
              <p:nvPicPr>
                <p:cNvPr id="116" name="Picture 11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17941" y="3158419"/>
                  <a:ext cx="457975" cy="526762"/>
                </a:xfrm>
                <a:prstGeom prst="rect">
                  <a:avLst/>
                </a:prstGeom>
              </p:spPr>
            </p:pic>
            <p:sp>
              <p:nvSpPr>
                <p:cNvPr id="117" name="TextBox 116"/>
                <p:cNvSpPr txBox="1"/>
                <p:nvPr/>
              </p:nvSpPr>
              <p:spPr>
                <a:xfrm>
                  <a:off x="2744366" y="3253508"/>
                  <a:ext cx="6974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dirty="0" smtClean="0">
                      <a:latin typeface="Adobe Fan Heiti Std B" panose="020B0700000000000000" pitchFamily="34" charset="-128"/>
                      <a:ea typeface="Adobe Fan Heiti Std B" panose="020B0700000000000000" pitchFamily="34" charset="-128"/>
                    </a:rPr>
                    <a:t>N</a:t>
                  </a:r>
                  <a:r>
                    <a:rPr lang="de-DE" sz="2400" baseline="-25000" dirty="0" smtClean="0">
                      <a:latin typeface="Adobe Fan Heiti Std B" panose="020B0700000000000000" pitchFamily="34" charset="-128"/>
                      <a:ea typeface="Adobe Fan Heiti Std B" panose="020B0700000000000000" pitchFamily="34" charset="-128"/>
                    </a:rPr>
                    <a:t>2</a:t>
                  </a:r>
                  <a:endParaRPr lang="de-DE" sz="2400" dirty="0">
                    <a:latin typeface="Adobe Fan Heiti Std B" panose="020B0700000000000000" pitchFamily="34" charset="-128"/>
                    <a:ea typeface="Adobe Fan Heiti Std B" panose="020B0700000000000000" pitchFamily="34" charset="-128"/>
                  </a:endParaRPr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4265253" y="3206965"/>
                <a:ext cx="1023849" cy="556754"/>
                <a:chOff x="2417941" y="3158419"/>
                <a:chExt cx="1023849" cy="556754"/>
              </a:xfrm>
            </p:grpSpPr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17941" y="3158419"/>
                  <a:ext cx="457975" cy="526762"/>
                </a:xfrm>
                <a:prstGeom prst="rect">
                  <a:avLst/>
                </a:prstGeom>
              </p:spPr>
            </p:pic>
            <p:sp>
              <p:nvSpPr>
                <p:cNvPr id="120" name="TextBox 119"/>
                <p:cNvSpPr txBox="1"/>
                <p:nvPr/>
              </p:nvSpPr>
              <p:spPr>
                <a:xfrm>
                  <a:off x="2744366" y="3253508"/>
                  <a:ext cx="6974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dirty="0" smtClean="0">
                      <a:latin typeface="Adobe Fan Heiti Std B" panose="020B0700000000000000" pitchFamily="34" charset="-128"/>
                      <a:ea typeface="Adobe Fan Heiti Std B" panose="020B0700000000000000" pitchFamily="34" charset="-128"/>
                    </a:rPr>
                    <a:t>N</a:t>
                  </a:r>
                  <a:r>
                    <a:rPr lang="de-DE" sz="2400" baseline="-25000" dirty="0" smtClean="0">
                      <a:latin typeface="Adobe Fan Heiti Std B" panose="020B0700000000000000" pitchFamily="34" charset="-128"/>
                      <a:ea typeface="Adobe Fan Heiti Std B" panose="020B0700000000000000" pitchFamily="34" charset="-128"/>
                    </a:rPr>
                    <a:t>3</a:t>
                  </a:r>
                  <a:endParaRPr lang="de-DE" sz="2400" dirty="0">
                    <a:latin typeface="Adobe Fan Heiti Std B" panose="020B0700000000000000" pitchFamily="34" charset="-128"/>
                    <a:ea typeface="Adobe Fan Heiti Std B" panose="020B0700000000000000" pitchFamily="34" charset="-128"/>
                  </a:endParaRPr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4855814" y="617965"/>
            <a:ext cx="6941880" cy="1581048"/>
            <a:chOff x="4855814" y="3192724"/>
            <a:chExt cx="6941880" cy="1581048"/>
          </a:xfrm>
        </p:grpSpPr>
        <p:sp>
          <p:nvSpPr>
            <p:cNvPr id="188" name="Rectangle 187"/>
            <p:cNvSpPr/>
            <p:nvPr/>
          </p:nvSpPr>
          <p:spPr>
            <a:xfrm>
              <a:off x="4855814" y="3192724"/>
              <a:ext cx="6941879" cy="1581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855814" y="4017334"/>
              <a:ext cx="21906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Randomization</a:t>
              </a:r>
              <a:endParaRPr lang="de-DE" sz="14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191" y="3700900"/>
              <a:ext cx="618460" cy="61846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6382918" y="4010130"/>
              <a:ext cx="2205745" cy="715270"/>
              <a:chOff x="6424592" y="3942642"/>
              <a:chExt cx="2205745" cy="715270"/>
            </a:xfrm>
          </p:grpSpPr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4592" y="3942642"/>
                <a:ext cx="621867" cy="715270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0561" y="3942642"/>
                <a:ext cx="621867" cy="715270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6531" y="3942642"/>
                <a:ext cx="621867" cy="715270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2500" y="3942642"/>
                <a:ext cx="621867" cy="715270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8470" y="3942642"/>
                <a:ext cx="621867" cy="715270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9464655" y="4017334"/>
              <a:ext cx="2313862" cy="715270"/>
              <a:chOff x="9350448" y="3942642"/>
              <a:chExt cx="2313862" cy="715270"/>
            </a:xfrm>
          </p:grpSpPr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50448" y="3942642"/>
                <a:ext cx="621867" cy="715270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73447" y="3942642"/>
                <a:ext cx="621867" cy="715270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96446" y="3942642"/>
                <a:ext cx="621867" cy="715270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9445" y="3942642"/>
                <a:ext cx="621867" cy="715270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42443" y="3942642"/>
                <a:ext cx="621867" cy="715270"/>
              </a:xfrm>
              <a:prstGeom prst="rect">
                <a:avLst/>
              </a:prstGeom>
            </p:spPr>
          </p:pic>
        </p:grpSp>
        <p:cxnSp>
          <p:nvCxnSpPr>
            <p:cNvPr id="132" name="Straight Arrow Connector 131"/>
            <p:cNvCxnSpPr>
              <a:stCxn id="130" idx="3"/>
              <a:endCxn id="126" idx="1"/>
            </p:cNvCxnSpPr>
            <p:nvPr/>
          </p:nvCxnSpPr>
          <p:spPr>
            <a:xfrm>
              <a:off x="8588663" y="4367765"/>
              <a:ext cx="875992" cy="72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830" y="3375751"/>
              <a:ext cx="667225" cy="574555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8603" y="3407890"/>
              <a:ext cx="629903" cy="542416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112" y="3416215"/>
              <a:ext cx="620235" cy="534091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2766" y="3400929"/>
              <a:ext cx="637986" cy="549377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506" y="3397089"/>
              <a:ext cx="642445" cy="553217"/>
            </a:xfrm>
            <a:prstGeom prst="rect">
              <a:avLst/>
            </a:prstGeom>
          </p:spPr>
        </p:pic>
        <p:sp>
          <p:nvSpPr>
            <p:cNvPr id="139" name="TextBox 138"/>
            <p:cNvSpPr txBox="1"/>
            <p:nvPr/>
          </p:nvSpPr>
          <p:spPr>
            <a:xfrm>
              <a:off x="6458147" y="3203215"/>
              <a:ext cx="462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A</a:t>
              </a:r>
              <a:endParaRPr lang="de-DE" sz="12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850995" y="3203215"/>
              <a:ext cx="462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B</a:t>
              </a:r>
              <a:endParaRPr lang="de-DE" sz="12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243843" y="3203215"/>
              <a:ext cx="462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B</a:t>
              </a:r>
              <a:endParaRPr lang="de-DE" sz="12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636691" y="3203215"/>
              <a:ext cx="462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C</a:t>
              </a:r>
              <a:endParaRPr lang="de-DE" sz="12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029539" y="3203215"/>
              <a:ext cx="462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C</a:t>
              </a:r>
              <a:endParaRPr lang="de-DE" sz="12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8179" y="3407890"/>
              <a:ext cx="629903" cy="542416"/>
            </a:xfrm>
            <a:prstGeom prst="rect">
              <a:avLst/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9530571" y="3203215"/>
              <a:ext cx="462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B</a:t>
              </a:r>
              <a:endParaRPr lang="de-DE" sz="12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636" y="3395037"/>
              <a:ext cx="642445" cy="553217"/>
            </a:xfrm>
            <a:prstGeom prst="rect">
              <a:avLst/>
            </a:prstGeom>
          </p:spPr>
        </p:pic>
        <p:sp>
          <p:nvSpPr>
            <p:cNvPr id="147" name="TextBox 146"/>
            <p:cNvSpPr txBox="1"/>
            <p:nvPr/>
          </p:nvSpPr>
          <p:spPr>
            <a:xfrm>
              <a:off x="9977669" y="3201163"/>
              <a:ext cx="462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C</a:t>
              </a:r>
              <a:endParaRPr lang="de-DE" sz="12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9708" y="3395037"/>
              <a:ext cx="637986" cy="549377"/>
            </a:xfrm>
            <a:prstGeom prst="rect">
              <a:avLst/>
            </a:prstGeom>
          </p:spPr>
        </p:pic>
        <p:sp>
          <p:nvSpPr>
            <p:cNvPr id="149" name="TextBox 148"/>
            <p:cNvSpPr txBox="1"/>
            <p:nvPr/>
          </p:nvSpPr>
          <p:spPr>
            <a:xfrm>
              <a:off x="11233633" y="3197323"/>
              <a:ext cx="462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C</a:t>
              </a:r>
              <a:endParaRPr lang="de-DE" sz="12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744" y="3412254"/>
              <a:ext cx="620235" cy="534091"/>
            </a:xfrm>
            <a:prstGeom prst="rect">
              <a:avLst/>
            </a:prstGeom>
          </p:spPr>
        </p:pic>
        <p:sp>
          <p:nvSpPr>
            <p:cNvPr id="151" name="TextBox 150"/>
            <p:cNvSpPr txBox="1"/>
            <p:nvPr/>
          </p:nvSpPr>
          <p:spPr>
            <a:xfrm>
              <a:off x="10824475" y="3199254"/>
              <a:ext cx="462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B</a:t>
              </a:r>
              <a:endParaRPr lang="de-DE" sz="12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8864" y="3375751"/>
              <a:ext cx="667225" cy="574555"/>
            </a:xfrm>
            <a:prstGeom prst="rect">
              <a:avLst/>
            </a:prstGeom>
          </p:spPr>
        </p:pic>
        <p:sp>
          <p:nvSpPr>
            <p:cNvPr id="153" name="TextBox 152"/>
            <p:cNvSpPr txBox="1"/>
            <p:nvPr/>
          </p:nvSpPr>
          <p:spPr>
            <a:xfrm>
              <a:off x="10399181" y="3203215"/>
              <a:ext cx="462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A</a:t>
              </a:r>
              <a:endParaRPr lang="de-DE" sz="12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</p:grpSp>
      <p:sp>
        <p:nvSpPr>
          <p:cNvPr id="186" name="Rectangle 185"/>
          <p:cNvSpPr/>
          <p:nvPr/>
        </p:nvSpPr>
        <p:spPr>
          <a:xfrm>
            <a:off x="351507" y="4205831"/>
            <a:ext cx="11446187" cy="2549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11332" y="6592825"/>
            <a:ext cx="8896535" cy="20945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80082" y="6435993"/>
            <a:ext cx="1719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Batch </a:t>
            </a:r>
            <a:r>
              <a:rPr lang="de-DE" sz="16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Sequence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344001" y="2280072"/>
            <a:ext cx="11434017" cy="1865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Box 46"/>
          <p:cNvSpPr txBox="1"/>
          <p:nvPr/>
        </p:nvSpPr>
        <p:spPr>
          <a:xfrm>
            <a:off x="389396" y="2480531"/>
            <a:ext cx="2190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Bridging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9839510" y="2415725"/>
            <a:ext cx="31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Technical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replicates</a:t>
            </a:r>
            <a:endParaRPr lang="de-DE" sz="12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Robustness</a:t>
            </a: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assessment</a:t>
            </a:r>
            <a:endParaRPr lang="de-DE" sz="11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2292907" y="4114981"/>
            <a:ext cx="1856386" cy="1878750"/>
            <a:chOff x="401078" y="1504950"/>
            <a:chExt cx="2095500" cy="2095500"/>
          </a:xfrm>
        </p:grpSpPr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078" y="1504950"/>
              <a:ext cx="2095500" cy="2095500"/>
            </a:xfrm>
            <a:prstGeom prst="rect">
              <a:avLst/>
            </a:prstGeom>
          </p:spPr>
        </p:pic>
        <p:cxnSp>
          <p:nvCxnSpPr>
            <p:cNvPr id="161" name="Straight Connector 160"/>
            <p:cNvCxnSpPr/>
            <p:nvPr/>
          </p:nvCxnSpPr>
          <p:spPr>
            <a:xfrm flipV="1">
              <a:off x="781050" y="1695450"/>
              <a:ext cx="1343025" cy="9239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Box 161"/>
          <p:cNvSpPr txBox="1"/>
          <p:nvPr/>
        </p:nvSpPr>
        <p:spPr>
          <a:xfrm>
            <a:off x="3942702" y="4994456"/>
            <a:ext cx="21906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Calibration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standards</a:t>
            </a:r>
            <a:endParaRPr lang="de-DE" sz="1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Allow</a:t>
            </a: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quantification</a:t>
            </a:r>
            <a:endParaRPr lang="de-DE" sz="12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381931" y="4388667"/>
            <a:ext cx="527591" cy="1422670"/>
            <a:chOff x="8179426" y="2807811"/>
            <a:chExt cx="632505" cy="1813941"/>
          </a:xfrm>
        </p:grpSpPr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426" y="4184539"/>
              <a:ext cx="380120" cy="437213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11" y="4184539"/>
              <a:ext cx="380120" cy="437213"/>
            </a:xfrm>
            <a:prstGeom prst="rect">
              <a:avLst/>
            </a:prstGeom>
          </p:spPr>
        </p:pic>
        <p:sp>
          <p:nvSpPr>
            <p:cNvPr id="167" name="Rectangle 166"/>
            <p:cNvSpPr/>
            <p:nvPr/>
          </p:nvSpPr>
          <p:spPr>
            <a:xfrm>
              <a:off x="8307161" y="2807811"/>
              <a:ext cx="136832" cy="132948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559546" y="2807811"/>
              <a:ext cx="136832" cy="132948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878615" y="4994456"/>
            <a:ext cx="21906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Blank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samples</a:t>
            </a:r>
            <a:endParaRPr lang="de-DE" sz="1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Baseline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detection</a:t>
            </a:r>
            <a:endParaRPr lang="de-DE" sz="12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grpSp>
        <p:nvGrpSpPr>
          <p:cNvPr id="180" name="Group 179"/>
          <p:cNvGrpSpPr/>
          <p:nvPr/>
        </p:nvGrpSpPr>
        <p:grpSpPr>
          <a:xfrm>
            <a:off x="5595984" y="4115431"/>
            <a:ext cx="1856386" cy="1863507"/>
            <a:chOff x="401078" y="3057525"/>
            <a:chExt cx="2095500" cy="2095500"/>
          </a:xfrm>
        </p:grpSpPr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078" y="3057525"/>
              <a:ext cx="2095500" cy="2095500"/>
            </a:xfrm>
            <a:prstGeom prst="rect">
              <a:avLst/>
            </a:prstGeom>
          </p:spPr>
        </p:pic>
        <p:cxnSp>
          <p:nvCxnSpPr>
            <p:cNvPr id="190" name="Straight Connector 189"/>
            <p:cNvCxnSpPr/>
            <p:nvPr/>
          </p:nvCxnSpPr>
          <p:spPr>
            <a:xfrm flipV="1">
              <a:off x="781050" y="3714750"/>
              <a:ext cx="1343025" cy="95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/>
          <p:cNvSpPr txBox="1"/>
          <p:nvPr/>
        </p:nvSpPr>
        <p:spPr>
          <a:xfrm>
            <a:off x="7233038" y="4994456"/>
            <a:ext cx="21906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Quality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control</a:t>
            </a:r>
            <a:endParaRPr lang="de-DE" sz="1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Intra-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measurement</a:t>
            </a: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/>
            </a:r>
            <a:b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robustness</a:t>
            </a:r>
            <a:endParaRPr lang="de-DE" sz="12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Accuracy</a:t>
            </a: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assessment</a:t>
            </a:r>
            <a:endParaRPr lang="de-DE" sz="12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8938212" y="4959971"/>
            <a:ext cx="1031218" cy="848016"/>
            <a:chOff x="8188938" y="5226423"/>
            <a:chExt cx="1236280" cy="1081242"/>
          </a:xfrm>
        </p:grpSpPr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938" y="5870571"/>
              <a:ext cx="380017" cy="437094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5605" y="5870571"/>
              <a:ext cx="380017" cy="437094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201" y="5870571"/>
              <a:ext cx="380017" cy="437094"/>
            </a:xfrm>
            <a:prstGeom prst="rect">
              <a:avLst/>
            </a:prstGeom>
          </p:spPr>
        </p:pic>
        <p:cxnSp>
          <p:nvCxnSpPr>
            <p:cNvPr id="196" name="Straight Connector 195"/>
            <p:cNvCxnSpPr/>
            <p:nvPr/>
          </p:nvCxnSpPr>
          <p:spPr>
            <a:xfrm>
              <a:off x="8247529" y="5725459"/>
              <a:ext cx="1130567" cy="0"/>
            </a:xfrm>
            <a:prstGeom prst="line">
              <a:avLst/>
            </a:prstGeom>
            <a:ln w="28575">
              <a:solidFill>
                <a:srgbClr val="CCBB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8246647" y="5226423"/>
              <a:ext cx="1130567" cy="0"/>
            </a:xfrm>
            <a:prstGeom prst="line">
              <a:avLst/>
            </a:prstGeom>
            <a:ln w="28575">
              <a:solidFill>
                <a:srgbClr val="CCBBCC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Freeform 197"/>
            <p:cNvSpPr/>
            <p:nvPr/>
          </p:nvSpPr>
          <p:spPr>
            <a:xfrm>
              <a:off x="8253506" y="5438588"/>
              <a:ext cx="1147482" cy="137459"/>
            </a:xfrm>
            <a:custGeom>
              <a:avLst/>
              <a:gdLst>
                <a:gd name="connsiteX0" fmla="*/ 0 w 1147482"/>
                <a:gd name="connsiteY0" fmla="*/ 29883 h 137459"/>
                <a:gd name="connsiteX1" fmla="*/ 131482 w 1147482"/>
                <a:gd name="connsiteY1" fmla="*/ 137459 h 137459"/>
                <a:gd name="connsiteX2" fmla="*/ 537882 w 1147482"/>
                <a:gd name="connsiteY2" fmla="*/ 0 h 137459"/>
                <a:gd name="connsiteX3" fmla="*/ 980141 w 1147482"/>
                <a:gd name="connsiteY3" fmla="*/ 89647 h 137459"/>
                <a:gd name="connsiteX4" fmla="*/ 1147482 w 1147482"/>
                <a:gd name="connsiteY4" fmla="*/ 23906 h 13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482" h="137459">
                  <a:moveTo>
                    <a:pt x="0" y="29883"/>
                  </a:moveTo>
                  <a:lnTo>
                    <a:pt x="131482" y="137459"/>
                  </a:lnTo>
                  <a:lnTo>
                    <a:pt x="537882" y="0"/>
                  </a:lnTo>
                  <a:lnTo>
                    <a:pt x="980141" y="89647"/>
                  </a:lnTo>
                  <a:lnTo>
                    <a:pt x="1147482" y="23906"/>
                  </a:lnTo>
                </a:path>
              </a:pathLst>
            </a:custGeom>
            <a:noFill/>
            <a:ln w="28575">
              <a:solidFill>
                <a:srgbClr val="8E9A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10056102" y="4994456"/>
            <a:ext cx="21906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Control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plasma</a:t>
            </a:r>
            <a:endParaRPr lang="de-DE" sz="1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Inter-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measurement</a:t>
            </a: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robustness</a:t>
            </a:r>
            <a:endParaRPr lang="de-DE" sz="12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26573" y="6282049"/>
            <a:ext cx="222701" cy="23471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2126573" y="5951117"/>
            <a:ext cx="222701" cy="23471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2427022" y="6282049"/>
            <a:ext cx="222701" cy="23471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2427022" y="5951117"/>
            <a:ext cx="222701" cy="23471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2731820" y="6277690"/>
            <a:ext cx="222701" cy="234717"/>
          </a:xfrm>
          <a:prstGeom prst="ellipse">
            <a:avLst/>
          </a:prstGeom>
          <a:solidFill>
            <a:srgbClr val="FEEAF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2731820" y="5946758"/>
            <a:ext cx="222701" cy="234717"/>
          </a:xfrm>
          <a:prstGeom prst="ellipse">
            <a:avLst/>
          </a:prstGeom>
          <a:solidFill>
            <a:srgbClr val="8E9AA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3032269" y="6277690"/>
            <a:ext cx="222701" cy="234717"/>
          </a:xfrm>
          <a:prstGeom prst="ellipse">
            <a:avLst/>
          </a:prstGeom>
          <a:solidFill>
            <a:srgbClr val="FEEAF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3032269" y="5946758"/>
            <a:ext cx="222701" cy="234717"/>
          </a:xfrm>
          <a:prstGeom prst="ellipse">
            <a:avLst/>
          </a:prstGeom>
          <a:solidFill>
            <a:srgbClr val="8E9AA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3332724" y="6286401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3332724" y="5955469"/>
            <a:ext cx="222701" cy="234717"/>
          </a:xfrm>
          <a:prstGeom prst="ellipse">
            <a:avLst/>
          </a:prstGeom>
          <a:solidFill>
            <a:srgbClr val="8E9AA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3633173" y="6286401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3633173" y="5955469"/>
            <a:ext cx="222701" cy="234717"/>
          </a:xfrm>
          <a:prstGeom prst="ellipse">
            <a:avLst/>
          </a:prstGeom>
          <a:solidFill>
            <a:srgbClr val="8E9AA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3937971" y="5951110"/>
            <a:ext cx="222701" cy="234717"/>
          </a:xfrm>
          <a:prstGeom prst="ellipse">
            <a:avLst/>
          </a:prstGeom>
          <a:solidFill>
            <a:srgbClr val="8E9AA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4238420" y="5951110"/>
            <a:ext cx="222701" cy="234717"/>
          </a:xfrm>
          <a:prstGeom prst="ellipse">
            <a:avLst/>
          </a:prstGeom>
          <a:solidFill>
            <a:srgbClr val="8E9AA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4543208" y="6277695"/>
            <a:ext cx="222701" cy="234717"/>
          </a:xfrm>
          <a:prstGeom prst="ellipse">
            <a:avLst/>
          </a:prstGeom>
          <a:solidFill>
            <a:srgbClr val="FEEAF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4543208" y="5946763"/>
            <a:ext cx="222701" cy="234717"/>
          </a:xfrm>
          <a:prstGeom prst="ellipse">
            <a:avLst/>
          </a:prstGeom>
          <a:solidFill>
            <a:srgbClr val="FEEAF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4843657" y="6277695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4843657" y="5946763"/>
            <a:ext cx="222701" cy="234717"/>
          </a:xfrm>
          <a:prstGeom prst="ellipse">
            <a:avLst/>
          </a:prstGeom>
          <a:solidFill>
            <a:srgbClr val="FEEAF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5148455" y="6273336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5148455" y="5942404"/>
            <a:ext cx="222701" cy="234717"/>
          </a:xfrm>
          <a:prstGeom prst="ellipse">
            <a:avLst/>
          </a:prstGeom>
          <a:solidFill>
            <a:srgbClr val="FEEAF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5448904" y="6273336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5448904" y="5942404"/>
            <a:ext cx="222701" cy="234717"/>
          </a:xfrm>
          <a:prstGeom prst="ellipse">
            <a:avLst/>
          </a:prstGeom>
          <a:solidFill>
            <a:srgbClr val="FEEAF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5749359" y="6282047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5749359" y="5951115"/>
            <a:ext cx="222701" cy="234717"/>
          </a:xfrm>
          <a:prstGeom prst="ellipse">
            <a:avLst/>
          </a:prstGeom>
          <a:solidFill>
            <a:srgbClr val="FEEAF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6049808" y="6282047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6049808" y="5951115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6354606" y="6277688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6354606" y="5946756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6655055" y="6277688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6655055" y="5946756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6977264" y="6290751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6977264" y="5959819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7277713" y="6290751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7277713" y="5959819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7582511" y="6286392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7582511" y="5955460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7882960" y="6286392"/>
            <a:ext cx="222701" cy="234717"/>
          </a:xfrm>
          <a:prstGeom prst="ellipse">
            <a:avLst/>
          </a:prstGeom>
          <a:solidFill>
            <a:srgbClr val="FEEAF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7882960" y="5955460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8183415" y="6295103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8183415" y="5964171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8483864" y="6295103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8483864" y="5964171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8788662" y="6290744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9089111" y="6290744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rgbClr val="FEEAFA"/>
              </a:solidFill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9385202" y="6290739"/>
            <a:ext cx="222701" cy="234717"/>
          </a:xfrm>
          <a:prstGeom prst="ellipse">
            <a:avLst/>
          </a:prstGeom>
          <a:solidFill>
            <a:srgbClr val="CBC0D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9385202" y="5959807"/>
            <a:ext cx="222701" cy="234717"/>
          </a:xfrm>
          <a:prstGeom prst="ellipse">
            <a:avLst/>
          </a:prstGeom>
          <a:solidFill>
            <a:srgbClr val="FEEAF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10287825" y="6300440"/>
            <a:ext cx="222701" cy="234717"/>
          </a:xfrm>
          <a:prstGeom prst="ellipse">
            <a:avLst/>
          </a:prstGeom>
          <a:solidFill>
            <a:srgbClr val="FEEAF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9685657" y="5968518"/>
            <a:ext cx="222701" cy="234717"/>
          </a:xfrm>
          <a:prstGeom prst="ellipse">
            <a:avLst/>
          </a:prstGeom>
          <a:solidFill>
            <a:srgbClr val="FEEAF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10588274" y="6300440"/>
            <a:ext cx="222701" cy="234717"/>
          </a:xfrm>
          <a:prstGeom prst="ellipse">
            <a:avLst/>
          </a:prstGeom>
          <a:solidFill>
            <a:srgbClr val="FEEAF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9986106" y="5968518"/>
            <a:ext cx="222701" cy="234717"/>
          </a:xfrm>
          <a:prstGeom prst="ellipse">
            <a:avLst/>
          </a:prstGeom>
          <a:solidFill>
            <a:srgbClr val="FEEAF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10290904" y="5964159"/>
            <a:ext cx="222701" cy="234717"/>
          </a:xfrm>
          <a:prstGeom prst="ellipse">
            <a:avLst/>
          </a:prstGeom>
          <a:solidFill>
            <a:srgbClr val="FEEAF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10591353" y="5964159"/>
            <a:ext cx="222701" cy="234717"/>
          </a:xfrm>
          <a:prstGeom prst="ellipse">
            <a:avLst/>
          </a:prstGeom>
          <a:solidFill>
            <a:srgbClr val="FEEAF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0" b="1" dirty="0">
              <a:solidFill>
                <a:schemeClr val="tx1"/>
              </a:solidFill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8662682" y="5791611"/>
            <a:ext cx="76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…</a:t>
            </a:r>
            <a:endParaRPr lang="de-DE" sz="36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9581003" y="6118344"/>
            <a:ext cx="76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…</a:t>
            </a:r>
            <a:endParaRPr lang="de-DE" sz="36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1971373" y="5963819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DB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2272971" y="5963819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1628345" y="4501764"/>
            <a:ext cx="53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</a:t>
            </a:r>
            <a:endParaRPr lang="de-DE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2574139" y="5963819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CS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2874774" y="5963819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CS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3175409" y="5963819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CS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3476044" y="5963819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CS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3776679" y="5963819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CS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4077314" y="5963819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CS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4382226" y="5962757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QC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4687138" y="5961695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QC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4992050" y="5960633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QC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5296962" y="5959571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QC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5592348" y="5963272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5891824" y="5974957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6196622" y="5974957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6501420" y="5974957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6815744" y="5974957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7120542" y="5974957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7425340" y="5974957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7730138" y="5974957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8034936" y="5974957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8334971" y="5984483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9226761" y="5974957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9527830" y="5974957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QC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07" name="TextBox 306"/>
          <p:cNvSpPr txBox="1"/>
          <p:nvPr/>
        </p:nvSpPr>
        <p:spPr>
          <a:xfrm>
            <a:off x="9828899" y="5974957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QC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10139494" y="5974957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QC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10435800" y="5974957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QC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3812927" y="6123919"/>
            <a:ext cx="76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…</a:t>
            </a:r>
            <a:endParaRPr lang="de-DE" sz="36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1971372" y="6297273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DB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2271399" y="6295894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2574970" y="6293438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QC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2874000" y="6294799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3183227" y="6304325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3482928" y="6304325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4389566" y="6285372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QC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4691230" y="6304325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4991865" y="6304325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5290814" y="6304325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5600301" y="6304325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5898790" y="6304325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6203526" y="6304325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6506766" y="6304325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6828684" y="6304325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7127915" y="6304325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7431909" y="6304325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7726116" y="6304325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QC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8030371" y="6304325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8330273" y="6319138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8638359" y="6304325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8933911" y="6304792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9236821" y="6304325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10134048" y="6313519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10432990" y="6314173"/>
            <a:ext cx="533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QC</a:t>
            </a:r>
            <a:endParaRPr lang="de-DE" sz="9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455107" y="6209378"/>
            <a:ext cx="1719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</a:t>
            </a: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elative quantitative</a:t>
            </a:r>
            <a:endParaRPr lang="de-DE" sz="12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999505" y="6008100"/>
            <a:ext cx="1178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quantitative</a:t>
            </a:r>
            <a:endParaRPr lang="de-DE" sz="12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43" name="Oval 342"/>
          <p:cNvSpPr/>
          <p:nvPr/>
        </p:nvSpPr>
        <p:spPr>
          <a:xfrm>
            <a:off x="4696017" y="4415316"/>
            <a:ext cx="473372" cy="471241"/>
          </a:xfrm>
          <a:prstGeom prst="ellipse">
            <a:avLst/>
          </a:prstGeom>
          <a:solidFill>
            <a:srgbClr val="8E9AA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8" name="TextBox 337"/>
          <p:cNvSpPr txBox="1"/>
          <p:nvPr/>
        </p:nvSpPr>
        <p:spPr>
          <a:xfrm>
            <a:off x="1056179" y="4501764"/>
            <a:ext cx="53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DB</a:t>
            </a:r>
            <a:endParaRPr lang="de-DE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4668289" y="4501764"/>
            <a:ext cx="53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CS</a:t>
            </a:r>
            <a:endParaRPr lang="de-DE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44" name="Oval 343"/>
          <p:cNvSpPr/>
          <p:nvPr/>
        </p:nvSpPr>
        <p:spPr>
          <a:xfrm>
            <a:off x="7753542" y="4415316"/>
            <a:ext cx="473372" cy="471241"/>
          </a:xfrm>
          <a:prstGeom prst="ellipse">
            <a:avLst/>
          </a:prstGeom>
          <a:solidFill>
            <a:srgbClr val="FEEAF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0" name="TextBox 339"/>
          <p:cNvSpPr txBox="1"/>
          <p:nvPr/>
        </p:nvSpPr>
        <p:spPr>
          <a:xfrm>
            <a:off x="7715446" y="4501764"/>
            <a:ext cx="53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QC</a:t>
            </a:r>
            <a:endParaRPr lang="de-DE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45" name="Oval 344"/>
          <p:cNvSpPr/>
          <p:nvPr/>
        </p:nvSpPr>
        <p:spPr>
          <a:xfrm>
            <a:off x="10582467" y="4415316"/>
            <a:ext cx="473372" cy="471241"/>
          </a:xfrm>
          <a:prstGeom prst="ellipse">
            <a:avLst/>
          </a:prstGeom>
          <a:solidFill>
            <a:srgbClr val="FEEAF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1" name="TextBox 340"/>
          <p:cNvSpPr txBox="1"/>
          <p:nvPr/>
        </p:nvSpPr>
        <p:spPr>
          <a:xfrm>
            <a:off x="10548462" y="4489064"/>
            <a:ext cx="53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1086042" y="4415316"/>
            <a:ext cx="473372" cy="47124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2" name="Oval 341"/>
          <p:cNvSpPr/>
          <p:nvPr/>
        </p:nvSpPr>
        <p:spPr>
          <a:xfrm>
            <a:off x="1654858" y="4422535"/>
            <a:ext cx="473372" cy="47124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6" name="Oval 345"/>
          <p:cNvSpPr/>
          <p:nvPr/>
        </p:nvSpPr>
        <p:spPr>
          <a:xfrm>
            <a:off x="822721" y="782922"/>
            <a:ext cx="473372" cy="471241"/>
          </a:xfrm>
          <a:prstGeom prst="ellipse">
            <a:avLst/>
          </a:prstGeom>
          <a:solidFill>
            <a:srgbClr val="CBC0D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7" name="TextBox 346"/>
          <p:cNvSpPr txBox="1"/>
          <p:nvPr/>
        </p:nvSpPr>
        <p:spPr>
          <a:xfrm>
            <a:off x="794993" y="869370"/>
            <a:ext cx="53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de-DE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2766" y="2157845"/>
            <a:ext cx="9940645" cy="2014412"/>
            <a:chOff x="1199041" y="2157845"/>
            <a:chExt cx="9940645" cy="2014412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282" y="2157845"/>
              <a:ext cx="704576" cy="704576"/>
            </a:xfrm>
            <a:prstGeom prst="rect">
              <a:avLst/>
            </a:prstGeom>
          </p:spPr>
        </p:pic>
        <p:grpSp>
          <p:nvGrpSpPr>
            <p:cNvPr id="172" name="Group 171"/>
            <p:cNvGrpSpPr/>
            <p:nvPr/>
          </p:nvGrpSpPr>
          <p:grpSpPr>
            <a:xfrm>
              <a:off x="4814884" y="3104832"/>
              <a:ext cx="2205745" cy="715270"/>
              <a:chOff x="6424592" y="3942642"/>
              <a:chExt cx="2205745" cy="715270"/>
            </a:xfrm>
          </p:grpSpPr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4592" y="3942642"/>
                <a:ext cx="621867" cy="715270"/>
              </a:xfrm>
              <a:prstGeom prst="rect">
                <a:avLst/>
              </a:prstGeom>
            </p:spPr>
          </p:pic>
          <p:pic>
            <p:nvPicPr>
              <p:cNvPr id="174" name="Picture 1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0561" y="3942642"/>
                <a:ext cx="621867" cy="715270"/>
              </a:xfrm>
              <a:prstGeom prst="rect">
                <a:avLst/>
              </a:prstGeom>
            </p:spPr>
          </p:pic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6531" y="3942642"/>
                <a:ext cx="621867" cy="715270"/>
              </a:xfrm>
              <a:prstGeom prst="rect">
                <a:avLst/>
              </a:prstGeom>
            </p:spPr>
          </p:pic>
          <p:pic>
            <p:nvPicPr>
              <p:cNvPr id="176" name="Picture 1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2500" y="3942642"/>
                <a:ext cx="621867" cy="715270"/>
              </a:xfrm>
              <a:prstGeom prst="rect">
                <a:avLst/>
              </a:prstGeom>
            </p:spPr>
          </p:pic>
          <p:pic>
            <p:nvPicPr>
              <p:cNvPr id="177" name="Picture 17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8470" y="3942642"/>
                <a:ext cx="621867" cy="715270"/>
              </a:xfrm>
              <a:prstGeom prst="rect">
                <a:avLst/>
              </a:prstGeom>
            </p:spPr>
          </p:pic>
        </p:grp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4406" y="2534637"/>
              <a:ext cx="642445" cy="553217"/>
            </a:xfrm>
            <a:prstGeom prst="rect">
              <a:avLst/>
            </a:prstGeom>
          </p:spPr>
        </p:pic>
        <p:sp>
          <p:nvSpPr>
            <p:cNvPr id="179" name="TextBox 178"/>
            <p:cNvSpPr txBox="1"/>
            <p:nvPr/>
          </p:nvSpPr>
          <p:spPr>
            <a:xfrm>
              <a:off x="5686489" y="2340763"/>
              <a:ext cx="462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C</a:t>
              </a:r>
              <a:endParaRPr lang="de-DE" sz="12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cxnSp>
          <p:nvCxnSpPr>
            <p:cNvPr id="181" name="Straight Arrow Connector 180"/>
            <p:cNvCxnSpPr>
              <a:stCxn id="165" idx="3"/>
              <a:endCxn id="178" idx="1"/>
            </p:cNvCxnSpPr>
            <p:nvPr/>
          </p:nvCxnSpPr>
          <p:spPr>
            <a:xfrm>
              <a:off x="2633421" y="2804736"/>
              <a:ext cx="2960985" cy="651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1199041" y="2334253"/>
              <a:ext cx="2230210" cy="1838004"/>
              <a:chOff x="2437291" y="2334253"/>
              <a:chExt cx="2230210" cy="1838004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2437291" y="3122938"/>
                <a:ext cx="2205745" cy="715270"/>
                <a:chOff x="6424592" y="3942642"/>
                <a:chExt cx="2205745" cy="715270"/>
              </a:xfrm>
            </p:grpSpPr>
            <p:pic>
              <p:nvPicPr>
                <p:cNvPr id="156" name="Picture 15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4592" y="3942642"/>
                  <a:ext cx="621867" cy="715270"/>
                </a:xfrm>
                <a:prstGeom prst="rect">
                  <a:avLst/>
                </a:prstGeom>
              </p:spPr>
            </p:pic>
            <p:pic>
              <p:nvPicPr>
                <p:cNvPr id="157" name="Picture 15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0561" y="3942642"/>
                  <a:ext cx="621867" cy="715270"/>
                </a:xfrm>
                <a:prstGeom prst="rect">
                  <a:avLst/>
                </a:prstGeom>
              </p:spPr>
            </p:pic>
            <p:pic>
              <p:nvPicPr>
                <p:cNvPr id="158" name="Picture 157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16531" y="3942642"/>
                  <a:ext cx="621867" cy="715270"/>
                </a:xfrm>
                <a:prstGeom prst="rect">
                  <a:avLst/>
                </a:prstGeom>
              </p:spPr>
            </p:pic>
            <p:pic>
              <p:nvPicPr>
                <p:cNvPr id="159" name="Picture 15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12500" y="3942642"/>
                  <a:ext cx="621867" cy="715270"/>
                </a:xfrm>
                <a:prstGeom prst="rect">
                  <a:avLst/>
                </a:prstGeom>
              </p:spPr>
            </p:pic>
            <p:pic>
              <p:nvPicPr>
                <p:cNvPr id="160" name="Picture 159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08470" y="3942642"/>
                  <a:ext cx="621867" cy="715270"/>
                </a:xfrm>
                <a:prstGeom prst="rect">
                  <a:avLst/>
                </a:prstGeom>
              </p:spPr>
            </p:pic>
          </p:grpSp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9226" y="2528127"/>
                <a:ext cx="642445" cy="553217"/>
              </a:xfrm>
              <a:prstGeom prst="rect">
                <a:avLst/>
              </a:prstGeom>
            </p:spPr>
          </p:pic>
          <p:sp>
            <p:nvSpPr>
              <p:cNvPr id="170" name="TextBox 169"/>
              <p:cNvSpPr txBox="1"/>
              <p:nvPr/>
            </p:nvSpPr>
            <p:spPr>
              <a:xfrm>
                <a:off x="3321309" y="2334253"/>
                <a:ext cx="4628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>
                    <a:latin typeface="Adobe Fan Heiti Std B" panose="020B0700000000000000" pitchFamily="34" charset="-128"/>
                    <a:ea typeface="Adobe Fan Heiti Std B" panose="020B0700000000000000" pitchFamily="34" charset="-128"/>
                  </a:rPr>
                  <a:t>C</a:t>
                </a:r>
                <a:endParaRPr lang="de-DE" sz="1200" dirty="0">
                  <a:latin typeface="Adobe Fan Heiti Std B" panose="020B0700000000000000" pitchFamily="34" charset="-128"/>
                  <a:ea typeface="Adobe Fan Heiti Std B" panose="020B0700000000000000" pitchFamily="34" charset="-128"/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2476803" y="3864480"/>
                <a:ext cx="21906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>
                    <a:latin typeface="Adobe Fan Heiti Std B" panose="020B0700000000000000" pitchFamily="34" charset="-128"/>
                    <a:ea typeface="Adobe Fan Heiti Std B" panose="020B0700000000000000" pitchFamily="34" charset="-128"/>
                  </a:rPr>
                  <a:t>Batch 1</a:t>
                </a:r>
                <a:endParaRPr lang="de-DE" sz="1200" dirty="0">
                  <a:latin typeface="Adobe Fan Heiti Std B" panose="020B0700000000000000" pitchFamily="34" charset="-128"/>
                  <a:ea typeface="Adobe Fan Heiti Std B" panose="020B0700000000000000" pitchFamily="34" charset="-128"/>
                </a:endParaRPr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>
              <a:off x="4835435" y="3837363"/>
              <a:ext cx="21906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Batch 2</a:t>
              </a:r>
              <a:endParaRPr lang="de-DE" sz="12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8931907" y="3076477"/>
              <a:ext cx="2205745" cy="715270"/>
              <a:chOff x="6424592" y="3942642"/>
              <a:chExt cx="2205745" cy="715270"/>
            </a:xfrm>
          </p:grpSpPr>
          <p:pic>
            <p:nvPicPr>
              <p:cNvPr id="230" name="Picture 22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4592" y="3942642"/>
                <a:ext cx="621867" cy="715270"/>
              </a:xfrm>
              <a:prstGeom prst="rect">
                <a:avLst/>
              </a:prstGeom>
            </p:spPr>
          </p:pic>
          <p:pic>
            <p:nvPicPr>
              <p:cNvPr id="261" name="Picture 2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0561" y="3942642"/>
                <a:ext cx="621867" cy="715270"/>
              </a:xfrm>
              <a:prstGeom prst="rect">
                <a:avLst/>
              </a:prstGeom>
            </p:spPr>
          </p:pic>
          <p:pic>
            <p:nvPicPr>
              <p:cNvPr id="263" name="Picture 26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6531" y="3942642"/>
                <a:ext cx="621867" cy="715270"/>
              </a:xfrm>
              <a:prstGeom prst="rect">
                <a:avLst/>
              </a:prstGeom>
            </p:spPr>
          </p:pic>
          <p:pic>
            <p:nvPicPr>
              <p:cNvPr id="270" name="Picture 26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2500" y="3942642"/>
                <a:ext cx="621867" cy="715270"/>
              </a:xfrm>
              <a:prstGeom prst="rect">
                <a:avLst/>
              </a:prstGeom>
            </p:spPr>
          </p:pic>
          <p:pic>
            <p:nvPicPr>
              <p:cNvPr id="272" name="Picture 27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8470" y="3942642"/>
                <a:ext cx="621867" cy="715270"/>
              </a:xfrm>
              <a:prstGeom prst="rect">
                <a:avLst/>
              </a:prstGeom>
            </p:spPr>
          </p:pic>
        </p:grpSp>
        <p:cxnSp>
          <p:nvCxnSpPr>
            <p:cNvPr id="274" name="Straight Arrow Connector 273"/>
            <p:cNvCxnSpPr/>
            <p:nvPr/>
          </p:nvCxnSpPr>
          <p:spPr>
            <a:xfrm>
              <a:off x="6896489" y="2814953"/>
              <a:ext cx="2932410" cy="651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0" name="TextBox 279"/>
            <p:cNvSpPr txBox="1"/>
            <p:nvPr/>
          </p:nvSpPr>
          <p:spPr>
            <a:xfrm>
              <a:off x="8948988" y="3799242"/>
              <a:ext cx="21906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Batch 3</a:t>
              </a:r>
              <a:endParaRPr lang="de-DE" sz="12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293" name="Picture 29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997" y="2185195"/>
              <a:ext cx="704576" cy="704576"/>
            </a:xfrm>
            <a:prstGeom prst="rect">
              <a:avLst/>
            </a:prstGeom>
          </p:spPr>
        </p:pic>
        <p:pic>
          <p:nvPicPr>
            <p:cNvPr id="294" name="Picture 29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2643" y="2531139"/>
              <a:ext cx="637986" cy="549377"/>
            </a:xfrm>
            <a:prstGeom prst="rect">
              <a:avLst/>
            </a:prstGeom>
          </p:spPr>
        </p:pic>
        <p:sp>
          <p:nvSpPr>
            <p:cNvPr id="295" name="TextBox 294"/>
            <p:cNvSpPr txBox="1"/>
            <p:nvPr/>
          </p:nvSpPr>
          <p:spPr>
            <a:xfrm>
              <a:off x="6479721" y="2331748"/>
              <a:ext cx="462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B</a:t>
              </a:r>
              <a:endParaRPr lang="de-DE" sz="12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296" name="Picture 29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127" y="2481589"/>
              <a:ext cx="637986" cy="549377"/>
            </a:xfrm>
            <a:prstGeom prst="rect">
              <a:avLst/>
            </a:prstGeom>
          </p:spPr>
        </p:pic>
        <p:sp>
          <p:nvSpPr>
            <p:cNvPr id="348" name="TextBox 347"/>
            <p:cNvSpPr txBox="1"/>
            <p:nvPr/>
          </p:nvSpPr>
          <p:spPr>
            <a:xfrm>
              <a:off x="9817205" y="2282198"/>
              <a:ext cx="462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B</a:t>
              </a:r>
              <a:endParaRPr lang="de-DE" sz="12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41" y="130701"/>
            <a:ext cx="7735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Sample </a:t>
            </a:r>
            <a:r>
              <a:rPr lang="de-DE" sz="28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preparation</a:t>
            </a:r>
            <a:r>
              <a:rPr lang="de-DE" sz="2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&amp; LC-MS </a:t>
            </a:r>
            <a:r>
              <a:rPr lang="de-DE" sz="28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analytics</a:t>
            </a:r>
            <a:endParaRPr lang="de-DE" sz="28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14" y="674325"/>
            <a:ext cx="5572028" cy="576312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902179" y="1071616"/>
            <a:ext cx="1217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Targeted</a:t>
            </a:r>
            <a:r>
              <a:rPr lang="de-DE" sz="1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6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analysis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29467" y="6233717"/>
            <a:ext cx="152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Non-</a:t>
            </a:r>
            <a:r>
              <a:rPr lang="de-DE" sz="16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targeted</a:t>
            </a:r>
            <a:endParaRPr lang="de-DE" sz="16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algn="ctr"/>
            <a:r>
              <a:rPr lang="de-DE" sz="16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analysis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57063" y="6134734"/>
            <a:ext cx="1950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Entire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substance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space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898189" y="481031"/>
            <a:ext cx="4142477" cy="2442411"/>
            <a:chOff x="3653589" y="509606"/>
            <a:chExt cx="4142477" cy="24424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589" y="509606"/>
              <a:ext cx="2442411" cy="24424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29" y="1462256"/>
              <a:ext cx="1347537" cy="13475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609" y="2502873"/>
              <a:ext cx="374298" cy="3742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1768" y="1782090"/>
              <a:ext cx="374298" cy="3742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472" y="1245448"/>
              <a:ext cx="374298" cy="374298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>
            <a:xfrm flipV="1">
              <a:off x="6096000" y="1554646"/>
              <a:ext cx="504472" cy="33560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6249513" y="1993259"/>
              <a:ext cx="1088888" cy="12633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6290070" y="2390095"/>
              <a:ext cx="788794" cy="18618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905061" y="2538617"/>
              <a:ext cx="19041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MS/MS</a:t>
              </a:r>
              <a:endPara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45050" y="3342738"/>
            <a:ext cx="4679423" cy="3519000"/>
            <a:chOff x="3999553" y="3194621"/>
            <a:chExt cx="4679423" cy="3519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4"/>
            <a:stretch/>
          </p:blipFill>
          <p:spPr>
            <a:xfrm>
              <a:off x="3999553" y="4257732"/>
              <a:ext cx="2182478" cy="2251353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4748463" y="3194621"/>
              <a:ext cx="3930513" cy="3519000"/>
              <a:chOff x="4748463" y="3194621"/>
              <a:chExt cx="3930513" cy="351900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8463" y="5120117"/>
                <a:ext cx="1593504" cy="159350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1111" y="3194621"/>
                <a:ext cx="2587865" cy="2543180"/>
              </a:xfrm>
              <a:prstGeom prst="rect">
                <a:avLst/>
              </a:prstGeom>
            </p:spPr>
          </p:pic>
          <p:cxnSp>
            <p:nvCxnSpPr>
              <p:cNvPr id="45" name="Straight Connector 44"/>
              <p:cNvCxnSpPr/>
              <p:nvPr/>
            </p:nvCxnSpPr>
            <p:spPr>
              <a:xfrm flipV="1">
                <a:off x="5946217" y="3833354"/>
                <a:ext cx="782970" cy="141710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6095610" y="5383410"/>
                <a:ext cx="1164910" cy="6848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4311820" y="4271549"/>
              <a:ext cx="19041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HRMS</a:t>
              </a:r>
              <a:endPara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75" y="4140151"/>
            <a:ext cx="2536456" cy="218417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70134" y="768748"/>
            <a:ext cx="2967398" cy="2391871"/>
            <a:chOff x="8158830" y="659933"/>
            <a:chExt cx="3003556" cy="25531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830" y="783119"/>
              <a:ext cx="2821849" cy="24299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3472" y="1457627"/>
              <a:ext cx="531003" cy="53100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3358" y="659933"/>
              <a:ext cx="572048" cy="5720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3775" y="2242684"/>
              <a:ext cx="567109" cy="56710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9861" y="800231"/>
              <a:ext cx="442525" cy="4425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9039" y="1580330"/>
              <a:ext cx="442525" cy="4425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2431" y="2434646"/>
              <a:ext cx="442525" cy="442525"/>
            </a:xfrm>
            <a:prstGeom prst="rect">
              <a:avLst/>
            </a:prstGeom>
          </p:spPr>
        </p:pic>
      </p:grpSp>
      <p:cxnSp>
        <p:nvCxnSpPr>
          <p:cNvPr id="41" name="Elbow Connector 40"/>
          <p:cNvCxnSpPr>
            <a:stCxn id="3" idx="3"/>
            <a:endCxn id="7" idx="1"/>
          </p:cNvCxnSpPr>
          <p:nvPr/>
        </p:nvCxnSpPr>
        <p:spPr>
          <a:xfrm flipV="1">
            <a:off x="3293427" y="1702237"/>
            <a:ext cx="1604762" cy="380518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3" idx="3"/>
          </p:cNvCxnSpPr>
          <p:nvPr/>
        </p:nvCxnSpPr>
        <p:spPr>
          <a:xfrm>
            <a:off x="3293427" y="5507419"/>
            <a:ext cx="1579154" cy="482033"/>
          </a:xfrm>
          <a:prstGeom prst="bentConnector3">
            <a:avLst>
              <a:gd name="adj1" fmla="val 50804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99" y="2611054"/>
            <a:ext cx="1381407" cy="1381407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1375806" y="800305"/>
            <a:ext cx="2059958" cy="1697261"/>
            <a:chOff x="849855" y="373402"/>
            <a:chExt cx="1779272" cy="1460439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855" y="373402"/>
              <a:ext cx="1598373" cy="1376376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977" y="633691"/>
              <a:ext cx="1200150" cy="1200150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>
            <a:off x="370293" y="3905250"/>
            <a:ext cx="2923134" cy="2732365"/>
            <a:chOff x="1718441" y="2150433"/>
            <a:chExt cx="2677990" cy="2518466"/>
          </a:xfrm>
        </p:grpSpPr>
        <p:grpSp>
          <p:nvGrpSpPr>
            <p:cNvPr id="25" name="Group 24"/>
            <p:cNvGrpSpPr/>
            <p:nvPr/>
          </p:nvGrpSpPr>
          <p:grpSpPr>
            <a:xfrm>
              <a:off x="1898020" y="2150433"/>
              <a:ext cx="2498411" cy="2518466"/>
              <a:chOff x="39285" y="2568601"/>
              <a:chExt cx="2263871" cy="220016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85" y="2568601"/>
                <a:ext cx="1678245" cy="1678245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128" y="3184188"/>
                <a:ext cx="1349028" cy="1349028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290231" y="4496150"/>
                <a:ext cx="1904166" cy="272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latin typeface="Adobe Fan Heiti Std B" panose="020B0700000000000000" pitchFamily="34" charset="-128"/>
                    <a:ea typeface="Adobe Fan Heiti Std B" panose="020B0700000000000000" pitchFamily="34" charset="-128"/>
                  </a:rPr>
                  <a:t>(U)HPLC</a:t>
                </a:r>
                <a:endParaRPr lang="de-DE" sz="12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1718441" y="3693234"/>
              <a:ext cx="1204070" cy="565356"/>
              <a:chOff x="1405204" y="3263980"/>
              <a:chExt cx="1204070" cy="565356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5204" y="3263980"/>
                <a:ext cx="565356" cy="565356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4561" y="3263980"/>
                <a:ext cx="565356" cy="565356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3918" y="3263980"/>
                <a:ext cx="565356" cy="565356"/>
              </a:xfrm>
              <a:prstGeom prst="rect">
                <a:avLst/>
              </a:prstGeom>
            </p:spPr>
          </p:pic>
        </p:grpSp>
      </p:grpSp>
      <p:cxnSp>
        <p:nvCxnSpPr>
          <p:cNvPr id="96" name="Straight Arrow Connector 95"/>
          <p:cNvCxnSpPr/>
          <p:nvPr/>
        </p:nvCxnSpPr>
        <p:spPr>
          <a:xfrm flipH="1">
            <a:off x="2266953" y="2423057"/>
            <a:ext cx="2292" cy="4693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12133" y="2892402"/>
            <a:ext cx="13848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Extraction</a:t>
            </a:r>
            <a:endParaRPr lang="de-DE" sz="16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…</a:t>
            </a:r>
            <a:endParaRPr lang="de-DE" sz="12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2258777" y="3936504"/>
            <a:ext cx="2292" cy="4693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32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70" y="132662"/>
            <a:ext cx="538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Data Integration &amp; Processing</a:t>
            </a:r>
            <a:endParaRPr lang="de-DE" sz="28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3720" y="2240043"/>
            <a:ext cx="2424444" cy="1867926"/>
            <a:chOff x="330200" y="1988458"/>
            <a:chExt cx="3589775" cy="29173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0" y="1988458"/>
              <a:ext cx="2527235" cy="252723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852" y="2510973"/>
              <a:ext cx="2781123" cy="239485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74196" y="4064427"/>
            <a:ext cx="34972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Concentration</a:t>
            </a:r>
            <a:r>
              <a:rPr lang="de-DE" sz="1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6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calculation</a:t>
            </a:r>
            <a:endParaRPr lang="de-DE" sz="16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Peak </a:t>
            </a:r>
            <a:r>
              <a:rPr lang="de-DE" sz="1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dentification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&amp;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integration</a:t>
            </a:r>
            <a:endParaRPr lang="de-DE" sz="1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Internal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standard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method</a:t>
            </a:r>
            <a:endParaRPr lang="de-DE" sz="1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QC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evaluation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(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acceptance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criteria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984" y="163123"/>
            <a:ext cx="2451372" cy="2451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22" y="85375"/>
            <a:ext cx="2543627" cy="2543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65" y="2465429"/>
            <a:ext cx="2191091" cy="21910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25" y="2489281"/>
            <a:ext cx="2225431" cy="22254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88" y="4737510"/>
            <a:ext cx="2081538" cy="2081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99" y="4680372"/>
            <a:ext cx="2251654" cy="225165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6709991" y="1969382"/>
            <a:ext cx="1181339" cy="60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26634" y="1405104"/>
            <a:ext cx="1292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Missing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value</a:t>
            </a:r>
            <a:r>
              <a:rPr lang="de-DE" sz="1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/>
            </a:r>
            <a:br>
              <a:rPr lang="de-DE" sz="1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imputation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00985" y="3689621"/>
            <a:ext cx="1343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Normalization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77128" y="5193625"/>
            <a:ext cx="11913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Batch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effect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b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correction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b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&amp;</a:t>
            </a:r>
            <a:b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scaling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4346784" y="1216915"/>
            <a:ext cx="375849" cy="5435600"/>
          </a:xfrm>
          <a:prstGeom prst="leftBrace">
            <a:avLst>
              <a:gd name="adj1" fmla="val 61110"/>
              <a:gd name="adj2" fmla="val 50467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709991" y="4060785"/>
            <a:ext cx="1181339" cy="60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709991" y="6221588"/>
            <a:ext cx="1181339" cy="60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 Brace 26"/>
          <p:cNvSpPr/>
          <p:nvPr/>
        </p:nvSpPr>
        <p:spPr>
          <a:xfrm flipH="1">
            <a:off x="9926358" y="1216915"/>
            <a:ext cx="398301" cy="5435600"/>
          </a:xfrm>
          <a:prstGeom prst="leftBrace">
            <a:avLst>
              <a:gd name="adj1" fmla="val 61110"/>
              <a:gd name="adj2" fmla="val 50467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Box 28"/>
          <p:cNvSpPr txBox="1"/>
          <p:nvPr/>
        </p:nvSpPr>
        <p:spPr>
          <a:xfrm>
            <a:off x="10264821" y="4434069"/>
            <a:ext cx="2189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Data </a:t>
            </a:r>
            <a:r>
              <a:rPr lang="de-DE" sz="16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analysis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73" y="4998689"/>
            <a:ext cx="2176470" cy="187418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031163" y="726562"/>
            <a:ext cx="2523070" cy="1936935"/>
            <a:chOff x="8158830" y="659933"/>
            <a:chExt cx="3003556" cy="255311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830" y="783119"/>
              <a:ext cx="2821849" cy="242992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3472" y="1457627"/>
              <a:ext cx="531003" cy="53100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3358" y="659933"/>
              <a:ext cx="572048" cy="57204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3775" y="2242684"/>
              <a:ext cx="567109" cy="56710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9861" y="800231"/>
              <a:ext cx="442525" cy="4425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9039" y="1580330"/>
              <a:ext cx="442525" cy="44252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2431" y="2434646"/>
              <a:ext cx="442525" cy="44252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198" y="2469698"/>
            <a:ext cx="1066742" cy="106674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525624" y="3162225"/>
            <a:ext cx="1668089" cy="1417979"/>
            <a:chOff x="10450982" y="3162225"/>
            <a:chExt cx="1668089" cy="141797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0982" y="3162225"/>
              <a:ext cx="1417979" cy="141797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3022" y="3743067"/>
              <a:ext cx="796049" cy="796049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2425293" y="3316486"/>
            <a:ext cx="3222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Integration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software</a:t>
            </a:r>
            <a:endParaRPr lang="de-DE" sz="1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Plausibility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checks</a:t>
            </a:r>
            <a:endParaRPr lang="de-DE" sz="1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189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959" y="87232"/>
            <a:ext cx="4758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Data Analysis</a:t>
            </a:r>
            <a:endParaRPr lang="de-DE" sz="28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78" y="626990"/>
            <a:ext cx="1632166" cy="1632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03" y="626989"/>
            <a:ext cx="1656860" cy="1656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89" y="2566591"/>
            <a:ext cx="1711941" cy="1711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45" y="2161788"/>
            <a:ext cx="2139929" cy="2139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86" y="3761336"/>
            <a:ext cx="2701248" cy="2701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678" y="151751"/>
            <a:ext cx="1830308" cy="1830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065" y="2690369"/>
            <a:ext cx="2856711" cy="2856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64" y="4562754"/>
            <a:ext cx="1812412" cy="15606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39086" y="2222399"/>
            <a:ext cx="1796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Classical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statistics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9086" y="4201518"/>
            <a:ext cx="1796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Unsupervised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ML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9086" y="6347649"/>
            <a:ext cx="1796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Supervised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ML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6219" y="4366335"/>
            <a:ext cx="1686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Machine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Learning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cxnSp>
        <p:nvCxnSpPr>
          <p:cNvPr id="17" name="Elbow Connector 16"/>
          <p:cNvCxnSpPr>
            <a:stCxn id="26" idx="3"/>
          </p:cNvCxnSpPr>
          <p:nvPr/>
        </p:nvCxnSpPr>
        <p:spPr>
          <a:xfrm flipV="1">
            <a:off x="2461789" y="1483463"/>
            <a:ext cx="1899261" cy="1707316"/>
          </a:xfrm>
          <a:prstGeom prst="bentConnector3">
            <a:avLst>
              <a:gd name="adj1" fmla="val 13241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5" idx="0"/>
            <a:endCxn id="6" idx="1"/>
          </p:cNvCxnSpPr>
          <p:nvPr/>
        </p:nvCxnSpPr>
        <p:spPr>
          <a:xfrm rot="5400000" flipH="1" flipV="1">
            <a:off x="3623807" y="3548054"/>
            <a:ext cx="943773" cy="69279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5" idx="2"/>
          </p:cNvCxnSpPr>
          <p:nvPr/>
        </p:nvCxnSpPr>
        <p:spPr>
          <a:xfrm rot="16200000" flipH="1">
            <a:off x="3756666" y="4666744"/>
            <a:ext cx="872968" cy="88770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299748" y="1935012"/>
            <a:ext cx="17961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Pathway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analysis</a:t>
            </a:r>
            <a:endParaRPr lang="de-DE" sz="1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Biological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context</a:t>
            </a:r>
            <a:endParaRPr lang="de-DE" sz="12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Data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enrichment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61778" y="5519659"/>
            <a:ext cx="22341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Clinical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translation</a:t>
            </a:r>
            <a:endParaRPr lang="de-DE" sz="1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Clinical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utility</a:t>
            </a:r>
            <a:endParaRPr lang="de-DE" sz="12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Evaluation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of</a:t>
            </a: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b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study</a:t>
            </a: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goals</a:t>
            </a:r>
            <a:endParaRPr lang="de-DE" sz="12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Decision</a:t>
            </a:r>
            <a:r>
              <a:rPr lang="de-DE" sz="1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2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making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9" name="Left Brace 28"/>
          <p:cNvSpPr/>
          <p:nvPr/>
        </p:nvSpPr>
        <p:spPr>
          <a:xfrm flipH="1">
            <a:off x="8316682" y="610452"/>
            <a:ext cx="712569" cy="5852132"/>
          </a:xfrm>
          <a:prstGeom prst="leftBrace">
            <a:avLst>
              <a:gd name="adj1" fmla="val 61110"/>
              <a:gd name="adj2" fmla="val 50467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78" y="622566"/>
            <a:ext cx="1651000" cy="1651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906860" y="3963473"/>
            <a:ext cx="525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smtClean="0"/>
              <a:t>PC</a:t>
            </a:r>
            <a:r>
              <a:rPr lang="de-DE" sz="1400" i="1" baseline="-25000" dirty="0" smtClean="0"/>
              <a:t>1</a:t>
            </a:r>
            <a:endParaRPr lang="de-DE" i="1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4352387" y="2458231"/>
            <a:ext cx="525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smtClean="0"/>
              <a:t>PC</a:t>
            </a:r>
            <a:r>
              <a:rPr lang="de-DE" sz="1400" i="1" baseline="-25000" dirty="0" smtClean="0"/>
              <a:t>2</a:t>
            </a:r>
            <a:endParaRPr lang="de-DE" i="1" baseline="-25000" dirty="0"/>
          </a:p>
        </p:txBody>
      </p:sp>
      <p:cxnSp>
        <p:nvCxnSpPr>
          <p:cNvPr id="40" name="Elbow Connector 39"/>
          <p:cNvCxnSpPr/>
          <p:nvPr/>
        </p:nvCxnSpPr>
        <p:spPr>
          <a:xfrm rot="10800000">
            <a:off x="6468448" y="5838571"/>
            <a:ext cx="877139" cy="207521"/>
          </a:xfrm>
          <a:prstGeom prst="bentConnector3">
            <a:avLst>
              <a:gd name="adj1" fmla="val 100011"/>
            </a:avLst>
          </a:prstGeom>
          <a:ln w="2857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335253" y="5444411"/>
            <a:ext cx="0" cy="6153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999136" y="6035376"/>
            <a:ext cx="1796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i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Tuning</a:t>
            </a:r>
            <a:endParaRPr lang="de-DE" sz="1100" i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-117996" y="1379532"/>
            <a:ext cx="2579785" cy="3915330"/>
            <a:chOff x="-68572" y="891448"/>
            <a:chExt cx="2579785" cy="3915330"/>
          </a:xfrm>
        </p:grpSpPr>
        <p:sp>
          <p:nvSpPr>
            <p:cNvPr id="55" name="Rounded Rectangle 54"/>
            <p:cNvSpPr/>
            <p:nvPr/>
          </p:nvSpPr>
          <p:spPr>
            <a:xfrm>
              <a:off x="383059" y="2618581"/>
              <a:ext cx="1451587" cy="21881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-68572" y="891448"/>
              <a:ext cx="2579785" cy="2312499"/>
              <a:chOff x="-68572" y="891448"/>
              <a:chExt cx="2579785" cy="231249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8572" y="891448"/>
                <a:ext cx="2270652" cy="227065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8708" y="2201442"/>
                <a:ext cx="1002505" cy="1002505"/>
              </a:xfrm>
              <a:prstGeom prst="rect">
                <a:avLst/>
              </a:prstGeom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298861" y="2912754"/>
              <a:ext cx="15357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Data Analysis</a:t>
              </a:r>
              <a:endParaRPr lang="de-DE" sz="14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64" y="3139452"/>
              <a:ext cx="1062066" cy="1062066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301730" y="4156568"/>
              <a:ext cx="15357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Covariate</a:t>
              </a:r>
              <a:r>
                <a:rPr lang="de-DE" sz="1400" dirty="0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 </a:t>
              </a:r>
              <a:r>
                <a:rPr lang="de-DE" sz="1400" dirty="0" err="1" smtClean="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adjustment</a:t>
              </a:r>
              <a:endParaRPr lang="de-DE" sz="1400" dirty="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</p:grpSp>
      <p:cxnSp>
        <p:nvCxnSpPr>
          <p:cNvPr id="62" name="Elbow Connector 61"/>
          <p:cNvCxnSpPr>
            <a:stCxn id="26" idx="3"/>
            <a:endCxn id="15" idx="1"/>
          </p:cNvCxnSpPr>
          <p:nvPr/>
        </p:nvCxnSpPr>
        <p:spPr>
          <a:xfrm>
            <a:off x="2461789" y="3190779"/>
            <a:ext cx="444430" cy="1329445"/>
          </a:xfrm>
          <a:prstGeom prst="bentConnector3">
            <a:avLst>
              <a:gd name="adj1" fmla="val 56951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016" y="5805117"/>
            <a:ext cx="1085064" cy="10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8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sosceles Triangle 66"/>
          <p:cNvSpPr/>
          <p:nvPr/>
        </p:nvSpPr>
        <p:spPr>
          <a:xfrm rot="5400000">
            <a:off x="4529851" y="1134724"/>
            <a:ext cx="5749874" cy="5146585"/>
          </a:xfrm>
          <a:prstGeom prst="triangle">
            <a:avLst>
              <a:gd name="adj" fmla="val 19771"/>
            </a:avLst>
          </a:prstGeom>
          <a:gradFill flip="none" rotWithShape="1">
            <a:gsLst>
              <a:gs pos="87000">
                <a:srgbClr val="DEE2FF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122675" y="86593"/>
            <a:ext cx="597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Quality </a:t>
            </a:r>
            <a:r>
              <a:rPr lang="de-DE" sz="28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control</a:t>
            </a:r>
            <a:r>
              <a:rPr lang="de-DE" sz="2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&amp; Quality </a:t>
            </a:r>
            <a:r>
              <a:rPr lang="de-DE" sz="28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assurance</a:t>
            </a:r>
            <a:endParaRPr lang="de-DE" sz="28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8864" y="747996"/>
            <a:ext cx="1538332" cy="1409337"/>
            <a:chOff x="-144251" y="595947"/>
            <a:chExt cx="2491591" cy="22511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75" y="595947"/>
              <a:ext cx="1886565" cy="162454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985821"/>
              <a:ext cx="1969063" cy="159026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4251" y="1408218"/>
              <a:ext cx="1438852" cy="143885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8" y="3611651"/>
            <a:ext cx="1847419" cy="1847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8" y="5129168"/>
            <a:ext cx="1620941" cy="162094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968360" y="779686"/>
            <a:ext cx="1760864" cy="1489289"/>
            <a:chOff x="1935667" y="2792429"/>
            <a:chExt cx="2958601" cy="24257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5667" y="3061567"/>
              <a:ext cx="2113314" cy="21133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568" y="2792429"/>
              <a:ext cx="2425700" cy="242570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45" y="2157735"/>
            <a:ext cx="1751079" cy="175107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079697" y="4006979"/>
            <a:ext cx="1229972" cy="1122189"/>
            <a:chOff x="6743351" y="2792429"/>
            <a:chExt cx="2719372" cy="227512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7745" y="2792429"/>
              <a:ext cx="1824978" cy="18249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351" y="3147168"/>
              <a:ext cx="1920381" cy="192038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118307" y="5305075"/>
            <a:ext cx="1454006" cy="1266373"/>
            <a:chOff x="9558126" y="2792429"/>
            <a:chExt cx="2504794" cy="213017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8126" y="2792429"/>
              <a:ext cx="1920381" cy="19203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0820" y="3360508"/>
              <a:ext cx="1562100" cy="1562100"/>
            </a:xfrm>
            <a:prstGeom prst="rect">
              <a:avLst/>
            </a:prstGeom>
          </p:spPr>
        </p:pic>
      </p:grpSp>
      <p:cxnSp>
        <p:nvCxnSpPr>
          <p:cNvPr id="25" name="Elbow Connector 24"/>
          <p:cNvCxnSpPr>
            <a:stCxn id="13" idx="3"/>
            <a:endCxn id="14" idx="3"/>
          </p:cNvCxnSpPr>
          <p:nvPr/>
        </p:nvCxnSpPr>
        <p:spPr>
          <a:xfrm flipH="1">
            <a:off x="4309669" y="3033275"/>
            <a:ext cx="419555" cy="1423784"/>
          </a:xfrm>
          <a:prstGeom prst="bentConnector3">
            <a:avLst>
              <a:gd name="adj1" fmla="val -54486"/>
            </a:avLst>
          </a:prstGeom>
          <a:ln w="57150">
            <a:solidFill>
              <a:srgbClr val="8E9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48" idx="1"/>
          </p:cNvCxnSpPr>
          <p:nvPr/>
        </p:nvCxnSpPr>
        <p:spPr>
          <a:xfrm>
            <a:off x="4967416" y="3540211"/>
            <a:ext cx="1490289" cy="7008"/>
          </a:xfrm>
          <a:prstGeom prst="straightConnector1">
            <a:avLst/>
          </a:prstGeom>
          <a:ln w="57150">
            <a:solidFill>
              <a:srgbClr val="8E9A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63333" y="2031462"/>
            <a:ext cx="1170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Clinical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data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68360" y="3598343"/>
            <a:ext cx="1810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Pre-analytical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data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93990" y="5082984"/>
            <a:ext cx="2136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Analysis- &amp;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Metadata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80486" y="6532325"/>
            <a:ext cx="2136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Data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storage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3939" y="2114002"/>
            <a:ext cx="1455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Clinical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phase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5945" y="3587678"/>
            <a:ext cx="197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Pre-analytical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phase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5945" y="5061354"/>
            <a:ext cx="197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Analytical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phase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9177" y="6529560"/>
            <a:ext cx="197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Data </a:t>
            </a: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analysis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150202" y="1488734"/>
            <a:ext cx="720597" cy="9525"/>
          </a:xfrm>
          <a:prstGeom prst="straightConnector1">
            <a:avLst/>
          </a:prstGeom>
          <a:ln w="57150">
            <a:solidFill>
              <a:srgbClr val="8E9AA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150202" y="3018945"/>
            <a:ext cx="720597" cy="9525"/>
          </a:xfrm>
          <a:prstGeom prst="straightConnector1">
            <a:avLst/>
          </a:prstGeom>
          <a:ln w="57150">
            <a:solidFill>
              <a:srgbClr val="8E9AA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150202" y="4415863"/>
            <a:ext cx="720597" cy="9525"/>
          </a:xfrm>
          <a:prstGeom prst="straightConnector1">
            <a:avLst/>
          </a:prstGeom>
          <a:ln w="57150">
            <a:solidFill>
              <a:srgbClr val="8E9AA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150202" y="5967056"/>
            <a:ext cx="720597" cy="9525"/>
          </a:xfrm>
          <a:prstGeom prst="straightConnector1">
            <a:avLst/>
          </a:prstGeom>
          <a:ln w="57150">
            <a:solidFill>
              <a:srgbClr val="8E9AA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57705" y="3224053"/>
            <a:ext cx="216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Explanatory</a:t>
            </a:r>
            <a:r>
              <a:rPr lang="de-DE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(Input) variables</a:t>
            </a:r>
            <a:endParaRPr lang="de-DE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642589" y="3273477"/>
            <a:ext cx="216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Outcome</a:t>
            </a:r>
            <a:br>
              <a:rPr lang="de-DE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de-DE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(Output) variables</a:t>
            </a:r>
            <a:endParaRPr lang="de-DE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8493666" y="3596643"/>
            <a:ext cx="1278663" cy="0"/>
          </a:xfrm>
          <a:prstGeom prst="straightConnector1">
            <a:avLst/>
          </a:prstGeom>
          <a:ln w="57150">
            <a:solidFill>
              <a:srgbClr val="8E9A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flipV="1">
            <a:off x="4967416" y="3596645"/>
            <a:ext cx="3526250" cy="2387084"/>
          </a:xfrm>
          <a:prstGeom prst="bentConnector3">
            <a:avLst>
              <a:gd name="adj1" fmla="val 117281"/>
            </a:avLst>
          </a:prstGeom>
          <a:ln w="57150">
            <a:solidFill>
              <a:srgbClr val="8E9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078" y="715793"/>
            <a:ext cx="996300" cy="9963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9502383" y="1583919"/>
            <a:ext cx="25354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QC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DE" sz="1400" b="1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Achieves</a:t>
            </a:r>
            <a:r>
              <a:rPr lang="de-DE" sz="14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400" b="1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reproducibility</a:t>
            </a:r>
            <a:endParaRPr lang="de-DE" sz="1400" b="1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DE" sz="1400" b="1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Gives</a:t>
            </a:r>
            <a:r>
              <a:rPr lang="de-DE" sz="14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de-DE" sz="1400" b="1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confidence</a:t>
            </a:r>
            <a:r>
              <a:rPr lang="de-DE" sz="14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in </a:t>
            </a:r>
            <a:r>
              <a:rPr lang="de-DE" sz="1400" b="1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results</a:t>
            </a:r>
            <a:r>
              <a:rPr lang="de-DE" sz="1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endParaRPr lang="de-DE" sz="100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99" y="2768945"/>
            <a:ext cx="702630" cy="70263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462" y="2560133"/>
            <a:ext cx="731044" cy="73104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71" y="3852069"/>
            <a:ext cx="642835" cy="64283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83" y="2561888"/>
            <a:ext cx="760617" cy="7606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67" y="3720776"/>
            <a:ext cx="710916" cy="71091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23" y="2839480"/>
            <a:ext cx="753275" cy="75327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589" y="3854080"/>
            <a:ext cx="1631693" cy="163169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" y="2404287"/>
            <a:ext cx="1237892" cy="1237892"/>
          </a:xfrm>
          <a:prstGeom prst="rect">
            <a:avLst/>
          </a:prstGeom>
        </p:spPr>
      </p:pic>
      <p:cxnSp>
        <p:nvCxnSpPr>
          <p:cNvPr id="51" name="Elbow Connector 50"/>
          <p:cNvCxnSpPr>
            <a:stCxn id="12" idx="3"/>
            <a:endCxn id="14" idx="3"/>
          </p:cNvCxnSpPr>
          <p:nvPr/>
        </p:nvCxnSpPr>
        <p:spPr>
          <a:xfrm flipH="1">
            <a:off x="4309669" y="1524331"/>
            <a:ext cx="419555" cy="2932728"/>
          </a:xfrm>
          <a:prstGeom prst="bentConnector3">
            <a:avLst>
              <a:gd name="adj1" fmla="val -54486"/>
            </a:avLst>
          </a:prstGeom>
          <a:ln w="57150">
            <a:solidFill>
              <a:srgbClr val="8E9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12" y="3646765"/>
            <a:ext cx="431732" cy="431732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599072" y="4049775"/>
            <a:ext cx="213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Acceptance</a:t>
            </a:r>
            <a: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/>
            </a:r>
            <a:br>
              <a:rPr lang="de-DE" sz="1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de-DE" sz="14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criteria</a:t>
            </a:r>
            <a:endParaRPr lang="de-DE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4392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Widescreen</PresentationFormat>
  <Paragraphs>238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Adobe Fan Heiti Std 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Fraunhofer IME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Rischke</dc:creator>
  <cp:lastModifiedBy>Samuel Rischke</cp:lastModifiedBy>
  <cp:revision>141</cp:revision>
  <dcterms:created xsi:type="dcterms:W3CDTF">2022-06-15T09:10:15Z</dcterms:created>
  <dcterms:modified xsi:type="dcterms:W3CDTF">2023-01-09T10:11:23Z</dcterms:modified>
</cp:coreProperties>
</file>